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015A5-D65E-40A9-B97D-E50D7969AE74}" v="537" dt="2019-11-06T13:26:56.774"/>
    <p1510:client id="{2DC0D5E5-B7DF-4DFA-BD6B-249256C19D03}" v="19" dt="2019-11-07T12:26:18.489"/>
    <p1510:client id="{30D2977A-DD07-4C19-B3FB-F87E2922F2B5}" v="459" dt="2019-11-17T07:13:07.131"/>
    <p1510:client id="{44BF602C-7BA0-43B6-95B9-723A21914298}" v="11" dt="2019-11-14T13:31:35.940"/>
    <p1510:client id="{885FD383-F7BB-4C7C-BD6F-3E0F38533282}" v="83" dt="2019-11-07T12:18:57.851"/>
    <p1510:client id="{EAD061DB-A92C-46C8-BE2A-7E001D1DAE3F}" v="132" dt="2019-11-07T12:59:2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6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53" r:id="rId5"/>
    <p:sldLayoutId id="2147483759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2B565-0185-4E26-9126-927C7F83D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-212891" y="-414608"/>
            <a:ext cx="12460921" cy="72165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zh-TW" altLang="en-US" b="1">
                <a:latin typeface="Trebuchet MS"/>
                <a:ea typeface="MingLiU_HKSCS"/>
                <a:cs typeface="Verdana"/>
              </a:rPr>
              <a:t>被汙染的河川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>
                <a:solidFill>
                  <a:schemeClr val="tx1"/>
                </a:solidFill>
                <a:ea typeface="新細明體"/>
              </a:rPr>
              <a:t>組員:18.24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5930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856024-B274-45F9-8AA8-B15ECD98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535"/>
            <a:ext cx="10058400" cy="1371600"/>
          </a:xfrm>
        </p:spPr>
        <p:txBody>
          <a:bodyPr/>
          <a:lstStyle/>
          <a:p>
            <a:r>
              <a:rPr lang="zh-TW" altLang="en-US" i="1" u="sng">
                <a:solidFill>
                  <a:srgbClr val="FF0000"/>
                </a:solidFill>
                <a:ea typeface="新細明體"/>
              </a:rPr>
              <a:t>有</a:t>
            </a:r>
            <a:r>
              <a:rPr lang="zh-TW" altLang="en-US" i="1" u="sng">
                <a:solidFill>
                  <a:srgbClr val="FFC000"/>
                </a:solidFill>
                <a:ea typeface="新細明體"/>
              </a:rPr>
              <a:t>獎</a:t>
            </a:r>
            <a:r>
              <a:rPr lang="zh-TW" altLang="en-US" i="1" u="sng">
                <a:solidFill>
                  <a:srgbClr val="FF0000"/>
                </a:solidFill>
                <a:ea typeface="新細明體"/>
              </a:rPr>
              <a:t>徵</a:t>
            </a:r>
            <a:r>
              <a:rPr lang="zh-TW" altLang="en-US" i="1" u="sng">
                <a:solidFill>
                  <a:srgbClr val="FFC000"/>
                </a:solidFill>
                <a:ea typeface="新細明體"/>
              </a:rPr>
              <a:t>答</a:t>
            </a:r>
            <a:endParaRPr lang="zh-TW" altLang="en-US" i="1" u="sng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458162-259F-422D-8865-8E1F882F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712" y="1632473"/>
            <a:ext cx="10058400" cy="4746094"/>
          </a:xfrm>
          <a:noFill/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新細明體"/>
              </a:rPr>
              <a:t>1.</a:t>
            </a:r>
            <a:r>
              <a:rPr lang="zh-TW" sz="4000" dirty="0">
                <a:solidFill>
                  <a:srgbClr val="FF0000"/>
                </a:solidFill>
                <a:ea typeface="+mn-lt"/>
                <a:cs typeface="+mn-lt"/>
              </a:rPr>
              <a:t>舉出一個河川被汙染的例</a:t>
            </a:r>
            <a:r>
              <a:rPr lang="zh-TW" sz="4000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子</a:t>
            </a:r>
            <a:endParaRPr lang="zh-TW" altLang="en-US" sz="4000" dirty="0">
              <a:solidFill>
                <a:srgbClr val="FF0000"/>
              </a:solidFill>
              <a:highlight>
                <a:srgbClr val="FFFF00"/>
              </a:highlight>
              <a:ea typeface="新細明體"/>
            </a:endParaRPr>
          </a:p>
          <a:p>
            <a:r>
              <a:rPr lang="zh-TW" altLang="en-US" sz="4000" dirty="0">
                <a:solidFill>
                  <a:srgbClr val="FFC000"/>
                </a:solidFill>
                <a:ea typeface="新細明體"/>
              </a:rPr>
              <a:t>2.</a:t>
            </a:r>
            <a:r>
              <a:rPr lang="zh-TW" sz="4000" dirty="0">
                <a:solidFill>
                  <a:srgbClr val="FFC000"/>
                </a:solidFill>
                <a:ea typeface="+mn-lt"/>
                <a:cs typeface="+mn-lt"/>
              </a:rPr>
              <a:t>我們可以怎麼保護河川</a:t>
            </a:r>
            <a:r>
              <a:rPr lang="en-US" altLang="zh-TW" sz="4000" dirty="0" smtClean="0">
                <a:solidFill>
                  <a:srgbClr val="FFC000"/>
                </a:solidFill>
                <a:ea typeface="+mn-lt"/>
                <a:cs typeface="+mn-lt"/>
              </a:rPr>
              <a:t>?</a:t>
            </a:r>
            <a:endParaRPr lang="zh-TW" altLang="en-US" sz="4000" dirty="0">
              <a:solidFill>
                <a:srgbClr val="FFC000"/>
              </a:solidFill>
              <a:highlight>
                <a:srgbClr val="FF0000"/>
              </a:highlight>
              <a:ea typeface="+mn-lt"/>
              <a:cs typeface="+mn-lt"/>
            </a:endParaRPr>
          </a:p>
          <a:p>
            <a:r>
              <a:rPr lang="zh-TW" altLang="en-US" sz="4000" dirty="0">
                <a:solidFill>
                  <a:srgbClr val="C00000"/>
                </a:solidFill>
                <a:ea typeface="新細明體"/>
              </a:rPr>
              <a:t>3.</a:t>
            </a:r>
            <a:r>
              <a:rPr lang="zh-TW" sz="4000" dirty="0">
                <a:solidFill>
                  <a:srgbClr val="C00000"/>
                </a:solidFill>
                <a:ea typeface="+mn-lt"/>
                <a:cs typeface="+mn-lt"/>
              </a:rPr>
              <a:t>台灣的河川汙染統計圖表呈趨勢__（ 回答直線上升或下降</a:t>
            </a:r>
            <a:r>
              <a:rPr lang="zh-TW" sz="4000" dirty="0">
                <a:solidFill>
                  <a:srgbClr val="C00000"/>
                </a:solidFill>
                <a:highlight>
                  <a:srgbClr val="FFFF00"/>
                </a:highlight>
                <a:ea typeface="+mn-lt"/>
                <a:cs typeface="+mn-lt"/>
              </a:rPr>
              <a:t>）</a:t>
            </a:r>
          </a:p>
          <a:p>
            <a:r>
              <a:rPr lang="zh-TW" altLang="en-US" sz="4000" dirty="0">
                <a:solidFill>
                  <a:srgbClr val="FFC000"/>
                </a:solidFill>
                <a:ea typeface="新細明體"/>
              </a:rPr>
              <a:t>4</a:t>
            </a:r>
            <a:r>
              <a:rPr lang="zh-TW" sz="4000" dirty="0">
                <a:solidFill>
                  <a:srgbClr val="FFC000"/>
                </a:solidFill>
                <a:ea typeface="+mn-lt"/>
                <a:cs typeface="+mn-lt"/>
              </a:rPr>
              <a:t>河川為什麼會被污染</a:t>
            </a:r>
            <a:r>
              <a:rPr lang="en-US" altLang="zh-TW" sz="4000" dirty="0" smtClean="0">
                <a:solidFill>
                  <a:srgbClr val="FFC000"/>
                </a:solidFill>
                <a:ea typeface="+mn-lt"/>
                <a:cs typeface="+mn-lt"/>
              </a:rPr>
              <a:t>?</a:t>
            </a:r>
            <a:endParaRPr lang="zh-TW" sz="4000" dirty="0">
              <a:solidFill>
                <a:srgbClr val="FF0000"/>
              </a:solidFill>
              <a:highlight>
                <a:srgbClr val="FF0000"/>
              </a:highlight>
              <a:ea typeface="+mn-lt"/>
              <a:cs typeface="+mn-lt"/>
            </a:endParaRPr>
          </a:p>
          <a:p>
            <a:r>
              <a:rPr lang="en-US" altLang="zh-TW" sz="4000" dirty="0">
                <a:solidFill>
                  <a:srgbClr val="FF0000"/>
                </a:solidFill>
                <a:ea typeface="+mn-lt"/>
                <a:cs typeface="+mn-lt"/>
              </a:rPr>
              <a:t>5.</a:t>
            </a:r>
            <a:r>
              <a:rPr lang="zh-TW" sz="4000" dirty="0">
                <a:solidFill>
                  <a:srgbClr val="FF0000"/>
                </a:solidFill>
                <a:ea typeface="+mn-lt"/>
                <a:cs typeface="+mn-lt"/>
              </a:rPr>
              <a:t>水質污染造成什麼</a:t>
            </a:r>
            <a:r>
              <a:rPr lang="en-US" altLang="zh-TW" sz="4000" dirty="0" smtClean="0">
                <a:solidFill>
                  <a:srgbClr val="FF0000"/>
                </a:solidFill>
                <a:ea typeface="+mn-lt"/>
                <a:cs typeface="+mn-lt"/>
              </a:rPr>
              <a:t>?</a:t>
            </a:r>
            <a:endParaRPr lang="en-US" sz="4000" dirty="0">
              <a:solidFill>
                <a:srgbClr val="FF000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endParaRPr lang="en-US" altLang="zh-TW" sz="4000" dirty="0">
              <a:solidFill>
                <a:srgbClr val="000000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163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3" descr="一張含有 水, 桌, 花, 樹 的圖片&#10;&#10;描述是以非常高的可信度產生">
            <a:extLst>
              <a:ext uri="{FF2B5EF4-FFF2-40B4-BE49-F238E27FC236}">
                <a16:creationId xmlns:a16="http://schemas.microsoft.com/office/drawing/2014/main" id="{7FEB0328-784C-4246-A484-D38C5DCAD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15" r="-1" b="29975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64E9A0F-E213-4F8B-9C30-D4C35162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2" y="2091263"/>
            <a:ext cx="8649738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zh-TW" sz="7200" cap="all" spc="-100">
                <a:solidFill>
                  <a:srgbClr val="7030A0"/>
                </a:solidFill>
                <a:ea typeface="新細明體"/>
              </a:rPr>
              <a:t>END</a:t>
            </a:r>
            <a:r>
              <a:rPr lang="en-US" altLang="zh-TW" sz="7200" cap="all" spc="-100">
                <a:ea typeface="新細明體"/>
              </a:rPr>
              <a:t/>
            </a:r>
            <a:br>
              <a:rPr lang="en-US" altLang="zh-TW" sz="7200" cap="all" spc="-100">
                <a:ea typeface="新細明體"/>
              </a:rPr>
            </a:br>
            <a:r>
              <a:rPr lang="en-US" altLang="zh-TW" sz="6800" cap="all" spc="-100">
                <a:solidFill>
                  <a:srgbClr val="C00000"/>
                </a:solidFill>
                <a:ea typeface="新細明體"/>
              </a:rPr>
              <a:t>謝謝大家</a:t>
            </a:r>
            <a:endParaRPr lang="en-US" altLang="zh-TW" sz="6800" b="0" cap="all" spc="-100">
              <a:solidFill>
                <a:srgbClr val="C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4" descr="一張含有 狗, 室內, 動物, 坐 的圖片&#10;&#10;描述是以非常高的可信度產生">
            <a:extLst>
              <a:ext uri="{FF2B5EF4-FFF2-40B4-BE49-F238E27FC236}">
                <a16:creationId xmlns:a16="http://schemas.microsoft.com/office/drawing/2014/main" id="{8D0B5C07-8371-495B-B542-B8B1CA43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8670494" y="3344805"/>
            <a:ext cx="3079377" cy="34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0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BA82CE-114B-404F-A776-133226AD9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613" y="1804837"/>
            <a:ext cx="9166716" cy="2752415"/>
          </a:xfrm>
        </p:spPr>
        <p:txBody>
          <a:bodyPr>
            <a:normAutofit/>
          </a:bodyPr>
          <a:lstStyle/>
          <a:p>
            <a:r>
              <a:rPr lang="zh-TW" sz="4400" dirty="0">
                <a:solidFill>
                  <a:srgbClr val="002060"/>
                </a:solidFill>
                <a:ea typeface="+mj-lt"/>
                <a:cs typeface="+mj-lt"/>
              </a:rPr>
              <a:t>近年來，台灣水質污染逐漸變嚴重， 根據台灣的河川汙染統計圖表呈直線上升的趨勢。 許多民眾想要復育台灣河川生態， 卻沒能趕上污染的速度。</a:t>
            </a:r>
            <a:endParaRPr lang="zh-TW" sz="4400" dirty="0">
              <a:solidFill>
                <a:srgbClr val="002060"/>
              </a:solidFill>
              <a:ea typeface="新細明體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CE808C-853A-43BB-A05D-764409D3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224318" y="1312605"/>
            <a:ext cx="2055239" cy="60468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58" y="4336026"/>
            <a:ext cx="3427771" cy="19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8DB4B7D-6E19-4B1E-A0ED-621919C15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B196DE-BC07-4C0A-9A6F-6FFD5F775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13C32D-C8E0-49CB-AF18-A6A13B7FE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5E3DF13-4412-4927-AA38-F077B5A4C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69EC13-67CE-4C90-95BA-1F7D7F3D3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A59492E-0F24-4A22-B24D-A110B403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" name="圖片 7" descr="一張含有 室外, 小孩, 年輕, 小男孩 的圖片&#10;&#10;描述是以非常高的可信度產生">
            <a:extLst>
              <a:ext uri="{FF2B5EF4-FFF2-40B4-BE49-F238E27FC236}">
                <a16:creationId xmlns:a16="http://schemas.microsoft.com/office/drawing/2014/main" id="{F6F219B0-58DA-4635-A2B1-87869D01E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15907"/>
          <a:stretch/>
        </p:blipFill>
        <p:spPr>
          <a:xfrm>
            <a:off x="-100853" y="56040"/>
            <a:ext cx="6196847" cy="6970048"/>
          </a:xfrm>
          <a:prstGeom prst="rect">
            <a:avLst/>
          </a:prstGeom>
        </p:spPr>
      </p:pic>
      <p:pic>
        <p:nvPicPr>
          <p:cNvPr id="5" name="圖片 5" descr="一張含有 狗, 水, 室外, 小 的圖片&#10;&#10;描述是以非常高的可信度產生">
            <a:extLst>
              <a:ext uri="{FF2B5EF4-FFF2-40B4-BE49-F238E27FC236}">
                <a16:creationId xmlns:a16="http://schemas.microsoft.com/office/drawing/2014/main" id="{8B7E2E58-05B9-4B2A-9AF1-66CD7507F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45000"/>
          </a:blip>
          <a:srcRect l="20334" r="20332" b="-1"/>
          <a:stretch/>
        </p:blipFill>
        <p:spPr>
          <a:xfrm>
            <a:off x="6028763" y="56039"/>
            <a:ext cx="6163236" cy="69364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6AA92-C307-4DD3-B253-805E3F18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6800" b="0" cap="all" spc="-100">
                <a:solidFill>
                  <a:srgbClr val="00B0F0"/>
                </a:solidFill>
                <a:ea typeface="新細明體"/>
              </a:rPr>
              <a:t>玩水是夏日消暑的好選擇，但是</a:t>
            </a:r>
            <a:r>
              <a:rPr lang="en-US" altLang="zh-TW" sz="6800" b="0" cap="all" spc="-100" dirty="0">
                <a:solidFill>
                  <a:srgbClr val="00B0F0"/>
                </a:solidFill>
                <a:ea typeface="新細明體"/>
              </a:rPr>
              <a:t>......</a:t>
            </a:r>
            <a:endParaRPr lang="en-US" altLang="zh-TW" sz="6800" b="0" cap="all" spc="-100">
              <a:solidFill>
                <a:srgbClr val="00B0F0"/>
              </a:solidFill>
              <a:ea typeface="新細明體"/>
            </a:endParaRPr>
          </a:p>
        </p:txBody>
      </p:sp>
      <p:sp>
        <p:nvSpPr>
          <p:cNvPr id="9" name="心形 8">
            <a:extLst>
              <a:ext uri="{FF2B5EF4-FFF2-40B4-BE49-F238E27FC236}">
                <a16:creationId xmlns:a16="http://schemas.microsoft.com/office/drawing/2014/main" id="{391E81CD-2641-49EA-AE17-97C5B99CC6E2}"/>
              </a:ext>
            </a:extLst>
          </p:cNvPr>
          <p:cNvSpPr/>
          <p:nvPr/>
        </p:nvSpPr>
        <p:spPr>
          <a:xfrm>
            <a:off x="853889" y="1996889"/>
            <a:ext cx="918882" cy="91888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3" descr="一張含有 個人, 水, 女孩, 女性 的圖片&#10;&#10;描述是以非常高的可信度產生">
            <a:extLst>
              <a:ext uri="{FF2B5EF4-FFF2-40B4-BE49-F238E27FC236}">
                <a16:creationId xmlns:a16="http://schemas.microsoft.com/office/drawing/2014/main" id="{D491A69C-B478-47DE-A286-7EA06A2FE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80000">
            <a:off x="915800" y="4587689"/>
            <a:ext cx="790575" cy="13917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7" descr="一張含有 個人, 室外, 小孩, 哺乳類 的圖片&#10;&#10;描述是以非常高的可信度產生">
            <a:extLst>
              <a:ext uri="{FF2B5EF4-FFF2-40B4-BE49-F238E27FC236}">
                <a16:creationId xmlns:a16="http://schemas.microsoft.com/office/drawing/2014/main" id="{D0468CF5-E555-404C-A4D7-2CCB08A26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40000" flipV="1">
            <a:off x="10212902" y="4651298"/>
            <a:ext cx="1076885" cy="1581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10" descr="一張含有 水, 室外, 個人, 湖 的圖片&#10;&#10;描述是以非常高的可信度產生">
            <a:extLst>
              <a:ext uri="{FF2B5EF4-FFF2-40B4-BE49-F238E27FC236}">
                <a16:creationId xmlns:a16="http://schemas.microsoft.com/office/drawing/2014/main" id="{04D046A2-D9F1-4B15-B78C-702465F1B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4771" y="385482"/>
            <a:ext cx="981075" cy="16046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9780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5" descr="一張含有 水, 鳥, 小, 片 的圖片&#10;&#10;描述是以非常高的可信度產生">
            <a:extLst>
              <a:ext uri="{FF2B5EF4-FFF2-40B4-BE49-F238E27FC236}">
                <a16:creationId xmlns:a16="http://schemas.microsoft.com/office/drawing/2014/main" id="{15A6058E-CC06-4892-B599-615E839064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-44804" y="-1"/>
            <a:ext cx="12404891" cy="69812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8232C6-86B2-44BA-A2BD-F5E2FC5D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4400">
                <a:solidFill>
                  <a:srgbClr val="002060"/>
                </a:solidFill>
                <a:ea typeface="新細明體"/>
              </a:rPr>
              <a:t>你願意泡在這種水裡嗎?</a:t>
            </a:r>
          </a:p>
        </p:txBody>
      </p:sp>
      <p:pic>
        <p:nvPicPr>
          <p:cNvPr id="7" name="圖片 7" descr="一張含有 水, 室外, 河, 草 的圖片&#10;&#10;描述是以非常高的可信度產生">
            <a:extLst>
              <a:ext uri="{FF2B5EF4-FFF2-40B4-BE49-F238E27FC236}">
                <a16:creationId xmlns:a16="http://schemas.microsoft.com/office/drawing/2014/main" id="{ED89D867-2EE3-4CBF-A39C-59CA2A891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142" y="2381236"/>
            <a:ext cx="4543424" cy="3885079"/>
          </a:xfrm>
        </p:spPr>
      </p:pic>
    </p:spTree>
    <p:extLst>
      <p:ext uri="{BB962C8B-B14F-4D97-AF65-F5344CB8AC3E}">
        <p14:creationId xmlns:p14="http://schemas.microsoft.com/office/powerpoint/2010/main" val="403990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1E61719-F486-4F83-A0E4-ECAF58552602}"/>
              </a:ext>
            </a:extLst>
          </p:cNvPr>
          <p:cNvSpPr txBox="1"/>
          <p:nvPr/>
        </p:nvSpPr>
        <p:spPr>
          <a:xfrm>
            <a:off x="3603813" y="466165"/>
            <a:ext cx="570155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6600">
                <a:solidFill>
                  <a:srgbClr val="00B050"/>
                </a:solidFill>
                <a:highlight>
                  <a:srgbClr val="FFFF00"/>
                </a:highlight>
                <a:ea typeface="新細明體"/>
              </a:rPr>
              <a:t>被汙染的原因</a:t>
            </a:r>
          </a:p>
        </p:txBody>
      </p:sp>
      <p:pic>
        <p:nvPicPr>
          <p:cNvPr id="3" name="圖片 3" descr="一張含有 食物 的圖片&#10;&#10;描述是以非常高的可信度產生">
            <a:extLst>
              <a:ext uri="{FF2B5EF4-FFF2-40B4-BE49-F238E27FC236}">
                <a16:creationId xmlns:a16="http://schemas.microsoft.com/office/drawing/2014/main" id="{87996D84-8412-4689-87BD-88B712B7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6" y="1564342"/>
            <a:ext cx="3124200" cy="3146611"/>
          </a:xfrm>
          <a:prstGeom prst="rect">
            <a:avLst/>
          </a:prstGeom>
        </p:spPr>
      </p:pic>
      <p:pic>
        <p:nvPicPr>
          <p:cNvPr id="5" name="圖片 5" descr="一張含有 室外, 岩石, 草, 堆起 的圖片&#10;&#10;描述是以非常高的可信度產生">
            <a:extLst>
              <a:ext uri="{FF2B5EF4-FFF2-40B4-BE49-F238E27FC236}">
                <a16:creationId xmlns:a16="http://schemas.microsoft.com/office/drawing/2014/main" id="{B5739DF4-1E7E-412C-A00C-C1C4D11E9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666" y="1631067"/>
            <a:ext cx="3908611" cy="483971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750057C-99B2-4269-A71A-BD2CDF51F387}"/>
              </a:ext>
            </a:extLst>
          </p:cNvPr>
          <p:cNvSpPr txBox="1"/>
          <p:nvPr/>
        </p:nvSpPr>
        <p:spPr>
          <a:xfrm>
            <a:off x="4668370" y="2382370"/>
            <a:ext cx="38637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4000">
                <a:solidFill>
                  <a:srgbClr val="7030A0"/>
                </a:solidFill>
                <a:highlight>
                  <a:srgbClr val="FFFF00"/>
                </a:highlight>
                <a:latin typeface="Arial Black"/>
                <a:ea typeface="+mn-lt"/>
                <a:cs typeface="+mn-lt"/>
              </a:rPr>
              <a:t>任意傾倒垃圾</a:t>
            </a:r>
            <a:endParaRPr lang="zh-TW" sz="4000">
              <a:solidFill>
                <a:srgbClr val="7030A0"/>
              </a:solidFill>
              <a:highlight>
                <a:srgbClr val="FFFF00"/>
              </a:highlight>
              <a:latin typeface="Arial Black"/>
              <a:ea typeface="新細明體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4227F5C-761F-49E0-8F11-9B21AAF3D64E}"/>
              </a:ext>
            </a:extLst>
          </p:cNvPr>
          <p:cNvSpPr txBox="1"/>
          <p:nvPr/>
        </p:nvSpPr>
        <p:spPr>
          <a:xfrm>
            <a:off x="631451" y="4833657"/>
            <a:ext cx="3247464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4000">
                <a:solidFill>
                  <a:srgbClr val="7030A0"/>
                </a:solidFill>
                <a:ea typeface="+mn-lt"/>
                <a:cs typeface="+mn-lt"/>
              </a:rPr>
              <a:t>工廠排放廢水</a:t>
            </a:r>
            <a:endParaRPr lang="zh-TW" sz="4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90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701B6B-F60D-4EE5-AB74-0F6AD301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>
                <a:solidFill>
                  <a:schemeClr val="accent2">
                    <a:lumMod val="60000"/>
                    <a:lumOff val="40000"/>
                  </a:schemeClr>
                </a:solidFill>
                <a:ea typeface="新細明體"/>
              </a:rPr>
              <a:t>      </a:t>
            </a:r>
            <a:r>
              <a:rPr lang="zh-TW" altLang="en-US" sz="9600" dirty="0">
                <a:solidFill>
                  <a:srgbClr val="002060"/>
                </a:solidFill>
                <a:ea typeface="新細明體"/>
              </a:rPr>
              <a:t>對比圖</a:t>
            </a:r>
            <a:r>
              <a:rPr lang="zh-TW" altLang="en-US" sz="3200">
                <a:solidFill>
                  <a:srgbClr val="002060"/>
                </a:solidFill>
                <a:ea typeface="新細明體"/>
              </a:rPr>
              <a:t>(鳳山溪)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062C82-DBEB-4195-8C44-52983E5FA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000">
                <a:solidFill>
                  <a:srgbClr val="7030A0"/>
                </a:solidFill>
                <a:latin typeface="Verdana"/>
                <a:ea typeface="MingLiU_HKSCS"/>
                <a:cs typeface="Verdana"/>
              </a:rPr>
              <a:t>before</a:t>
            </a:r>
            <a:endParaRPr lang="zh-TW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4D0FC37-A8A6-4389-807B-1CC8942D3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000">
                <a:solidFill>
                  <a:srgbClr val="7030A0"/>
                </a:solidFill>
                <a:latin typeface="Verdana"/>
                <a:ea typeface="新細明體"/>
                <a:cs typeface="Verdana"/>
              </a:rPr>
              <a:t>after</a:t>
            </a:r>
            <a:endParaRPr lang="zh-TW" altLang="en-US" sz="4000">
              <a:solidFill>
                <a:srgbClr val="7030A0"/>
              </a:solidFill>
              <a:latin typeface="Verdana"/>
              <a:cs typeface="Verdana"/>
            </a:endParaRPr>
          </a:p>
        </p:txBody>
      </p:sp>
      <p:pic>
        <p:nvPicPr>
          <p:cNvPr id="8" name="圖片 8" descr="一張含有 路面, 窄, 樹, 河 的圖片&#10;&#10;描述是以非常高的可信度產生">
            <a:extLst>
              <a:ext uri="{FF2B5EF4-FFF2-40B4-BE49-F238E27FC236}">
                <a16:creationId xmlns:a16="http://schemas.microsoft.com/office/drawing/2014/main" id="{7D64248B-85E6-41E0-928D-8BBE4D3E2B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87039" y="2721859"/>
            <a:ext cx="4838699" cy="3305733"/>
          </a:xfrm>
        </p:spPr>
      </p:pic>
      <p:pic>
        <p:nvPicPr>
          <p:cNvPr id="4" name="圖片 6" descr="一張含有 草, 室外, 火車, 路徑 的圖片&#10;&#10;描述是以非常高的可信度產生">
            <a:extLst>
              <a:ext uri="{FF2B5EF4-FFF2-40B4-BE49-F238E27FC236}">
                <a16:creationId xmlns:a16="http://schemas.microsoft.com/office/drawing/2014/main" id="{B5630604-3C0B-4CF7-81FB-2FF0E8ADB1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26787" y="2733283"/>
            <a:ext cx="4338356" cy="3293407"/>
          </a:xfrm>
        </p:spPr>
      </p:pic>
    </p:spTree>
    <p:extLst>
      <p:ext uri="{BB962C8B-B14F-4D97-AF65-F5344CB8AC3E}">
        <p14:creationId xmlns:p14="http://schemas.microsoft.com/office/powerpoint/2010/main" val="12747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90CB6D-C3B9-4DD6-87E5-41CE9169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i="1" u="sng">
                <a:solidFill>
                  <a:srgbClr val="C00000"/>
                </a:solidFill>
                <a:ea typeface="新細明體"/>
              </a:rPr>
              <a:t>水</a:t>
            </a:r>
            <a:r>
              <a:rPr lang="zh-TW" altLang="en-US" sz="5000" i="1" u="sng">
                <a:solidFill>
                  <a:srgbClr val="FFC000"/>
                </a:solidFill>
                <a:ea typeface="新細明體"/>
              </a:rPr>
              <a:t>質</a:t>
            </a:r>
            <a:r>
              <a:rPr lang="zh-TW" altLang="en-US" sz="5000" i="1" u="sng">
                <a:solidFill>
                  <a:srgbClr val="FFFF00"/>
                </a:solidFill>
                <a:ea typeface="新細明體"/>
              </a:rPr>
              <a:t>汙</a:t>
            </a:r>
            <a:r>
              <a:rPr lang="zh-TW" altLang="en-US" sz="5000" i="1" u="sng">
                <a:solidFill>
                  <a:srgbClr val="92D050"/>
                </a:solidFill>
                <a:ea typeface="新細明體"/>
              </a:rPr>
              <a:t>染</a:t>
            </a:r>
            <a:r>
              <a:rPr lang="zh-TW" altLang="en-US" sz="5000" i="1" u="sng">
                <a:solidFill>
                  <a:srgbClr val="00B0F0"/>
                </a:solidFill>
                <a:ea typeface="新細明體"/>
              </a:rPr>
              <a:t>造</a:t>
            </a:r>
            <a:r>
              <a:rPr lang="zh-TW" altLang="en-US" sz="5000" i="1" u="sng">
                <a:solidFill>
                  <a:srgbClr val="0070C0"/>
                </a:solidFill>
                <a:ea typeface="新細明體"/>
              </a:rPr>
              <a:t>成</a:t>
            </a:r>
            <a:r>
              <a:rPr lang="zh-TW" altLang="en-US" sz="5000" i="1" u="sng">
                <a:solidFill>
                  <a:srgbClr val="7030A0"/>
                </a:solidFill>
                <a:ea typeface="新細明體"/>
              </a:rPr>
              <a:t>......</a:t>
            </a:r>
            <a:endParaRPr lang="zh-TW" altLang="en-US" sz="5000" i="1" u="sng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E74E3E-665B-4F19-A659-188BE334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4000">
                <a:ea typeface="新細明體"/>
              </a:rPr>
              <a:t>1</a:t>
            </a:r>
            <a:r>
              <a:rPr lang="zh-TW" altLang="en-US" sz="4000">
                <a:solidFill>
                  <a:srgbClr val="FF0000"/>
                </a:solidFill>
                <a:ea typeface="新細明體"/>
              </a:rPr>
              <a:t>.魚類.鳥類死亡</a:t>
            </a:r>
          </a:p>
          <a:p>
            <a:r>
              <a:rPr lang="zh-TW" altLang="en-US" sz="4000">
                <a:ea typeface="新細明體"/>
              </a:rPr>
              <a:t>2.</a:t>
            </a:r>
            <a:r>
              <a:rPr lang="zh-TW" altLang="en-US" sz="4000">
                <a:solidFill>
                  <a:srgbClr val="FFC000"/>
                </a:solidFill>
                <a:ea typeface="新細明體"/>
              </a:rPr>
              <a:t>農業用水.飲用水導致健康受危害</a:t>
            </a:r>
          </a:p>
          <a:p>
            <a:r>
              <a:rPr lang="zh-TW" altLang="en-US" sz="4000">
                <a:ea typeface="新細明體"/>
              </a:rPr>
              <a:t>3.</a:t>
            </a:r>
            <a:r>
              <a:rPr lang="zh-TW" sz="4000">
                <a:solidFill>
                  <a:srgbClr val="00B050"/>
                </a:solidFill>
                <a:ea typeface="+mn-lt"/>
                <a:cs typeface="+mn-lt"/>
              </a:rPr>
              <a:t>河川生態失恆</a:t>
            </a:r>
          </a:p>
          <a:p>
            <a:r>
              <a:rPr lang="zh-TW" altLang="en-US" sz="4000">
                <a:ea typeface="新細明體"/>
              </a:rPr>
              <a:t>4.</a:t>
            </a:r>
            <a:r>
              <a:rPr lang="zh-TW" sz="4000">
                <a:solidFill>
                  <a:srgbClr val="00B0F0"/>
                </a:solidFill>
                <a:ea typeface="+mn-lt"/>
                <a:cs typeface="+mn-lt"/>
              </a:rPr>
              <a:t>河川美觀受影響</a:t>
            </a:r>
          </a:p>
          <a:p>
            <a:endParaRPr lang="zh-TW" altLang="en-US" sz="4000" dirty="0">
              <a:ea typeface="新細明體"/>
            </a:endParaRPr>
          </a:p>
        </p:txBody>
      </p:sp>
      <p:pic>
        <p:nvPicPr>
          <p:cNvPr id="4" name="圖片 4" descr="一張含有 相片, 坐, 覆蓋, 桌 的圖片&#10;&#10;描述是以非常高的可信度產生">
            <a:extLst>
              <a:ext uri="{FF2B5EF4-FFF2-40B4-BE49-F238E27FC236}">
                <a16:creationId xmlns:a16="http://schemas.microsoft.com/office/drawing/2014/main" id="{4D56B571-74B6-4B53-8A4E-C7AF647A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635" y="4083423"/>
            <a:ext cx="359484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A417678-F04D-40E8-8AA3-77679D74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25" y="1420706"/>
            <a:ext cx="3466540" cy="4016587"/>
          </a:xfrm>
        </p:spPr>
        <p:txBody>
          <a:bodyPr>
            <a:normAutofit/>
          </a:bodyPr>
          <a:lstStyle/>
          <a:p>
            <a:r>
              <a:rPr lang="zh-TW" altLang="en-US" sz="4800">
                <a:ea typeface="新細明體"/>
              </a:rPr>
              <a:t>我們可以......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F07683-4084-41F9-9561-21A3BD54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738" y="1273222"/>
            <a:ext cx="5862140" cy="40165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/>
              </a:rPr>
              <a:t>.</a:t>
            </a:r>
            <a:r>
              <a:rPr lang="zh-TW" sz="3600" dirty="0">
                <a:ea typeface="+mn-lt"/>
                <a:cs typeface="+mn-lt"/>
              </a:rPr>
              <a:t>宣導相關知識</a:t>
            </a:r>
            <a:endParaRPr lang="zh-TW" sz="3600" dirty="0">
              <a:solidFill>
                <a:srgbClr val="000000"/>
              </a:solidFill>
              <a:ea typeface="新細明體"/>
            </a:endParaRPr>
          </a:p>
          <a:p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/>
              </a:rPr>
              <a:t>.</a:t>
            </a:r>
            <a:r>
              <a:rPr lang="zh-TW" sz="3600" dirty="0">
                <a:ea typeface="+mn-lt"/>
                <a:cs typeface="+mn-lt"/>
              </a:rPr>
              <a:t>發起活動</a:t>
            </a:r>
          </a:p>
          <a:p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/>
              </a:rPr>
              <a:t>.</a:t>
            </a:r>
            <a:r>
              <a:rPr lang="zh-TW" sz="3600" dirty="0">
                <a:ea typeface="+mn-lt"/>
                <a:cs typeface="+mn-lt"/>
              </a:rPr>
              <a:t>參與河川保護活動</a:t>
            </a:r>
          </a:p>
          <a:p>
            <a:r>
              <a:rPr lang="zh-TW" sz="3600" dirty="0">
                <a:ea typeface="+mn-lt"/>
                <a:cs typeface="+mn-lt"/>
              </a:rPr>
              <a:t>將工廠廢水處理後再排放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/>
              </a:rPr>
              <a:t>.</a:t>
            </a:r>
          </a:p>
          <a:p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/>
              </a:rPr>
              <a:t>.</a:t>
            </a:r>
            <a:r>
              <a:rPr lang="zh-TW" sz="3600" dirty="0">
                <a:ea typeface="+mn-lt"/>
                <a:cs typeface="+mn-lt"/>
              </a:rPr>
              <a:t>清理河川垃圾</a:t>
            </a:r>
          </a:p>
          <a:p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84290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3" descr="一張含有 大自然, 水, 瀑布, 室外 的圖片&#10;&#10;描述是以非常高的可信度產生">
            <a:extLst>
              <a:ext uri="{FF2B5EF4-FFF2-40B4-BE49-F238E27FC236}">
                <a16:creationId xmlns:a16="http://schemas.microsoft.com/office/drawing/2014/main" id="{FEF9C750-668D-41E0-8C0E-1DCBB990E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00833" y="100863"/>
            <a:ext cx="12505743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F155682-0770-4468-AB08-FE3082C5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712279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zh-TW" sz="6600" b="0" cap="all" spc="-100">
                <a:solidFill>
                  <a:srgbClr val="002060"/>
                </a:solidFill>
                <a:ea typeface="新細明體"/>
              </a:rPr>
              <a:t>影片欣賞</a:t>
            </a:r>
            <a:endParaRPr lang="en-US" altLang="zh-TW" sz="6600" b="0" cap="all" spc="-100" dirty="0">
              <a:solidFill>
                <a:srgbClr val="002060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5917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TC104033925[[fn=小水滴]]</Template>
  <TotalTime>20</TotalTime>
  <Words>194</Words>
  <Application>Microsoft Office PowerPoint</Application>
  <PresentationFormat>寬螢幕</PresentationFormat>
  <Paragraphs>31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Selawik Light</vt:lpstr>
      <vt:lpstr>Speak Pro</vt:lpstr>
      <vt:lpstr>MingLiU_HKSCS</vt:lpstr>
      <vt:lpstr>新細明體</vt:lpstr>
      <vt:lpstr>Arial Black</vt:lpstr>
      <vt:lpstr>Garamond</vt:lpstr>
      <vt:lpstr>Trebuchet MS</vt:lpstr>
      <vt:lpstr>Verdana</vt:lpstr>
      <vt:lpstr>SavonVTI</vt:lpstr>
      <vt:lpstr>被汙染的河川</vt:lpstr>
      <vt:lpstr>近年來，台灣水質污染逐漸變嚴重， 根據台灣的河川汙染統計圖表呈直線上升的趨勢。 許多民眾想要復育台灣河川生態， 卻沒能趕上污染的速度。</vt:lpstr>
      <vt:lpstr>玩水是夏日消暑的好選擇，但是......</vt:lpstr>
      <vt:lpstr>你願意泡在這種水裡嗎?</vt:lpstr>
      <vt:lpstr>PowerPoint 簡報</vt:lpstr>
      <vt:lpstr>      對比圖(鳳山溪)</vt:lpstr>
      <vt:lpstr>水質汙染造成......</vt:lpstr>
      <vt:lpstr>我們可以......</vt:lpstr>
      <vt:lpstr>影片欣賞</vt:lpstr>
      <vt:lpstr>有獎徵答</vt:lpstr>
      <vt:lpstr>END 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573</cp:revision>
  <dcterms:created xsi:type="dcterms:W3CDTF">2019-11-06T12:04:35Z</dcterms:created>
  <dcterms:modified xsi:type="dcterms:W3CDTF">2019-11-18T07:23:42Z</dcterms:modified>
</cp:coreProperties>
</file>