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E89B1DA-E311-4ACD-BC4F-B417ADA5E94E}" type="datetimeFigureOut">
              <a:rPr lang="zh-TW" altLang="en-US" smtClean="0"/>
              <a:t>2019/3/17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287882C-2F4D-4DD3-AB8C-E116916258A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242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B1DA-E311-4ACD-BC4F-B417ADA5E94E}" type="datetimeFigureOut">
              <a:rPr lang="zh-TW" altLang="en-US" smtClean="0"/>
              <a:t>2019/3/17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882C-2F4D-4DD3-AB8C-E116916258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3046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B1DA-E311-4ACD-BC4F-B417ADA5E94E}" type="datetimeFigureOut">
              <a:rPr lang="zh-TW" altLang="en-US" smtClean="0"/>
              <a:t>2019/3/17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882C-2F4D-4DD3-AB8C-E116916258A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220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B1DA-E311-4ACD-BC4F-B417ADA5E94E}" type="datetimeFigureOut">
              <a:rPr lang="zh-TW" altLang="en-US" smtClean="0"/>
              <a:t>2019/3/17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882C-2F4D-4DD3-AB8C-E116916258A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913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B1DA-E311-4ACD-BC4F-B417ADA5E94E}" type="datetimeFigureOut">
              <a:rPr lang="zh-TW" altLang="en-US" smtClean="0"/>
              <a:t>2019/3/17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882C-2F4D-4DD3-AB8C-E116916258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9151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B1DA-E311-4ACD-BC4F-B417ADA5E94E}" type="datetimeFigureOut">
              <a:rPr lang="zh-TW" altLang="en-US" smtClean="0"/>
              <a:t>2019/3/17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882C-2F4D-4DD3-AB8C-E116916258A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772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B1DA-E311-4ACD-BC4F-B417ADA5E94E}" type="datetimeFigureOut">
              <a:rPr lang="zh-TW" altLang="en-US" smtClean="0"/>
              <a:t>2019/3/17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882C-2F4D-4DD3-AB8C-E116916258A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715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B1DA-E311-4ACD-BC4F-B417ADA5E94E}" type="datetimeFigureOut">
              <a:rPr lang="zh-TW" altLang="en-US" smtClean="0"/>
              <a:t>2019/3/17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882C-2F4D-4DD3-AB8C-E116916258A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384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B1DA-E311-4ACD-BC4F-B417ADA5E94E}" type="datetimeFigureOut">
              <a:rPr lang="zh-TW" altLang="en-US" smtClean="0"/>
              <a:t>2019/3/17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882C-2F4D-4DD3-AB8C-E116916258A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70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B1DA-E311-4ACD-BC4F-B417ADA5E94E}" type="datetimeFigureOut">
              <a:rPr lang="zh-TW" altLang="en-US" smtClean="0"/>
              <a:t>2019/3/17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882C-2F4D-4DD3-AB8C-E116916258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489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B1DA-E311-4ACD-BC4F-B417ADA5E94E}" type="datetimeFigureOut">
              <a:rPr lang="zh-TW" altLang="en-US" smtClean="0"/>
              <a:t>2019/3/17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882C-2F4D-4DD3-AB8C-E116916258A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349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B1DA-E311-4ACD-BC4F-B417ADA5E94E}" type="datetimeFigureOut">
              <a:rPr lang="zh-TW" altLang="en-US" smtClean="0"/>
              <a:t>2019/3/17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882C-2F4D-4DD3-AB8C-E116916258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0517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B1DA-E311-4ACD-BC4F-B417ADA5E94E}" type="datetimeFigureOut">
              <a:rPr lang="zh-TW" altLang="en-US" smtClean="0"/>
              <a:t>2019/3/17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882C-2F4D-4DD3-AB8C-E116916258A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3518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B1DA-E311-4ACD-BC4F-B417ADA5E94E}" type="datetimeFigureOut">
              <a:rPr lang="zh-TW" altLang="en-US" smtClean="0"/>
              <a:t>2019/3/17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882C-2F4D-4DD3-AB8C-E116916258A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24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B1DA-E311-4ACD-BC4F-B417ADA5E94E}" type="datetimeFigureOut">
              <a:rPr lang="zh-TW" altLang="en-US" smtClean="0"/>
              <a:t>2019/3/17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882C-2F4D-4DD3-AB8C-E116916258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0333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B1DA-E311-4ACD-BC4F-B417ADA5E94E}" type="datetimeFigureOut">
              <a:rPr lang="zh-TW" altLang="en-US" smtClean="0"/>
              <a:t>2019/3/17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882C-2F4D-4DD3-AB8C-E116916258A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629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B1DA-E311-4ACD-BC4F-B417ADA5E94E}" type="datetimeFigureOut">
              <a:rPr lang="zh-TW" altLang="en-US" smtClean="0"/>
              <a:t>2019/3/17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882C-2F4D-4DD3-AB8C-E116916258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7717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E89B1DA-E311-4ACD-BC4F-B417ADA5E94E}" type="datetimeFigureOut">
              <a:rPr lang="zh-TW" altLang="en-US" smtClean="0"/>
              <a:t>2019/3/17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87882C-2F4D-4DD3-AB8C-E116916258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933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2aJWNNV00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A7BE9C-79F9-4CFA-ADF7-5B51DEB084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吸毒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2EAC5C9-CD6E-4611-B9A3-348A504C15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組員</a:t>
            </a:r>
            <a:r>
              <a:rPr lang="en-US" altLang="zh-TW" dirty="0"/>
              <a:t>:1.3.4.10.7.25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2274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FF4E1D-49BC-416B-9AC3-46F39FD04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毒品的種類</a:t>
            </a:r>
            <a:r>
              <a:rPr lang="en-US" altLang="zh-TW" dirty="0">
                <a:solidFill>
                  <a:srgbClr val="FF0000"/>
                </a:solidFill>
              </a:rPr>
              <a:t>: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EFFB28-FAED-4F38-9E08-6BED903F7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在台灣，毒品依其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成癮性</a:t>
            </a:r>
            <a:r>
              <a:rPr lang="zh-TW" altLang="en-US" dirty="0"/>
              <a:t>、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濫用性</a:t>
            </a:r>
            <a:r>
              <a:rPr lang="zh-TW" altLang="en-US" dirty="0"/>
              <a:t>及對社會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危害性</a:t>
            </a:r>
            <a:r>
              <a:rPr lang="zh-TW" altLang="en-US" dirty="0"/>
              <a:t>分為</a:t>
            </a:r>
            <a:r>
              <a:rPr lang="zh-TW" altLang="en-US" dirty="0">
                <a:solidFill>
                  <a:srgbClr val="FF0000"/>
                </a:solidFill>
              </a:rPr>
              <a:t>四級</a:t>
            </a:r>
            <a:r>
              <a:rPr lang="en-US" altLang="zh-TW" dirty="0"/>
              <a:t>:</a:t>
            </a:r>
          </a:p>
          <a:p>
            <a:r>
              <a:rPr lang="zh-TW" altLang="en-US" dirty="0"/>
              <a:t>第</a:t>
            </a:r>
            <a:r>
              <a:rPr lang="en-US" altLang="zh-TW" dirty="0"/>
              <a:t>1</a:t>
            </a:r>
            <a:r>
              <a:rPr lang="zh-TW" altLang="en-US" dirty="0"/>
              <a:t>級：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海洛因</a:t>
            </a:r>
            <a:r>
              <a:rPr lang="zh-TW" altLang="en-US" dirty="0">
                <a:solidFill>
                  <a:schemeClr val="tx1"/>
                </a:solidFill>
              </a:rPr>
              <a:t>、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嗎啡</a:t>
            </a:r>
            <a:r>
              <a:rPr lang="zh-TW" altLang="en-US" dirty="0">
                <a:solidFill>
                  <a:schemeClr val="tx1"/>
                </a:solidFill>
              </a:rPr>
              <a:t>、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鴉片</a:t>
            </a:r>
            <a:r>
              <a:rPr lang="zh-TW" altLang="en-US" dirty="0">
                <a:solidFill>
                  <a:schemeClr val="tx1"/>
                </a:solidFill>
              </a:rPr>
              <a:t>、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古柯鹼</a:t>
            </a:r>
            <a:r>
              <a:rPr lang="zh-TW" altLang="en-US" dirty="0">
                <a:solidFill>
                  <a:schemeClr val="tx1"/>
                </a:solidFill>
              </a:rPr>
              <a:t>及其相類製品。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第</a:t>
            </a:r>
            <a:r>
              <a:rPr lang="en-US" altLang="zh-TW" dirty="0">
                <a:solidFill>
                  <a:schemeClr val="tx1"/>
                </a:solidFill>
              </a:rPr>
              <a:t>2</a:t>
            </a:r>
            <a:r>
              <a:rPr lang="zh-TW" altLang="en-US" dirty="0">
                <a:solidFill>
                  <a:schemeClr val="tx1"/>
                </a:solidFill>
              </a:rPr>
              <a:t>級</a:t>
            </a:r>
            <a:r>
              <a:rPr lang="zh-TW" altLang="en-US" dirty="0">
                <a:solidFill>
                  <a:srgbClr val="FF0000"/>
                </a:solidFill>
              </a:rPr>
              <a:t>：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罌粟</a:t>
            </a:r>
            <a:r>
              <a:rPr lang="zh-TW" altLang="en-US" dirty="0">
                <a:solidFill>
                  <a:schemeClr val="tx1"/>
                </a:solidFill>
              </a:rPr>
              <a:t>、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古柯</a:t>
            </a:r>
            <a:r>
              <a:rPr lang="zh-TW" altLang="en-US" dirty="0">
                <a:solidFill>
                  <a:schemeClr val="tx1"/>
                </a:solidFill>
              </a:rPr>
              <a:t>、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大麻</a:t>
            </a:r>
            <a:r>
              <a:rPr lang="zh-TW" altLang="en-US" dirty="0">
                <a:solidFill>
                  <a:schemeClr val="tx1"/>
                </a:solidFill>
              </a:rPr>
              <a:t>、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配西汀</a:t>
            </a:r>
            <a:r>
              <a:rPr lang="zh-TW" altLang="en-US" dirty="0">
                <a:solidFill>
                  <a:schemeClr val="tx1"/>
                </a:solidFill>
              </a:rPr>
              <a:t>、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潘他唑新</a:t>
            </a:r>
            <a:r>
              <a:rPr lang="zh-TW" altLang="en-US" dirty="0">
                <a:solidFill>
                  <a:schemeClr val="tx1"/>
                </a:solidFill>
              </a:rPr>
              <a:t>及其相類製品。  </a:t>
            </a:r>
          </a:p>
          <a:p>
            <a:r>
              <a:rPr lang="zh-TW" altLang="en-US" dirty="0">
                <a:solidFill>
                  <a:schemeClr val="tx1"/>
                </a:solidFill>
              </a:rPr>
              <a:t>第</a:t>
            </a:r>
            <a:r>
              <a:rPr lang="en-US" altLang="zh-TW" dirty="0">
                <a:solidFill>
                  <a:schemeClr val="tx1"/>
                </a:solidFill>
              </a:rPr>
              <a:t>3</a:t>
            </a:r>
            <a:r>
              <a:rPr lang="zh-TW" altLang="en-US" dirty="0">
                <a:solidFill>
                  <a:schemeClr val="tx1"/>
                </a:solidFill>
              </a:rPr>
              <a:t>級</a:t>
            </a:r>
            <a:r>
              <a:rPr lang="zh-TW" altLang="en-US" dirty="0">
                <a:solidFill>
                  <a:srgbClr val="FF0000"/>
                </a:solidFill>
              </a:rPr>
              <a:t>：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西可巴比妥</a:t>
            </a:r>
            <a:r>
              <a:rPr lang="zh-TW" altLang="en-US" dirty="0">
                <a:solidFill>
                  <a:schemeClr val="tx1"/>
                </a:solidFill>
              </a:rPr>
              <a:t>、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異戊巴比妥</a:t>
            </a:r>
            <a:r>
              <a:rPr lang="zh-TW" altLang="en-US" dirty="0">
                <a:solidFill>
                  <a:schemeClr val="tx1"/>
                </a:solidFill>
              </a:rPr>
              <a:t>、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納洛芬</a:t>
            </a:r>
            <a:r>
              <a:rPr lang="zh-TW" altLang="en-US" dirty="0">
                <a:solidFill>
                  <a:schemeClr val="tx1"/>
                </a:solidFill>
              </a:rPr>
              <a:t>、</a:t>
            </a:r>
            <a:r>
              <a:rPr lang="en-US" altLang="zh-TW" dirty="0">
                <a:solidFill>
                  <a:srgbClr val="FF0000"/>
                </a:solidFill>
                <a:highlight>
                  <a:srgbClr val="FFFF00"/>
                </a:highlight>
              </a:rPr>
              <a:t>K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他命</a:t>
            </a:r>
            <a:r>
              <a:rPr lang="zh-TW" altLang="en-US" dirty="0">
                <a:solidFill>
                  <a:schemeClr val="tx1"/>
                </a:solidFill>
              </a:rPr>
              <a:t>及其相類製品。</a:t>
            </a:r>
          </a:p>
          <a:p>
            <a:r>
              <a:rPr lang="zh-TW" altLang="en-US" dirty="0">
                <a:solidFill>
                  <a:schemeClr val="tx1"/>
                </a:solidFill>
              </a:rPr>
              <a:t>第</a:t>
            </a:r>
            <a:r>
              <a:rPr lang="en-US" altLang="zh-TW" dirty="0">
                <a:solidFill>
                  <a:schemeClr val="tx1"/>
                </a:solidFill>
              </a:rPr>
              <a:t>4</a:t>
            </a:r>
            <a:r>
              <a:rPr lang="zh-TW" altLang="en-US" dirty="0">
                <a:solidFill>
                  <a:schemeClr val="tx1"/>
                </a:solidFill>
              </a:rPr>
              <a:t>級</a:t>
            </a:r>
            <a:r>
              <a:rPr lang="zh-TW" altLang="en-US" dirty="0">
                <a:solidFill>
                  <a:srgbClr val="FF0000"/>
                </a:solidFill>
              </a:rPr>
              <a:t>：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速可巴比妥</a:t>
            </a:r>
            <a:r>
              <a:rPr lang="zh-TW" altLang="en-US" dirty="0">
                <a:solidFill>
                  <a:schemeClr val="tx1"/>
                </a:solidFill>
              </a:rPr>
              <a:t>、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阿普唑侖</a:t>
            </a:r>
            <a:r>
              <a:rPr lang="zh-TW" altLang="en-US" dirty="0">
                <a:solidFill>
                  <a:schemeClr val="tx1"/>
                </a:solidFill>
              </a:rPr>
              <a:t>、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唑匹可隆</a:t>
            </a:r>
            <a:r>
              <a:rPr lang="zh-TW" altLang="en-US" dirty="0"/>
              <a:t>及其相類製品。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920A01F-91DD-45B7-B039-0B219CF30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770" y="711199"/>
            <a:ext cx="2379827" cy="149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31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476FC2-9683-4815-80E3-744820ADD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毒品新包裝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CC43139-7767-4471-AB6F-7971A64EE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為了讓毒品進入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學校</a:t>
            </a:r>
            <a:r>
              <a:rPr lang="zh-TW" altLang="en-US" dirty="0"/>
              <a:t>，有心人士會把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毒品</a:t>
            </a:r>
            <a:r>
              <a:rPr lang="zh-TW" altLang="en-US" dirty="0"/>
              <a:t>變成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糖果</a:t>
            </a:r>
            <a:r>
              <a:rPr lang="zh-TW" altLang="en-US" dirty="0"/>
              <a:t>的樣子。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ECB5254-539B-4E69-A681-C6AED94F4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3452909"/>
            <a:ext cx="4800598" cy="2422959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54FC3C22-B442-4F09-9C82-BF433871B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452909"/>
            <a:ext cx="4800598" cy="242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A55CC7-B355-4431-97E8-DFFF935FE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吸食毒品的後果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F38CF6-C930-4E4A-B2D5-9C17546F7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對人體的直接毒害：長期吸毒對人體的毒害主要表現在中樞神經系統，同時伴有機體其他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器官功能失調</a:t>
            </a:r>
            <a:r>
              <a:rPr lang="zh-TW" altLang="en-US" dirty="0"/>
              <a:t>和組織病理變化。此時，人的主要症狀有：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精神萎靡</a:t>
            </a:r>
            <a:r>
              <a:rPr lang="zh-TW" altLang="en-US" dirty="0"/>
              <a:t>、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感覺遲鈍</a:t>
            </a:r>
            <a:r>
              <a:rPr lang="zh-TW" altLang="en-US" dirty="0">
                <a:solidFill>
                  <a:schemeClr val="tx1"/>
                </a:solidFill>
              </a:rPr>
              <a:t>、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運動失調</a:t>
            </a:r>
            <a:r>
              <a:rPr lang="zh-TW" altLang="en-US" dirty="0">
                <a:solidFill>
                  <a:schemeClr val="tx1"/>
                </a:solidFill>
              </a:rPr>
              <a:t>、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幻覺</a:t>
            </a:r>
            <a:r>
              <a:rPr lang="zh-TW" altLang="en-US" dirty="0">
                <a:solidFill>
                  <a:schemeClr val="tx1"/>
                </a:solidFill>
              </a:rPr>
              <a:t>、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妄想</a:t>
            </a:r>
            <a:r>
              <a:rPr lang="zh-TW" altLang="en-US" dirty="0">
                <a:solidFill>
                  <a:schemeClr val="tx1"/>
                </a:solidFill>
              </a:rPr>
              <a:t>、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定向障礙等</a:t>
            </a:r>
            <a:r>
              <a:rPr lang="zh-TW" altLang="en-US" dirty="0">
                <a:solidFill>
                  <a:schemeClr val="tx1"/>
                </a:solidFill>
              </a:rPr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5024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643283-870C-4486-B6BD-7E6E8F5A6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相關影片</a:t>
            </a:r>
            <a:br>
              <a:rPr lang="en-US" altLang="zh-TW" dirty="0">
                <a:solidFill>
                  <a:srgbClr val="FF0000"/>
                </a:solidFill>
              </a:rPr>
            </a:b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E3B8B86-164C-4901-8E88-5CDC86C74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https://www.youtube.com/watch?v=v2aJWNNV004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6744158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DEA389-428E-46CF-909D-227ECD54F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謝謝大家的聆聽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51B424A3-ABC6-4E39-9DCC-BA06411498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2640562"/>
            <a:ext cx="4800598" cy="291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08560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80</TotalTime>
  <Words>215</Words>
  <Application>Microsoft Office PowerPoint</Application>
  <PresentationFormat>寬螢幕</PresentationFormat>
  <Paragraphs>15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0" baseType="lpstr">
      <vt:lpstr>標楷體</vt:lpstr>
      <vt:lpstr>Arial</vt:lpstr>
      <vt:lpstr>Garamond</vt:lpstr>
      <vt:lpstr>有機</vt:lpstr>
      <vt:lpstr>吸毒</vt:lpstr>
      <vt:lpstr>毒品的種類:</vt:lpstr>
      <vt:lpstr>毒品新包裝</vt:lpstr>
      <vt:lpstr>吸食毒品的後果</vt:lpstr>
      <vt:lpstr>相關影片 </vt:lpstr>
      <vt:lpstr>謝謝大家的聆聽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吸毒</dc:title>
  <dc:creator>HCP</dc:creator>
  <cp:lastModifiedBy>HCP</cp:lastModifiedBy>
  <cp:revision>10</cp:revision>
  <dcterms:created xsi:type="dcterms:W3CDTF">2019-03-14T13:45:32Z</dcterms:created>
  <dcterms:modified xsi:type="dcterms:W3CDTF">2019-03-17T06:29:28Z</dcterms:modified>
</cp:coreProperties>
</file>