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3048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iGGO9Vsa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633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875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金背鳩的羽毛與鴿子一樣，會產生一種粉狀物。</a:t>
            </a:r>
          </a:p>
        </p:txBody>
      </p:sp>
    </p:spTree>
    <p:extLst>
      <p:ext uri="{BB962C8B-B14F-4D97-AF65-F5344CB8AC3E}">
        <p14:creationId xmlns:p14="http://schemas.microsoft.com/office/powerpoint/2010/main" val="793469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46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000" b="1">
                <a:latin typeface="DFKai-SB"/>
                <a:ea typeface="DFKai-SB"/>
                <a:cs typeface="DFKai-SB"/>
                <a:sym typeface="DFKai-SB"/>
              </a:rPr>
              <a:t>小石頭網址:http://www.whqhjx.com/news/5bCP55%2Bz5aS05Zu%2B54mH5aSn5YWo.html</a:t>
            </a:r>
          </a:p>
        </p:txBody>
      </p:sp>
    </p:spTree>
    <p:extLst>
      <p:ext uri="{BB962C8B-B14F-4D97-AF65-F5344CB8AC3E}">
        <p14:creationId xmlns:p14="http://schemas.microsoft.com/office/powerpoint/2010/main" val="1475429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000" b="1">
                <a:latin typeface="DFKai-SB"/>
                <a:ea typeface="DFKai-SB"/>
                <a:cs typeface="DFKai-SB"/>
                <a:sym typeface="DFKai-SB"/>
              </a:rPr>
              <a:t>資料來源:</a:t>
            </a:r>
            <a:r>
              <a:rPr lang="zh-TW" sz="2000" b="1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https://www.youtube.com/watch?v=VCiGGO9VsaA</a:t>
            </a:r>
          </a:p>
        </p:txBody>
      </p:sp>
    </p:spTree>
    <p:extLst>
      <p:ext uri="{BB962C8B-B14F-4D97-AF65-F5344CB8AC3E}">
        <p14:creationId xmlns:p14="http://schemas.microsoft.com/office/powerpoint/2010/main" val="17403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551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258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329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409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網址:http://photo.xuite.net/_pic/showhss/5161531/198645081_l.jpg/redirhttp://photo.xuite.net/_pic/showhss/5161531/198645081_l.jpg/redir</a:t>
            </a:r>
          </a:p>
        </p:txBody>
      </p:sp>
    </p:spTree>
    <p:extLst>
      <p:ext uri="{BB962C8B-B14F-4D97-AF65-F5344CB8AC3E}">
        <p14:creationId xmlns:p14="http://schemas.microsoft.com/office/powerpoint/2010/main" val="283570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網址:http://163.32.157.5/dept/stu/env1/schoolenvweb/19/bird-a/birdmap/tra.htm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924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480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979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450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98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16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網址:http://tbc.yam.org.tw/96tw05.htm</a:t>
            </a:r>
          </a:p>
        </p:txBody>
      </p:sp>
    </p:spTree>
    <p:extLst>
      <p:ext uri="{BB962C8B-B14F-4D97-AF65-F5344CB8AC3E}">
        <p14:creationId xmlns:p14="http://schemas.microsoft.com/office/powerpoint/2010/main" val="323428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56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85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76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zh-TW" sz="3000" b="1">
                <a:solidFill>
                  <a:srgbClr val="4A86E8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</a:t>
            </a:r>
            <a:r>
              <a:rPr lang="zh-TW" sz="3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 雄鳥背部是葡萄紫           雌鳥是灰褐色</a:t>
            </a:r>
          </a:p>
        </p:txBody>
      </p:sp>
    </p:spTree>
    <p:extLst>
      <p:ext uri="{BB962C8B-B14F-4D97-AF65-F5344CB8AC3E}">
        <p14:creationId xmlns:p14="http://schemas.microsoft.com/office/powerpoint/2010/main" val="319257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網址:http://qingfengke2004.blog.163.com/blog/static/1636822920118901655472/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102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000" b="1">
                <a:latin typeface="DFKai-SB"/>
                <a:ea typeface="DFKai-SB"/>
                <a:cs typeface="DFKai-SB"/>
                <a:sym typeface="DFKai-SB"/>
              </a:rPr>
              <a:t>資料來源:台灣大學動物博物館</a:t>
            </a:r>
          </a:p>
        </p:txBody>
      </p:sp>
    </p:spTree>
    <p:extLst>
      <p:ext uri="{BB962C8B-B14F-4D97-AF65-F5344CB8AC3E}">
        <p14:creationId xmlns:p14="http://schemas.microsoft.com/office/powerpoint/2010/main" val="402846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  <a:endParaRPr lang="zh-TW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  <a:endParaRPr lang="zh-TW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CiGGO9Vsa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hyperlink" Target="http://www.youtube.com/watch?v=JcKfbFFTTJ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#slide=id.g1de8eade6e_1_4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hyperlink" Target="#slide=id.g1de8eade6e_1_65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#slide=id.g1de8eade6e_1_65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hyperlink" Target="#slide=id.g1de8eade6e_1_4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hyperlink" Target="#slide=id.g218d036c30_1_75"/><Relationship Id="rId4" Type="http://schemas.openxmlformats.org/officeDocument/2006/relationships/hyperlink" Target="#slide=id.g218d036c30_1_85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#slide=id.g218d036c30_1_75"/><Relationship Id="rId4" Type="http://schemas.openxmlformats.org/officeDocument/2006/relationships/hyperlink" Target="#slide=id.g218d036c30_1_85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11700" y="171500"/>
            <a:ext cx="8520600" cy="1184100"/>
          </a:xfrm>
          <a:prstGeom prst="rect">
            <a:avLst/>
          </a:prstGeom>
          <a:ln w="1143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6000" b="1" i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校園情歌王子～紅鳩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910032" y="2858799"/>
            <a:ext cx="7777500" cy="10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作者:翁慧雯&amp;張庭榕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subTitle" idx="1"/>
          </p:nvPr>
        </p:nvSpPr>
        <p:spPr>
          <a:xfrm>
            <a:off x="311700" y="-416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000" b="1">
                <a:solidFill>
                  <a:srgbClr val="3D85C6"/>
                </a:solidFill>
                <a:latin typeface="DFKai-SB"/>
                <a:ea typeface="DFKai-SB"/>
                <a:cs typeface="DFKai-SB"/>
                <a:sym typeface="DFKai-SB"/>
              </a:rPr>
              <a:t>飲水習性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8525" y="619850"/>
            <a:ext cx="2538900" cy="37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500" b="1">
                <a:solidFill>
                  <a:srgbClr val="3D85C6"/>
                </a:solidFill>
                <a:latin typeface="DFKai-SB"/>
                <a:ea typeface="DFKai-SB"/>
                <a:cs typeface="DFKai-SB"/>
                <a:sym typeface="DFKai-SB"/>
              </a:rPr>
              <a:t>鳩鴿科可以直接用吸的方式飲水！</a:t>
            </a:r>
          </a:p>
        </p:txBody>
      </p:sp>
      <p:pic>
        <p:nvPicPr>
          <p:cNvPr id="181" name="Shape 181" descr="IMG_8987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924" y="750974"/>
            <a:ext cx="6352626" cy="42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3176450" y="2819450"/>
            <a:ext cx="14700" cy="6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5485300" y="2692450"/>
            <a:ext cx="1706700" cy="12420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5646575" y="1887575"/>
            <a:ext cx="1575000" cy="680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00FFFF"/>
          </a:solidFill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好喝好喝!!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0" y="560600"/>
            <a:ext cx="2517000" cy="41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 b="1">
                <a:solidFill>
                  <a:schemeClr val="accent5"/>
                </a:solidFill>
                <a:highlight>
                  <a:srgbClr val="FFE599"/>
                </a:highlight>
                <a:latin typeface="DFKai-SB"/>
                <a:ea typeface="DFKai-SB"/>
                <a:cs typeface="DFKai-SB"/>
                <a:sym typeface="DFKai-SB"/>
              </a:rPr>
              <a:t>讓羽毛粉亮，不沾水、沾污。達到防水功能，下雨天保持乾燥。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3310600" y="-65575"/>
            <a:ext cx="29439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000" b="1">
                <a:solidFill>
                  <a:schemeClr val="accent5"/>
                </a:solidFill>
                <a:latin typeface="DFKai-SB"/>
                <a:ea typeface="DFKai-SB"/>
                <a:cs typeface="DFKai-SB"/>
                <a:sym typeface="DFKai-SB"/>
              </a:rPr>
              <a:t>特殊的粉末</a:t>
            </a:r>
          </a:p>
        </p:txBody>
      </p:sp>
      <p:pic>
        <p:nvPicPr>
          <p:cNvPr id="191" name="Shape 191" descr="198642485_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8150" y="625425"/>
            <a:ext cx="6620950" cy="43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2517000" y="4132800"/>
            <a:ext cx="1398300" cy="8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solidFill>
                  <a:srgbClr val="0000FF"/>
                </a:solidFill>
                <a:highlight>
                  <a:srgbClr val="FFFF00"/>
                </a:highlight>
                <a:latin typeface="DFKai-SB"/>
                <a:ea typeface="DFKai-SB"/>
                <a:cs typeface="DFKai-SB"/>
                <a:sym typeface="DFKai-SB"/>
              </a:rPr>
              <a:t>金背鳩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291300" y="-69900"/>
            <a:ext cx="8561400" cy="46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這裡可以看見紅鳩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0175" y="648825"/>
            <a:ext cx="4671853" cy="4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675" y="610900"/>
            <a:ext cx="4982322" cy="45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2234375" y="-75150"/>
            <a:ext cx="4503900" cy="63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500" b="1">
                <a:solidFill>
                  <a:srgbClr val="3D85C6"/>
                </a:solidFill>
                <a:latin typeface="DFKai-SB"/>
                <a:ea typeface="DFKai-SB"/>
                <a:cs typeface="DFKai-SB"/>
                <a:sym typeface="DFKai-SB"/>
              </a:rPr>
              <a:t>食物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81925" y="523975"/>
            <a:ext cx="9144000" cy="112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3F7A94"/>
                </a:solidFill>
                <a:latin typeface="DFKai-SB"/>
                <a:ea typeface="DFKai-SB"/>
                <a:cs typeface="DFKai-SB"/>
                <a:sym typeface="DFKai-SB"/>
              </a:rPr>
              <a:t>植物種籽、昆蟲，紅鳩有時也會吃一些小石頭幫助消化。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206" name="Shape 206" descr="IMG_529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7150"/>
            <a:ext cx="5301749" cy="34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64a58PICMHZ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1750" y="1689400"/>
            <a:ext cx="3842250" cy="343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02450" y="69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紅鳩的叫聲</a:t>
            </a:r>
          </a:p>
        </p:txBody>
      </p:sp>
      <p:sp>
        <p:nvSpPr>
          <p:cNvPr id="213" name="Shape 213" descr="via YouTube Capture" title="紅鳩可可在叫">
            <a:hlinkClick r:id="rId3"/>
          </p:cNvPr>
          <p:cNvSpPr/>
          <p:nvPr/>
        </p:nvSpPr>
        <p:spPr>
          <a:xfrm>
            <a:off x="439088" y="721675"/>
            <a:ext cx="8265824" cy="42211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01575" y="71475"/>
            <a:ext cx="8520600" cy="77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紅鳩的求偶照片</a:t>
            </a:r>
          </a:p>
        </p:txBody>
      </p:sp>
      <p:pic>
        <p:nvPicPr>
          <p:cNvPr id="219" name="Shape 219" descr="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52"/>
          <a:stretch/>
        </p:blipFill>
        <p:spPr>
          <a:xfrm>
            <a:off x="194125" y="640675"/>
            <a:ext cx="8789250" cy="442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23400" y="80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 sz="4000" b="1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紅鳩求偶時會有展示飛行的行為。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2459925" y="0"/>
            <a:ext cx="4640400" cy="74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 b="1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求偶方式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3050" y="1092675"/>
            <a:ext cx="2265000" cy="36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200" b="1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公鳥對母鳥鞠躬，母鳥接受，會築巢，母鳥不要便會拍翅膀走人。</a:t>
            </a:r>
          </a:p>
        </p:txBody>
      </p:sp>
      <p:sp>
        <p:nvSpPr>
          <p:cNvPr id="231" name="Shape 231" descr="跨越種族和性別的愛，可惜對方不領情，還有一支虎皮從頭到尾在旁邊看熱鬧XDD" title="紅鳩求偶舞">
            <a:hlinkClick r:id="rId4"/>
          </p:cNvPr>
          <p:cNvSpPr/>
          <p:nvPr/>
        </p:nvSpPr>
        <p:spPr>
          <a:xfrm>
            <a:off x="6012925" y="2765949"/>
            <a:ext cx="3131074" cy="2348325"/>
          </a:xfrm>
          <a:prstGeom prst="rect">
            <a:avLst/>
          </a:prstGeom>
          <a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zh-TW" sz="4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紅鳩築巢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8" name="Shape 238" descr="000000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0" y="774899"/>
            <a:ext cx="4288800" cy="44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0000006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742" y="774900"/>
            <a:ext cx="4745508" cy="45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2299187" y="-131125"/>
            <a:ext cx="4007100" cy="78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育雛方式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0" y="1216350"/>
            <a:ext cx="3263400" cy="26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會將食物半消化加上嗉囊分泌的「鴿乳」等幼鳥索食時，再餵雛鳥。</a:t>
            </a:r>
          </a:p>
        </p:txBody>
      </p:sp>
      <p:pic>
        <p:nvPicPr>
          <p:cNvPr id="246" name="Shape 246" descr="198645081_l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820" y="658175"/>
            <a:ext cx="5911228" cy="44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2997800" y="4405775"/>
            <a:ext cx="1496700" cy="6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solidFill>
                  <a:srgbClr val="0000FF"/>
                </a:solidFill>
                <a:highlight>
                  <a:srgbClr val="FFFF00"/>
                </a:highlight>
                <a:latin typeface="DFKai-SB"/>
                <a:ea typeface="DFKai-SB"/>
                <a:cs typeface="DFKai-SB"/>
                <a:sym typeface="DFKai-SB"/>
              </a:rPr>
              <a:t>金背鳩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67475" y="0"/>
            <a:ext cx="8551800" cy="52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這是紅鳩的畫風</a:t>
            </a:r>
          </a:p>
        </p:txBody>
      </p:sp>
      <p:pic>
        <p:nvPicPr>
          <p:cNvPr id="106" name="Shape 106" descr="紅鳩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525" y="611675"/>
            <a:ext cx="3584250" cy="45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512800" y="4773000"/>
            <a:ext cx="7426500" cy="32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528000" y="566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45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問題時間~紅鳩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903325" y="943123"/>
            <a:ext cx="4277100" cy="38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請問哪一隻是雄鳥?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1.</a:t>
            </a:r>
            <a:r>
              <a:rPr lang="zh-TW" sz="3600" b="1" u="sng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左邊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2</a:t>
            </a:r>
            <a:r>
              <a:rPr lang="zh-TW" sz="3600" b="1" u="sng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.右邊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哪一隻是雌鳥?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1.</a:t>
            </a:r>
            <a:r>
              <a:rPr lang="zh-TW" sz="3600" b="1" u="sng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左邊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lang="zh-TW" sz="3600" b="1" u="sng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右邊</a:t>
            </a:r>
          </a:p>
        </p:txBody>
      </p:sp>
      <p:pic>
        <p:nvPicPr>
          <p:cNvPr id="254" name="Shape 254" descr="017紅鳩的性別判斷-DW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9700"/>
            <a:ext cx="4903326" cy="41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204000" y="8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000" b="1">
                <a:solidFill>
                  <a:srgbClr val="5A479E"/>
                </a:solidFill>
                <a:latin typeface="DFKai-SB"/>
                <a:ea typeface="DFKai-SB"/>
                <a:cs typeface="DFKai-SB"/>
                <a:sym typeface="DFKai-SB"/>
              </a:rPr>
              <a:t>下面哪一個</a:t>
            </a:r>
            <a:r>
              <a:rPr lang="zh-TW" sz="40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不是</a:t>
            </a:r>
            <a:r>
              <a:rPr lang="zh-TW" sz="4000" b="1">
                <a:solidFill>
                  <a:srgbClr val="5A479E"/>
                </a:solidFill>
                <a:latin typeface="DFKai-SB"/>
                <a:ea typeface="DFKai-SB"/>
                <a:cs typeface="DFKai-SB"/>
                <a:sym typeface="DFKai-SB"/>
              </a:rPr>
              <a:t>紅鳩的正確名稱???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11900" y="1568100"/>
            <a:ext cx="8612700" cy="200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 b="1">
                <a:solidFill>
                  <a:srgbClr val="5A479E"/>
                </a:solidFill>
                <a:latin typeface="DFKai-SB"/>
                <a:ea typeface="DFKai-SB"/>
                <a:cs typeface="DFKai-SB"/>
                <a:sym typeface="DFKai-SB"/>
              </a:rPr>
              <a:t>1.</a:t>
            </a:r>
            <a:r>
              <a:rPr lang="zh-TW" sz="3500" b="1" u="sng">
                <a:solidFill>
                  <a:srgbClr val="5A479E"/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紅斑甲</a:t>
            </a:r>
          </a:p>
          <a:p>
            <a:pPr lvl="0">
              <a:spcBef>
                <a:spcPts val="0"/>
              </a:spcBef>
              <a:buNone/>
            </a:pPr>
            <a:r>
              <a:rPr lang="zh-TW" sz="3500" b="1">
                <a:solidFill>
                  <a:srgbClr val="5A479E"/>
                </a:solidFill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lang="zh-TW" sz="3500" b="1" u="sng">
                <a:solidFill>
                  <a:srgbClr val="5A479E"/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火鵻仔</a:t>
            </a:r>
          </a:p>
          <a:p>
            <a:pPr lvl="0">
              <a:spcBef>
                <a:spcPts val="0"/>
              </a:spcBef>
              <a:buNone/>
            </a:pPr>
            <a:r>
              <a:rPr lang="zh-TW" sz="3500" b="1">
                <a:solidFill>
                  <a:srgbClr val="5A479E"/>
                </a:solidFill>
                <a:latin typeface="DFKai-SB"/>
                <a:ea typeface="DFKai-SB"/>
                <a:cs typeface="DFKai-SB"/>
                <a:sym typeface="DFKai-SB"/>
              </a:rPr>
              <a:t>3.</a:t>
            </a:r>
            <a:r>
              <a:rPr lang="zh-TW" sz="3500" b="1" u="sng">
                <a:solidFill>
                  <a:srgbClr val="5A479E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苦雞母</a:t>
            </a:r>
          </a:p>
          <a:p>
            <a:pPr lvl="0">
              <a:spcBef>
                <a:spcPts val="0"/>
              </a:spcBef>
              <a:buNone/>
            </a:pPr>
            <a:endParaRPr sz="3000" b="1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61" name="Shape 261" descr="00005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444" y="772450"/>
            <a:ext cx="7051430" cy="43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360954" y="1542982"/>
            <a:ext cx="6918600" cy="165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0000" b="1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謝謝觀賞!!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 descr="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50" y="131175"/>
            <a:ext cx="6626700" cy="48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7701225" y="3742625"/>
            <a:ext cx="1160100" cy="79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000" u="sng">
                <a:solidFill>
                  <a:schemeClr val="hlink"/>
                </a:solidFill>
                <a:hlinkClick r:id="rId4"/>
              </a:rPr>
              <a:t>p20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6500800" y="3742625"/>
            <a:ext cx="1088700" cy="79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000" u="sng">
                <a:solidFill>
                  <a:schemeClr val="hlink"/>
                </a:solidFill>
                <a:hlinkClick r:id="rId5"/>
              </a:rPr>
              <a:t>p21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 descr="707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50" y="43975"/>
            <a:ext cx="6844600" cy="5055550"/>
          </a:xfrm>
          <a:prstGeom prst="rect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9" name="Shape 279"/>
          <p:cNvSpPr txBox="1"/>
          <p:nvPr/>
        </p:nvSpPr>
        <p:spPr>
          <a:xfrm>
            <a:off x="7714075" y="3984500"/>
            <a:ext cx="1091400" cy="8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000" u="sng">
                <a:solidFill>
                  <a:schemeClr val="hlink"/>
                </a:solidFill>
                <a:hlinkClick r:id="rId4"/>
              </a:rPr>
              <a:t>p20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6322182" y="3984500"/>
            <a:ext cx="1091400" cy="6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000" u="sng">
                <a:solidFill>
                  <a:schemeClr val="hlink"/>
                </a:solidFill>
                <a:hlinkClick r:id="rId5"/>
              </a:rPr>
              <a:t>p</a:t>
            </a:r>
            <a:r>
              <a:rPr lang="zh-TW" sz="4000" u="sng">
                <a:solidFill>
                  <a:schemeClr val="hlink"/>
                </a:solidFill>
                <a:hlinkClick r:id="rId5"/>
              </a:rPr>
              <a:t>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1333789" y="159410"/>
            <a:ext cx="6930000" cy="906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zh-TW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這也是紅鳩的畫風!!!</a:t>
            </a:r>
          </a:p>
        </p:txBody>
      </p:sp>
      <p:pic>
        <p:nvPicPr>
          <p:cNvPr id="113" name="Shape 113" descr="tw05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722" y="565381"/>
            <a:ext cx="3338550" cy="49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1643875" y="-58275"/>
            <a:ext cx="6149700" cy="792600"/>
          </a:xfrm>
          <a:prstGeom prst="rect">
            <a:avLst/>
          </a:prstGeom>
          <a:ln w="2857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5000" b="1">
                <a:solidFill>
                  <a:srgbClr val="3D85C6"/>
                </a:solidFill>
                <a:latin typeface="DFKai-SB"/>
                <a:ea typeface="DFKai-SB"/>
                <a:cs typeface="DFKai-SB"/>
                <a:sym typeface="DFKai-SB"/>
              </a:rPr>
              <a:t>特徵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3850" y="912275"/>
            <a:ext cx="2564400" cy="292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 b="1">
                <a:solidFill>
                  <a:srgbClr val="3D85C6"/>
                </a:solidFill>
                <a:latin typeface="DFKai-SB"/>
                <a:ea typeface="DFKai-SB"/>
                <a:cs typeface="DFKai-SB"/>
                <a:sym typeface="DFKai-SB"/>
              </a:rPr>
              <a:t>外型特徵為嘴黑色，雄鳥頭至頸部鼠灰色，後項有黑色頸環</a:t>
            </a:r>
          </a:p>
        </p:txBody>
      </p:sp>
      <p:pic>
        <p:nvPicPr>
          <p:cNvPr id="120" name="Shape 120" descr="75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599" y="803624"/>
            <a:ext cx="6513800" cy="43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5507500" y="2151975"/>
            <a:ext cx="740100" cy="79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6548925" y="2350875"/>
            <a:ext cx="268200" cy="306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6903875" y="2217675"/>
            <a:ext cx="1840800" cy="43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黑色環頸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17925" y="-6017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紅鳩跟珠頸斑鳩不同的地方</a:t>
            </a:r>
          </a:p>
        </p:txBody>
      </p:sp>
      <p:pic>
        <p:nvPicPr>
          <p:cNvPr id="129" name="Shape 129" descr="IMG_7915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487" y="719505"/>
            <a:ext cx="4048974" cy="424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IMG_8696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895" y="745875"/>
            <a:ext cx="4933678" cy="419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2082275" y="1581675"/>
            <a:ext cx="933900" cy="7926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439375" y="3666650"/>
            <a:ext cx="1483200" cy="8403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6902225" y="1728375"/>
            <a:ext cx="1183500" cy="7161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793325" y="3440425"/>
            <a:ext cx="978900" cy="7161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1134425" y="1135250"/>
            <a:ext cx="1367400" cy="431100"/>
          </a:xfrm>
          <a:prstGeom prst="wedgeRectCallout">
            <a:avLst>
              <a:gd name="adj1" fmla="val 43657"/>
              <a:gd name="adj2" fmla="val 85491"/>
            </a:avLst>
          </a:prstGeom>
          <a:solidFill>
            <a:srgbClr val="00FF00"/>
          </a:solidFill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黑色頸環</a:t>
            </a:r>
          </a:p>
        </p:txBody>
      </p:sp>
      <p:sp>
        <p:nvSpPr>
          <p:cNvPr id="136" name="Shape 136"/>
          <p:cNvSpPr/>
          <p:nvPr/>
        </p:nvSpPr>
        <p:spPr>
          <a:xfrm>
            <a:off x="66800" y="4000850"/>
            <a:ext cx="1367400" cy="506100"/>
          </a:xfrm>
          <a:prstGeom prst="wedgeRectCallout">
            <a:avLst>
              <a:gd name="adj1" fmla="val 88985"/>
              <a:gd name="adj2" fmla="val 7350"/>
            </a:avLst>
          </a:prstGeom>
          <a:solidFill>
            <a:srgbClr val="00FF00"/>
          </a:solidFill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黑色的腳</a:t>
            </a:r>
          </a:p>
        </p:txBody>
      </p:sp>
      <p:sp>
        <p:nvSpPr>
          <p:cNvPr id="137" name="Shape 137"/>
          <p:cNvSpPr/>
          <p:nvPr/>
        </p:nvSpPr>
        <p:spPr>
          <a:xfrm>
            <a:off x="5040200" y="929175"/>
            <a:ext cx="1584900" cy="431100"/>
          </a:xfrm>
          <a:prstGeom prst="wedgeRectCallout">
            <a:avLst>
              <a:gd name="adj1" fmla="val 58816"/>
              <a:gd name="adj2" fmla="val 144754"/>
            </a:avLst>
          </a:prstGeom>
          <a:solidFill>
            <a:srgbClr val="00FF00"/>
          </a:solidFill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像珠寶項鍊</a:t>
            </a:r>
          </a:p>
        </p:txBody>
      </p:sp>
      <p:sp>
        <p:nvSpPr>
          <p:cNvPr id="138" name="Shape 138"/>
          <p:cNvSpPr/>
          <p:nvPr/>
        </p:nvSpPr>
        <p:spPr>
          <a:xfrm>
            <a:off x="5091650" y="4000849"/>
            <a:ext cx="1367400" cy="506100"/>
          </a:xfrm>
          <a:prstGeom prst="wedgeRectCallout">
            <a:avLst>
              <a:gd name="adj1" fmla="val 88076"/>
              <a:gd name="adj2" fmla="val -62945"/>
            </a:avLst>
          </a:prstGeom>
          <a:solidFill>
            <a:srgbClr val="00FF00"/>
          </a:solidFill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紅色的腳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642375" y="-43925"/>
            <a:ext cx="4683900" cy="656100"/>
          </a:xfrm>
          <a:prstGeom prst="rect">
            <a:avLst/>
          </a:prstGeom>
          <a:solidFill>
            <a:srgbClr val="FFE599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3600" b="1">
                <a:solidFill>
                  <a:srgbClr val="5A479E"/>
                </a:solidFill>
                <a:latin typeface="DFKai-SB"/>
                <a:ea typeface="DFKai-SB"/>
                <a:cs typeface="DFKai-SB"/>
                <a:sym typeface="DFKai-SB"/>
              </a:rPr>
              <a:t>體型比較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0725" y="570200"/>
            <a:ext cx="6914400" cy="747900"/>
          </a:xfrm>
          <a:prstGeom prst="rect">
            <a:avLst/>
          </a:prstGeom>
          <a:solidFill>
            <a:srgbClr val="FFE599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200" b="1">
                <a:solidFill>
                  <a:srgbClr val="5A479E"/>
                </a:solidFill>
                <a:latin typeface="DFKai-SB"/>
                <a:ea typeface="DFKai-SB"/>
                <a:cs typeface="DFKai-SB"/>
                <a:sym typeface="DFKai-SB"/>
              </a:rPr>
              <a:t>在鳩鴿類中牠是體型最嬌小的一種。</a:t>
            </a:r>
          </a:p>
        </p:txBody>
      </p:sp>
      <p:pic>
        <p:nvPicPr>
          <p:cNvPr id="145" name="Shape 145" descr="IMG_498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675" y="1853000"/>
            <a:ext cx="4463216" cy="337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4724200" y="2141849"/>
            <a:ext cx="1104300" cy="8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 b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身長約23c</a:t>
            </a:r>
            <a:r>
              <a:rPr lang="zh-TW" sz="1800" b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m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907275" y="2836200"/>
            <a:ext cx="1523400" cy="10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>
                <a:solidFill>
                  <a:srgbClr val="EFEFEF"/>
                </a:solidFill>
              </a:rPr>
              <a:t>身長31cm</a:t>
            </a:r>
          </a:p>
        </p:txBody>
      </p:sp>
      <p:pic>
        <p:nvPicPr>
          <p:cNvPr id="148" name="Shape 148" descr="123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1700" y="1876600"/>
            <a:ext cx="4751372" cy="33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14950" y="2023650"/>
            <a:ext cx="1201800" cy="8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300" b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身長約34cm</a:t>
            </a:r>
          </a:p>
        </p:txBody>
      </p:sp>
      <p:sp>
        <p:nvSpPr>
          <p:cNvPr id="150" name="Shape 150"/>
          <p:cNvSpPr/>
          <p:nvPr/>
        </p:nvSpPr>
        <p:spPr>
          <a:xfrm>
            <a:off x="7718350" y="1280287"/>
            <a:ext cx="1201800" cy="572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E599"/>
          </a:solidFill>
          <a:ln w="76200" cap="flat" cmpd="sng">
            <a:solidFill>
              <a:srgbClr val="00BB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700" b="1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紅鳩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444850" y="1357237"/>
            <a:ext cx="1034400" cy="41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chemeClr val="accent5"/>
                </a:solidFill>
                <a:latin typeface="DFKai-SB"/>
                <a:ea typeface="DFKai-SB"/>
                <a:cs typeface="DFKai-SB"/>
                <a:sym typeface="DFKai-SB"/>
              </a:rPr>
              <a:t>最大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919875" y="1357250"/>
            <a:ext cx="1201800" cy="41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chemeClr val="accent5"/>
                </a:solidFill>
                <a:latin typeface="DFKai-SB"/>
                <a:ea typeface="DFKai-SB"/>
                <a:cs typeface="DFKai-SB"/>
                <a:sym typeface="DFKai-SB"/>
              </a:rPr>
              <a:t>最小</a:t>
            </a:r>
          </a:p>
        </p:txBody>
      </p:sp>
      <p:sp>
        <p:nvSpPr>
          <p:cNvPr id="153" name="Shape 153"/>
          <p:cNvSpPr/>
          <p:nvPr/>
        </p:nvSpPr>
        <p:spPr>
          <a:xfrm>
            <a:off x="263400" y="1318100"/>
            <a:ext cx="1280400" cy="53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E599"/>
          </a:solidFill>
          <a:ln w="76200" cap="flat" cmpd="sng">
            <a:solidFill>
              <a:srgbClr val="00BB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700" b="1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灰林鳩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 descr="345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74" y="766925"/>
            <a:ext cx="9052240" cy="43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347175" y="0"/>
            <a:ext cx="4737600" cy="67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鄉土名稱～火鵻仔</a:t>
            </a:r>
          </a:p>
        </p:txBody>
      </p:sp>
      <p:sp>
        <p:nvSpPr>
          <p:cNvPr id="160" name="Shape 160"/>
          <p:cNvSpPr/>
          <p:nvPr/>
        </p:nvSpPr>
        <p:spPr>
          <a:xfrm>
            <a:off x="1716725" y="2225875"/>
            <a:ext cx="1104300" cy="1133400"/>
          </a:xfrm>
          <a:prstGeom prst="wedgeRectCallout">
            <a:avLst>
              <a:gd name="adj1" fmla="val 52155"/>
              <a:gd name="adj2" fmla="val -78005"/>
            </a:avLst>
          </a:prstGeom>
          <a:solidFill>
            <a:srgbClr val="6AA84F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3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我是帥哥</a:t>
            </a:r>
          </a:p>
        </p:txBody>
      </p:sp>
      <p:sp>
        <p:nvSpPr>
          <p:cNvPr id="161" name="Shape 161"/>
          <p:cNvSpPr/>
          <p:nvPr/>
        </p:nvSpPr>
        <p:spPr>
          <a:xfrm>
            <a:off x="7985350" y="1320025"/>
            <a:ext cx="1104300" cy="1133400"/>
          </a:xfrm>
          <a:prstGeom prst="wedgeRectCallout">
            <a:avLst>
              <a:gd name="adj1" fmla="val -83720"/>
              <a:gd name="adj2" fmla="val -798"/>
            </a:avLst>
          </a:prstGeom>
          <a:solidFill>
            <a:srgbClr val="6AA84F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3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我是美女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-109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000" b="1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</a:rPr>
              <a:t>紅鳩公母的劃分!!</a:t>
            </a:r>
          </a:p>
        </p:txBody>
      </p:sp>
      <p:pic>
        <p:nvPicPr>
          <p:cNvPr id="167" name="Shape 167" descr="下載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3462" y="523625"/>
            <a:ext cx="5357081" cy="461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1444725" y="4750150"/>
            <a:ext cx="7137600" cy="29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subTitle" idx="1"/>
          </p:nvPr>
        </p:nvSpPr>
        <p:spPr>
          <a:xfrm>
            <a:off x="424925" y="0"/>
            <a:ext cx="8594700" cy="59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 b="1">
                <a:solidFill>
                  <a:srgbClr val="2B9A40"/>
                </a:solidFill>
                <a:latin typeface="DFKai-SB"/>
                <a:ea typeface="DFKai-SB"/>
                <a:cs typeface="DFKai-SB"/>
                <a:sym typeface="DFKai-SB"/>
              </a:rPr>
              <a:t>這是紅鳩分布圖</a:t>
            </a:r>
          </a:p>
        </p:txBody>
      </p:sp>
      <p:pic>
        <p:nvPicPr>
          <p:cNvPr id="174" name="Shape 174" descr="00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775" y="590100"/>
            <a:ext cx="6347000" cy="45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如螢幕大小 (16:9)</PresentationFormat>
  <Paragraphs>69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28" baseType="lpstr">
      <vt:lpstr>DFKai-SB</vt:lpstr>
      <vt:lpstr>Arial</vt:lpstr>
      <vt:lpstr>simple-light-2</vt:lpstr>
      <vt:lpstr>simple-light-2</vt:lpstr>
      <vt:lpstr>校園情歌王子～紅鳩</vt:lpstr>
      <vt:lpstr>PowerPoint 簡報</vt:lpstr>
      <vt:lpstr>這也是紅鳩的畫風!!!</vt:lpstr>
      <vt:lpstr>PowerPoint 簡報</vt:lpstr>
      <vt:lpstr>PowerPoint 簡報</vt:lpstr>
      <vt:lpstr>體型比較</vt:lpstr>
      <vt:lpstr>鄉土名稱～火鵻仔</vt:lpstr>
      <vt:lpstr>紅鳩公母的劃分!!</vt:lpstr>
      <vt:lpstr>PowerPoint 簡報</vt:lpstr>
      <vt:lpstr>PowerPoint 簡報</vt:lpstr>
      <vt:lpstr>PowerPoint 簡報</vt:lpstr>
      <vt:lpstr>PowerPoint 簡報</vt:lpstr>
      <vt:lpstr>食物</vt:lpstr>
      <vt:lpstr>紅鳩的叫聲</vt:lpstr>
      <vt:lpstr>紅鳩的求偶照片</vt:lpstr>
      <vt:lpstr>紅鳩求偶時會有展示飛行的行為。</vt:lpstr>
      <vt:lpstr>求偶方式</vt:lpstr>
      <vt:lpstr>紅鳩築巢</vt:lpstr>
      <vt:lpstr>育雛方式</vt:lpstr>
      <vt:lpstr>問題時間~紅鳩</vt:lpstr>
      <vt:lpstr>下面哪一個不是紅鳩的正確名稱???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校園情歌王子～紅鳩</dc:title>
  <cp:lastModifiedBy>panda</cp:lastModifiedBy>
  <cp:revision>1</cp:revision>
  <dcterms:modified xsi:type="dcterms:W3CDTF">2017-06-07T15:19:55Z</dcterms:modified>
</cp:coreProperties>
</file>