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roxima Nova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bold.fntdata"/><Relationship Id="rId10" Type="http://schemas.openxmlformats.org/officeDocument/2006/relationships/font" Target="fonts/ProximaNova-regular.fntdata"/><Relationship Id="rId13" Type="http://schemas.openxmlformats.org/officeDocument/2006/relationships/font" Target="fonts/ProximaNova-boldItalic.fntdata"/><Relationship Id="rId12" Type="http://schemas.openxmlformats.org/officeDocument/2006/relationships/font" Target="fonts/ProximaNova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a6430c65d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a6430c65d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ca6430c65d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ca6430c65d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ca6430c65d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ca6430c65d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50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0000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一箭雙鵰</a:t>
            </a:r>
            <a:endParaRPr sz="10000">
              <a:solidFill>
                <a:schemeClr val="dk2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    作者：陳禹揚</a:t>
            </a:r>
            <a:endParaRPr>
              <a:solidFill>
                <a:schemeClr val="dk2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00863" y="3048188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12" y="0"/>
            <a:ext cx="2181225" cy="209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020">
                <a:latin typeface="DFKai-SB"/>
                <a:ea typeface="DFKai-SB"/>
                <a:cs typeface="DFKai-SB"/>
                <a:sym typeface="DFKai-SB"/>
              </a:rPr>
              <a:t>解釋</a:t>
            </a:r>
            <a:endParaRPr sz="3020"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311700" y="1152475"/>
            <a:ext cx="8520600" cy="186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一箭射中兩雕。比喻</a:t>
            </a:r>
            <a:r>
              <a:rPr lang="zh-TW" sz="300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射箭技術高超。</a:t>
            </a:r>
            <a:endParaRPr sz="300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後用「一箭雙雕」比喻一次舉動，可以同時達到兩個目標。</a:t>
            </a:r>
            <a:endParaRPr sz="300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40627" y="3023977"/>
            <a:ext cx="3003375" cy="199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38574" y="2418399"/>
            <a:ext cx="977100" cy="977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311700" y="411275"/>
            <a:ext cx="8520600" cy="57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成語故事</a:t>
            </a:r>
            <a:endParaRPr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311700" y="1075950"/>
            <a:ext cx="8520600" cy="36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400">
                <a:solidFill>
                  <a:srgbClr val="1A1A1A"/>
                </a:solidFill>
                <a:highlight>
                  <a:srgbClr val="FFFFFF"/>
                </a:highlight>
                <a:latin typeface="DFKai-SB"/>
                <a:ea typeface="DFKai-SB"/>
                <a:cs typeface="DFKai-SB"/>
                <a:sym typeface="DFKai-SB"/>
              </a:rPr>
              <a:t>南北朝北擊宣帝時，洛陽明一個名叫長孫晟的人。他聰敏過人，又有軍事學識和本領，特別擅長射箭。後來長孫晟和許多人被北周派到西北突厥族去訪問，突厥族國王攝圖只敬重他一個人，常和他一起出去打獵。當地的人聽見他猛烈發箭的弓聲，都稱做「霹靂」，看見他飛快跑馬的姿勢，又誇獎地稱做「閃電」。可見他臂力之雄勁，騎術之精絕。有一次，他和男王攝圖正在打獵，攝圖忽然看見天空有一只雕飛爭奪另外一只雕嘴里的肉塊，立時隨手交給長孫晟兩支箭，請他把兩只雕射下來了。國王攝圖挽留他多住一年，才讓他回國。</a:t>
            </a:r>
            <a:endParaRPr sz="3000">
              <a:latin typeface="DFKai-SB"/>
              <a:ea typeface="DFKai-SB"/>
              <a:cs typeface="DFKai-SB"/>
              <a:sym typeface="DFKai-SB"/>
            </a:endParaRPr>
          </a:p>
        </p:txBody>
      </p:sp>
      <p:pic>
        <p:nvPicPr>
          <p:cNvPr id="77" name="Google Shape;7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74500" y="0"/>
            <a:ext cx="1769500" cy="119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2720">
                <a:solidFill>
                  <a:srgbClr val="1A1A1A"/>
                </a:solidFill>
                <a:latin typeface="DFKai-SB"/>
                <a:ea typeface="DFKai-SB"/>
                <a:cs typeface="DFKai-SB"/>
                <a:sym typeface="DFKai-SB"/>
              </a:rPr>
              <a:t>我的成語故事到此結束</a:t>
            </a:r>
            <a:endParaRPr sz="3620">
              <a:solidFill>
                <a:srgbClr val="1A1A1A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311700" y="1133350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謝謝大家</a:t>
            </a:r>
            <a:endParaRPr>
              <a:latin typeface="DFKai-SB"/>
              <a:ea typeface="DFKai-SB"/>
              <a:cs typeface="DFKai-SB"/>
              <a:sym typeface="DFKai-SB"/>
            </a:endParaRPr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5538" y="1719513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66913" y="1769975"/>
            <a:ext cx="2143125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