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  <p:sldMasterId id="2147483774" r:id="rId3"/>
  </p:sldMasterIdLst>
  <p:notesMasterIdLst>
    <p:notesMasterId r:id="rId13"/>
  </p:notesMasterIdLst>
  <p:sldIdLst>
    <p:sldId id="256" r:id="rId4"/>
    <p:sldId id="257" r:id="rId5"/>
    <p:sldId id="265" r:id="rId6"/>
    <p:sldId id="259" r:id="rId7"/>
    <p:sldId id="268" r:id="rId8"/>
    <p:sldId id="260" r:id="rId9"/>
    <p:sldId id="269" r:id="rId10"/>
    <p:sldId id="261" r:id="rId11"/>
    <p:sldId id="26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FF99"/>
    <a:srgbClr val="00FFFF"/>
    <a:srgbClr val="FF0066"/>
    <a:srgbClr val="00CC66"/>
    <a:srgbClr val="CC00CC"/>
    <a:srgbClr val="7AF2B3"/>
    <a:srgbClr val="FFCC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762" autoAdjust="0"/>
  </p:normalViewPr>
  <p:slideViewPr>
    <p:cSldViewPr>
      <p:cViewPr varScale="1">
        <p:scale>
          <a:sx n="63" d="100"/>
          <a:sy n="63" d="100"/>
        </p:scale>
        <p:origin x="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2AF0F-5CCC-4E8C-A5F1-9FB001CFF2C3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99E-29E4-433A-AB72-D7EC7A7661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99E-29E4-433A-AB72-D7EC7A7661F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31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19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74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56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89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03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3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83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67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83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59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95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8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467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310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352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155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0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369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232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31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913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957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91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79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15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090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396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843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199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7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7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1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09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39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84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59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67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FA976A-82D7-44FA-AD08-41F92AA0A334}" type="datetimeFigureOut">
              <a:rPr lang="zh-TW" altLang="en-US" smtClean="0"/>
              <a:pPr/>
              <a:t>2019/3/25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AEB9-BF54-419C-A099-D1B80B0757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59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86%89%E9%85%92%E9%A7%95%E9%A7%9B" TargetMode="External"/><Relationship Id="rId13" Type="http://schemas.openxmlformats.org/officeDocument/2006/relationships/hyperlink" Target="https://zh.wikipedia.org/w/index.php?title=%E5%8D%B1%E9%9A%AA%E9%A7%95%E9%A7%9B&amp;action=edit&amp;redlink=1" TargetMode="External"/><Relationship Id="rId18" Type="http://schemas.openxmlformats.org/officeDocument/2006/relationships/hyperlink" Target="https://zh.wikipedia.org/wiki/%E5%89%8E%E8%BB%8A" TargetMode="External"/><Relationship Id="rId3" Type="http://schemas.openxmlformats.org/officeDocument/2006/relationships/hyperlink" Target="https://zh.wikipedia.org/w/index.php?title=%E8%BB%8A%E7%A6%8D&amp;action=edit&amp;section=1" TargetMode="External"/><Relationship Id="rId7" Type="http://schemas.openxmlformats.org/officeDocument/2006/relationships/hyperlink" Target="https://zh.wikipedia.org/wiki/%E8%B6%85%E8%BB%8A" TargetMode="External"/><Relationship Id="rId12" Type="http://schemas.openxmlformats.org/officeDocument/2006/relationships/hyperlink" Target="https://en.wikipedia.org/wiki/Reckless_driving" TargetMode="External"/><Relationship Id="rId17" Type="http://schemas.openxmlformats.org/officeDocument/2006/relationships/hyperlink" Target="https://zh.wikipedia.org/wiki/%E7%96%B2%E5%8B%9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zh.wikipedia.org/wiki/%E8%87%AA%E6%AE%BA" TargetMode="External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h.wikipedia.org/wiki/%E8%BB%8A%E7%A6%8D" TargetMode="External"/><Relationship Id="rId11" Type="http://schemas.openxmlformats.org/officeDocument/2006/relationships/hyperlink" Target="https://zh.wikipedia.org/w/index.php?title=%E9%AD%AF%E8%8E%BD%E9%A7%95%E9%A7%9B&amp;action=edit&amp;redlink=1" TargetMode="External"/><Relationship Id="rId5" Type="http://schemas.openxmlformats.org/officeDocument/2006/relationships/hyperlink" Target="https://zh.wikipedia.org/wiki/%E5%B9%B3%E4%BA%A4%E9%81%93" TargetMode="External"/><Relationship Id="rId15" Type="http://schemas.openxmlformats.org/officeDocument/2006/relationships/hyperlink" Target="https://zh.wikipedia.org/wiki/%E9%A7%95%E9%A7%9B%E5%9F%B7%E7%85%A7" TargetMode="External"/><Relationship Id="rId10" Type="http://schemas.openxmlformats.org/officeDocument/2006/relationships/hyperlink" Target="https://zh.wikipedia.org/wiki/%E6%AF%92%E5%93%81" TargetMode="External"/><Relationship Id="rId19" Type="http://schemas.openxmlformats.org/officeDocument/2006/relationships/hyperlink" Target="https://zh.wikipedia.org/wiki/%E6%B2%B9%E9%96%80" TargetMode="External"/><Relationship Id="rId4" Type="http://schemas.openxmlformats.org/officeDocument/2006/relationships/hyperlink" Target="https://zh.wikipedia.org/wiki/%E4%BA%A4%E9%80%9A%E8%99%9F%E8%AA%8C" TargetMode="External"/><Relationship Id="rId9" Type="http://schemas.openxmlformats.org/officeDocument/2006/relationships/hyperlink" Target="https://zh.wikipedia.org/wiki/%E5%9C%A8%E8%97%A5%E7%89%A9%E5%BD%B1%E9%9F%BF%E4%B8%8B%E9%A7%95%E9%A7%9B" TargetMode="External"/><Relationship Id="rId14" Type="http://schemas.openxmlformats.org/officeDocument/2006/relationships/hyperlink" Target="https://en.wikipedia.org/wiki/Dangerous_driv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google.com.tw/url?sa=i&amp;rct=j&amp;q=&amp;esrc=s&amp;source=images&amp;cd=&amp;cad=rja&amp;uact=8&amp;ved=2ahUKEwjGkcS68u_gAhXDULwKHZmxA4AQjRx6BAgBEAU&amp;url=https://m.ltn.com.tw/news/society/breakingnews/2358148&amp;psig=AOvVaw3ZJao3_pNYHbnNQj4ZN2Bs&amp;ust=155204341838335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995" y="18864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r>
              <a:rPr lang="en-US" altLang="zh-TW" sz="10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0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車禍</a:t>
            </a:r>
            <a:endParaRPr lang="zh-TW" altLang="en-US" sz="10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30995" y="5793460"/>
            <a:ext cx="7344816" cy="9223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TW" altLang="en-US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組員 </a:t>
            </a:r>
            <a:r>
              <a:rPr lang="en-US" altLang="zh-TW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15</a:t>
            </a:r>
            <a:r>
              <a:rPr lang="zh-TW" altLang="en-US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、</a:t>
            </a:r>
            <a:r>
              <a:rPr lang="en-US" altLang="zh-TW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19</a:t>
            </a:r>
            <a:r>
              <a:rPr lang="zh-TW" altLang="en-US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 、 </a:t>
            </a:r>
            <a:r>
              <a:rPr lang="en-US" altLang="zh-TW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20</a:t>
            </a:r>
            <a:r>
              <a:rPr lang="zh-TW" altLang="en-US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、</a:t>
            </a:r>
            <a:r>
              <a:rPr lang="en-US" altLang="zh-TW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22</a:t>
            </a:r>
            <a:r>
              <a:rPr lang="zh-TW" altLang="en-US" sz="6000" dirty="0" smtClean="0">
                <a:solidFill>
                  <a:srgbClr val="FF0000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。</a:t>
            </a:r>
            <a:endParaRPr lang="zh-TW" altLang="en-US" sz="6000" dirty="0">
              <a:solidFill>
                <a:srgbClr val="FF0000"/>
              </a:solidFill>
              <a:latin typeface="文鼎粗黑上漢語寬拼音L5" panose="020B0602010101010101" pitchFamily="34" charset="-120"/>
              <a:ea typeface="文鼎粗黑上漢語寬拼音L5" panose="020B0602010101010101" pitchFamily="34" charset="-120"/>
            </a:endParaRPr>
          </a:p>
        </p:txBody>
      </p:sp>
      <p:pic>
        <p:nvPicPr>
          <p:cNvPr id="12290" name="Picture 2" descr="https://2.bp.blogspot.com/-Z1pTzgFY4cs/VqBrMv_BTHI/AAAAAAADVkc/LTgAkyFCwss/s1600/95981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949155" cy="4308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568952" cy="1306173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出車禍怎麼辦</a:t>
            </a:r>
            <a:r>
              <a:rPr lang="en-US" altLang="zh-TW" sz="10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10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07704" y="3914849"/>
            <a:ext cx="5486400" cy="804862"/>
          </a:xfrm>
        </p:spPr>
        <p:txBody>
          <a:bodyPr>
            <a:noAutofit/>
          </a:bodyPr>
          <a:lstStyle/>
          <a:p>
            <a:r>
              <a:rPr lang="en-US" altLang="zh-TW" sz="1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???</a:t>
            </a:r>
            <a:endParaRPr lang="zh-TW" altLang="en-US" sz="1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itchFamily="2" charset="-79"/>
              </a:rPr>
              <a:t>車</a:t>
            </a:r>
            <a:r>
              <a:rPr lang="zh-TW" altLang="en-US" sz="10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itchFamily="2" charset="-79"/>
              </a:rPr>
              <a:t>禍</a:t>
            </a:r>
            <a:r>
              <a:rPr lang="zh-TW" altLang="en-US" sz="10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itchFamily="2" charset="-79"/>
              </a:rPr>
              <a:t>的</a:t>
            </a:r>
            <a:r>
              <a:rPr lang="zh-TW" altLang="en-US" sz="10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itchFamily="2" charset="-79"/>
              </a:rPr>
              <a:t>嚴</a:t>
            </a:r>
            <a:r>
              <a:rPr lang="zh-TW" altLang="en-US" sz="10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itchFamily="2" charset="-79"/>
              </a:rPr>
              <a:t>重</a:t>
            </a:r>
            <a:r>
              <a:rPr lang="zh-TW" altLang="en-US" sz="10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itchFamily="2" charset="-79"/>
              </a:rPr>
              <a:t>性</a:t>
            </a:r>
            <a:endParaRPr lang="zh-TW" altLang="en-US" sz="100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endParaRPr lang="zh-TW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6696744" cy="3600400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ea typeface="文鼎新" panose="02010609010101010101" pitchFamily="49" charset="-120"/>
              </a:rPr>
              <a:t>可能會導致對方或自己、死亡，要賠汽車的錢、醫藥費</a:t>
            </a:r>
            <a:endParaRPr lang="en-US" altLang="zh-TW" sz="5400" dirty="0" smtClean="0">
              <a:solidFill>
                <a:srgbClr val="FF0000"/>
              </a:solidFill>
              <a:ea typeface="文鼎新" panose="0201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11" y="2492896"/>
            <a:ext cx="876680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101740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1.</a:t>
            </a:r>
            <a:r>
              <a:rPr lang="zh-TW" altLang="en-US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酒醉開車</a:t>
            </a:r>
            <a:endParaRPr lang="en-US" altLang="zh-TW" sz="20000" dirty="0" smtClean="0">
              <a:solidFill>
                <a:srgbClr val="CC00CC"/>
              </a:solidFill>
              <a:ea typeface="文鼎新" panose="02010609010101010101" pitchFamily="49" charset="-120"/>
            </a:endParaRPr>
          </a:p>
          <a:p>
            <a:r>
              <a:rPr lang="en-US" altLang="zh-TW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2.</a:t>
            </a:r>
            <a:r>
              <a:rPr lang="zh-TW" altLang="en-US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危險駕駛</a:t>
            </a:r>
            <a:endParaRPr lang="en-US" altLang="zh-TW" sz="20000" dirty="0" smtClean="0">
              <a:solidFill>
                <a:srgbClr val="CC00CC"/>
              </a:solidFill>
              <a:ea typeface="文鼎新" panose="02010609010101010101" pitchFamily="49" charset="-120"/>
            </a:endParaRPr>
          </a:p>
          <a:p>
            <a:r>
              <a:rPr lang="en-US" altLang="zh-TW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3.</a:t>
            </a:r>
            <a:r>
              <a:rPr lang="zh-TW" altLang="en-US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 刻意傷害人</a:t>
            </a:r>
            <a:endParaRPr lang="en-US" altLang="zh-TW" sz="20000" dirty="0" smtClean="0">
              <a:solidFill>
                <a:srgbClr val="CC00CC"/>
              </a:solidFill>
              <a:ea typeface="文鼎新" panose="02010609010101010101" pitchFamily="49" charset="-120"/>
            </a:endParaRPr>
          </a:p>
          <a:p>
            <a:r>
              <a:rPr lang="en-US" altLang="zh-TW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4.</a:t>
            </a:r>
            <a:r>
              <a:rPr lang="zh-TW" altLang="en-US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 或非法被追捕</a:t>
            </a:r>
            <a:endParaRPr lang="en-US" altLang="zh-TW" sz="20000" dirty="0" smtClean="0">
              <a:solidFill>
                <a:srgbClr val="CC00CC"/>
              </a:solidFill>
              <a:ea typeface="文鼎新" panose="02010609010101010101" pitchFamily="49" charset="-120"/>
            </a:endParaRPr>
          </a:p>
          <a:p>
            <a:r>
              <a:rPr lang="en-US" altLang="zh-TW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5.</a:t>
            </a:r>
            <a:r>
              <a:rPr lang="zh-TW" altLang="en-US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 疲勞駕駛</a:t>
            </a:r>
            <a:endParaRPr lang="en-US" altLang="zh-TW" sz="20000" dirty="0" smtClean="0">
              <a:solidFill>
                <a:srgbClr val="CC00CC"/>
              </a:solidFill>
              <a:ea typeface="文鼎新" panose="02010609010101010101" pitchFamily="49" charset="-120"/>
            </a:endParaRPr>
          </a:p>
          <a:p>
            <a:r>
              <a:rPr lang="en-US" altLang="zh-TW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6.</a:t>
            </a:r>
            <a:r>
              <a:rPr lang="zh-TW" altLang="en-US" sz="20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逼車，挑釁其他車輛</a:t>
            </a:r>
            <a:r>
              <a:rPr lang="zh-TW" altLang="en-US" sz="4000" dirty="0" smtClean="0">
                <a:solidFill>
                  <a:srgbClr val="CC00CC"/>
                </a:solidFill>
                <a:ea typeface="文鼎新" panose="02010609010101010101" pitchFamily="49" charset="-120"/>
              </a:rPr>
              <a:t>。</a:t>
            </a:r>
            <a:endParaRPr lang="zh-TW" altLang="en-US" sz="4000" dirty="0">
              <a:solidFill>
                <a:srgbClr val="CC00CC"/>
              </a:solidFill>
              <a:ea typeface="文鼎新" panose="02010609010101010101" pitchFamily="49" charset="-12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16382327" y="3718193"/>
            <a:ext cx="11449272" cy="719042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8088" tIns="9522" rIns="3808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可能導致車禍的因素</a:t>
            </a:r>
            <a:r>
              <a:rPr kumimoji="1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[</a:t>
            </a: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3" tooltip="編輯章節：可能導致車禍的因素"/>
              </a:rPr>
              <a:t>編輯</a:t>
            </a:r>
            <a:r>
              <a:rPr kumimoji="1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人為因素：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駕駛未遵守交通規則、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4" tooltip="交通號誌"/>
              </a:rPr>
              <a:t>交通號誌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（闖紅燈、闖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5" tooltip="平交道"/>
              </a:rPr>
              <a:t>平交道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）或現場交管人員指揮</a:t>
            </a:r>
            <a:r>
              <a:rPr kumimoji="1" lang="zh-TW" altLang="zh-TW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6"/>
              </a:rPr>
              <a:t>[2]</a:t>
            </a:r>
            <a:endParaRPr kumimoji="1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超速、超載、不當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7" tooltip="超車"/>
              </a:rPr>
              <a:t>超車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、未保持安全距離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8" tooltip="醉酒駕駛"/>
              </a:rPr>
              <a:t>醉酒駕駛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（酒駕）、</a:t>
            </a: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9" tooltip="在藥物影響下駕駛"/>
              </a:rPr>
              <a:t>藥後駕駛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、吸食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0" tooltip="毒品"/>
              </a:rPr>
              <a:t>毒品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後駕駛（毒駕）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1"/>
              </a:rPr>
              <a:t>魯莽駕駛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（英語：</a:t>
            </a:r>
            <a:r>
              <a:rPr kumimoji="1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2" tooltip="en:Reckless driving"/>
              </a:rPr>
              <a:t>Reckless driving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）（如高速倒車等）、</a:t>
            </a: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3"/>
              </a:rPr>
              <a:t>危險駕駛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（英語：</a:t>
            </a:r>
            <a:r>
              <a:rPr kumimoji="1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4" tooltip="en:Dangerous driving"/>
              </a:rPr>
              <a:t>Dangerous driving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）（如蛇行駕駛、無故緊急煞車等）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無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5" tooltip="駕駛執照"/>
              </a:rPr>
              <a:t>照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駕駛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帶有各種疾病駕駛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逼車、挑釁其他車輛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6" tooltip="自殺"/>
              </a:rPr>
              <a:t>自殺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、仇殺或刻意造成傷害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現場交管人員指揮錯誤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睡眠不足、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7" tooltip="疲勞"/>
              </a:rPr>
              <a:t>疲勞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駕駛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偷車或非法被追捕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新手上路、駕駛誤操作（如錯把</a:t>
            </a: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8" tooltip="剎車"/>
              </a:rPr>
              <a:t>剎車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當</a:t>
            </a: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820E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19" tooltip="油門"/>
              </a:rPr>
              <a:t>油門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等）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6" name="Picture 2" descr="https://i.pinimg.com/originals/56/47/37/564737cdb986e9cb4aa83bbcae640b5a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97142" y="2770004"/>
            <a:ext cx="1590675" cy="2143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73338" cy="1596177"/>
          </a:xfrm>
        </p:spPr>
        <p:txBody>
          <a:bodyPr>
            <a:normAutofit fontScale="90000"/>
          </a:bodyPr>
          <a:lstStyle/>
          <a:p>
            <a:r>
              <a:rPr lang="zh-TW" altLang="en-US" sz="12000" dirty="0" smtClean="0">
                <a:solidFill>
                  <a:srgbClr val="FF0066"/>
                </a:solidFill>
                <a:latin typeface="文鼎粗黑上漢語寬拼音L5" panose="020B0602010101010101" pitchFamily="34" charset="-120"/>
                <a:ea typeface="文鼎粗黑上漢語寬拼音L5" panose="020B0602010101010101" pitchFamily="34" charset="-120"/>
              </a:rPr>
              <a:t>實際情況</a:t>
            </a:r>
            <a:r>
              <a:rPr lang="en-US" altLang="zh-TW" sz="12000" dirty="0" smtClean="0">
                <a:solidFill>
                  <a:srgbClr val="FF0066"/>
                </a:solidFill>
                <a:ea typeface="華康少女文字W6" pitchFamily="49" charset="-120"/>
              </a:rPr>
              <a:t/>
            </a:r>
            <a:br>
              <a:rPr lang="en-US" altLang="zh-TW" sz="12000" dirty="0" smtClean="0">
                <a:solidFill>
                  <a:srgbClr val="FF0066"/>
                </a:solidFill>
                <a:ea typeface="華康少女文字W6" pitchFamily="49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logcdn.com/chinese.autoblog.com/media/2009/10/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355976" cy="2906488"/>
          </a:xfrm>
          <a:prstGeom prst="rect">
            <a:avLst/>
          </a:prstGeom>
          <a:noFill/>
        </p:spPr>
      </p:pic>
      <p:pic>
        <p:nvPicPr>
          <p:cNvPr id="24582" name="Picture 6" descr="http://www.elist10.com/wp-content/uploads/2016/08/Thai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9" y="3671830"/>
            <a:ext cx="4248471" cy="2954234"/>
          </a:xfrm>
          <a:prstGeom prst="rect">
            <a:avLst/>
          </a:prstGeom>
          <a:noFill/>
        </p:spPr>
      </p:pic>
      <p:pic>
        <p:nvPicPr>
          <p:cNvPr id="24590" name="Picture 14" descr="「車禍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4499992" cy="3096344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1268760"/>
            <a:ext cx="3564189" cy="1826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3060633"/>
            <a:ext cx="9960268" cy="2376264"/>
          </a:xfrm>
        </p:spPr>
        <p:txBody>
          <a:bodyPr>
            <a:noAutofit/>
          </a:bodyPr>
          <a:lstStyle/>
          <a:p>
            <a:r>
              <a:rPr lang="en-US" altLang="zh-TW" sz="10000" dirty="0" smtClean="0">
                <a:solidFill>
                  <a:srgbClr val="66FF99"/>
                </a:solidFill>
                <a:latin typeface="Century Schoolbook" pitchFamily="18" charset="0"/>
              </a:rPr>
              <a:t>END</a:t>
            </a:r>
            <a:br>
              <a:rPr lang="en-US" altLang="zh-TW" sz="10000" dirty="0" smtClean="0">
                <a:solidFill>
                  <a:srgbClr val="66FF99"/>
                </a:solidFill>
                <a:latin typeface="Century Schoolbook" pitchFamily="18" charset="0"/>
              </a:rPr>
            </a:br>
            <a:r>
              <a:rPr lang="en-US" altLang="zh-TW" sz="10000" dirty="0" smtClean="0">
                <a:solidFill>
                  <a:srgbClr val="FF0000"/>
                </a:solidFill>
              </a:rPr>
              <a:t/>
            </a:r>
            <a:br>
              <a:rPr lang="en-US" altLang="zh-TW" sz="10000" dirty="0" smtClean="0">
                <a:solidFill>
                  <a:srgbClr val="FF0000"/>
                </a:solidFill>
              </a:rPr>
            </a:br>
            <a:endParaRPr lang="zh-TW" altLang="en-US" sz="10000" dirty="0">
              <a:solidFill>
                <a:srgbClr val="FF0000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3" name="Picture 2" descr="https://www.matichon.co.th/wp-content/uploads/2016/07/totoro-exercising-100-days-of-gifs-cl-terryart-6-578f80ffa3727__6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30330"/>
            <a:ext cx="2191173" cy="21911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小水滴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小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毛玻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235</Words>
  <Application>Microsoft Office PowerPoint</Application>
  <PresentationFormat>如螢幕大小 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9</vt:i4>
      </vt:variant>
    </vt:vector>
  </HeadingPairs>
  <TitlesOfParts>
    <vt:vector size="24" baseType="lpstr">
      <vt:lpstr>Aharoni</vt:lpstr>
      <vt:lpstr>文鼎粗黑上漢語寬拼音L5</vt:lpstr>
      <vt:lpstr>文鼎新</vt:lpstr>
      <vt:lpstr>華康少女文字W6</vt:lpstr>
      <vt:lpstr>新細明體</vt:lpstr>
      <vt:lpstr>標楷體</vt:lpstr>
      <vt:lpstr>Arial</vt:lpstr>
      <vt:lpstr>Calibri</vt:lpstr>
      <vt:lpstr>Calibri Light</vt:lpstr>
      <vt:lpstr>Century Schoolbook</vt:lpstr>
      <vt:lpstr>Tw Cen MT</vt:lpstr>
      <vt:lpstr>Wingdings 2</vt:lpstr>
      <vt:lpstr>HDOfficeLightV0</vt:lpstr>
      <vt:lpstr>小水滴</vt:lpstr>
      <vt:lpstr>1_HDOfficeLightV0</vt:lpstr>
      <vt:lpstr>主題:車禍</vt:lpstr>
      <vt:lpstr>出車禍怎麼辦?</vt:lpstr>
      <vt:lpstr>車禍的嚴重性</vt:lpstr>
      <vt:lpstr>PowerPoint 簡報</vt:lpstr>
      <vt:lpstr>PowerPoint 簡報</vt:lpstr>
      <vt:lpstr>PowerPoint 簡報</vt:lpstr>
      <vt:lpstr>實際情況  </vt:lpstr>
      <vt:lpstr>PowerPoint 簡報</vt:lpstr>
      <vt:lpstr>END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主題:車禍</dc:title>
  <dc:creator>user</dc:creator>
  <cp:lastModifiedBy>user</cp:lastModifiedBy>
  <cp:revision>64</cp:revision>
  <dcterms:created xsi:type="dcterms:W3CDTF">2019-03-07T09:19:50Z</dcterms:created>
  <dcterms:modified xsi:type="dcterms:W3CDTF">2019-03-25T02:43:01Z</dcterms:modified>
</cp:coreProperties>
</file>