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1" r:id="rId3"/>
    <p:sldId id="276" r:id="rId4"/>
    <p:sldId id="257" r:id="rId5"/>
    <p:sldId id="263" r:id="rId6"/>
    <p:sldId id="264" r:id="rId7"/>
    <p:sldId id="258" r:id="rId8"/>
    <p:sldId id="259" r:id="rId9"/>
    <p:sldId id="282" r:id="rId10"/>
    <p:sldId id="265" r:id="rId11"/>
    <p:sldId id="283" r:id="rId12"/>
    <p:sldId id="287" r:id="rId13"/>
    <p:sldId id="285" r:id="rId14"/>
    <p:sldId id="286" r:id="rId15"/>
    <p:sldId id="288" r:id="rId16"/>
    <p:sldId id="280" r:id="rId17"/>
    <p:sldId id="317" r:id="rId18"/>
    <p:sldId id="260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318" r:id="rId30"/>
    <p:sldId id="268" r:id="rId31"/>
    <p:sldId id="299" r:id="rId32"/>
    <p:sldId id="300" r:id="rId33"/>
    <p:sldId id="301" r:id="rId34"/>
    <p:sldId id="302" r:id="rId35"/>
    <p:sldId id="303" r:id="rId36"/>
    <p:sldId id="304" r:id="rId37"/>
    <p:sldId id="307" r:id="rId38"/>
    <p:sldId id="306" r:id="rId39"/>
    <p:sldId id="308" r:id="rId40"/>
    <p:sldId id="309" r:id="rId41"/>
    <p:sldId id="310" r:id="rId42"/>
    <p:sldId id="311" r:id="rId43"/>
    <p:sldId id="312" r:id="rId44"/>
    <p:sldId id="313" r:id="rId45"/>
    <p:sldId id="319" r:id="rId46"/>
    <p:sldId id="320" r:id="rId47"/>
    <p:sldId id="315" r:id="rId48"/>
    <p:sldId id="277" r:id="rId49"/>
    <p:sldId id="262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8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347094" y="2487828"/>
            <a:ext cx="5632149" cy="1572862"/>
          </a:xfrm>
        </p:spPr>
        <p:txBody>
          <a:bodyPr>
            <a:normAutofit/>
          </a:bodyPr>
          <a:lstStyle/>
          <a:p>
            <a:r>
              <a:rPr lang="zh-TW" altLang="en-US" sz="8000" dirty="0" smtClean="0">
                <a:latin typeface="華康竹風體W4"/>
                <a:ea typeface="標楷體" panose="03000509000000000000" pitchFamily="65" charset="-120"/>
              </a:rPr>
              <a:t>洗衣大作戰</a:t>
            </a:r>
            <a:endParaRPr lang="zh-TW" altLang="en-US" sz="8000" dirty="0">
              <a:latin typeface="華康竹風體W4"/>
              <a:ea typeface="標楷體" panose="030005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7855453" y="5769783"/>
            <a:ext cx="3748837" cy="408949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作者：</a:t>
            </a:r>
            <a:r>
              <a:rPr lang="en-US" altLang="zh-TW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6228</a:t>
            </a:r>
            <a:r>
              <a:rPr lang="zh-TW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盧宥妍、</a:t>
            </a:r>
            <a:r>
              <a:rPr lang="en-US" altLang="zh-TW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6526</a:t>
            </a:r>
            <a:r>
              <a:rPr lang="zh-TW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蔡淳瑩</a:t>
            </a:r>
            <a:endParaRPr lang="zh-TW" altLang="en-US" dirty="0">
              <a:solidFill>
                <a:schemeClr val="tx1">
                  <a:lumMod val="85000"/>
                  <a:lumOff val="1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88" y="4694487"/>
            <a:ext cx="1903456" cy="190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0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897980" y="776510"/>
            <a:ext cx="8911687" cy="7431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伍、實驗過程及方法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203" y="5028920"/>
            <a:ext cx="1631328" cy="1689035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480457" y="1734502"/>
            <a:ext cx="93292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步驟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二、在長方形塑膠盒裡，放入</a:t>
            </a:r>
            <a:r>
              <a:rPr lang="en-US" altLang="zh-TW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2L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的水，將水溫調整至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，放入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號布條使用攪拌器模擬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洗衣機的攪拌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過程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，用計時器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計時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秒加以攪拌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圖二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停止後拿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出布條晾乾。</a:t>
            </a:r>
            <a:endParaRPr lang="zh-TW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062" y="3754601"/>
            <a:ext cx="3398182" cy="2548637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9649447" y="4436491"/>
            <a:ext cx="615553" cy="11848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圖二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1273" y="3754438"/>
            <a:ext cx="3398400" cy="254880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4956814" y="4436410"/>
            <a:ext cx="615553" cy="11848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圖一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7523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897980" y="776510"/>
            <a:ext cx="8911687" cy="7431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伍、實驗過程及方法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897980" y="2046193"/>
            <a:ext cx="425368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步驟：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三、在長方形塑膠盒裡，放入</a:t>
            </a:r>
            <a:r>
              <a:rPr lang="en-US" altLang="zh-TW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2L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的水，將水溫調整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至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40.7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C(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圖一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放入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布條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圖二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，使用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攪拌器模擬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洗衣機的攪拌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過程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，用計時器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計時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秒加以攪拌，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停止後拿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出布條晾乾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590" y="688246"/>
            <a:ext cx="3709115" cy="278183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3305" y="3823643"/>
            <a:ext cx="3710400" cy="278280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10809667" y="1519707"/>
            <a:ext cx="615553" cy="18011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圖一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10809666" y="4533364"/>
            <a:ext cx="615553" cy="184167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圖二</a:t>
            </a:r>
          </a:p>
        </p:txBody>
      </p:sp>
    </p:spTree>
    <p:extLst>
      <p:ext uri="{BB962C8B-B14F-4D97-AF65-F5344CB8AC3E}">
        <p14:creationId xmlns:p14="http://schemas.microsoft.com/office/powerpoint/2010/main" val="281773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897980" y="776510"/>
            <a:ext cx="8911687" cy="7431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伍、實驗過程及方法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735096" y="1824621"/>
            <a:ext cx="46187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步驟：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四、在長方形塑膠盒裡，放入</a:t>
            </a:r>
            <a:r>
              <a:rPr lang="en-US" altLang="zh-TW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2L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的水，將水溫調整至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50.5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圖一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，放入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號布條使用攪拌器模擬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洗衣機的攪拌過程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圖二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計時器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計時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秒加以攪拌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，停止後拿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出布條晾乾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9035" y="699236"/>
            <a:ext cx="3710401" cy="27828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6156" y="3754996"/>
            <a:ext cx="3710400" cy="278280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0809667" y="1519707"/>
            <a:ext cx="615553" cy="18011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圖一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10809666" y="4533364"/>
            <a:ext cx="615553" cy="184167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圖二</a:t>
            </a:r>
          </a:p>
        </p:txBody>
      </p:sp>
    </p:spTree>
    <p:extLst>
      <p:ext uri="{BB962C8B-B14F-4D97-AF65-F5344CB8AC3E}">
        <p14:creationId xmlns:p14="http://schemas.microsoft.com/office/powerpoint/2010/main" val="47358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897980" y="776510"/>
            <a:ext cx="8911687" cy="7431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伍、實驗過程及方法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099256" y="2085809"/>
            <a:ext cx="41515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步驟：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五、在長方形塑膠盒裡，放入</a:t>
            </a:r>
            <a:r>
              <a:rPr lang="en-US" altLang="zh-TW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2L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的水，將水溫調整至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17.5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圖一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，放入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號布條使用攪拌器模擬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洗衣機的攪拌過程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圖二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計時器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計時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秒加以攪拌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，停止後拿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出布條晾乾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355" y="694409"/>
            <a:ext cx="3710400" cy="27828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9114" y="3855524"/>
            <a:ext cx="3710400" cy="278280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0809667" y="1519707"/>
            <a:ext cx="615553" cy="18011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圖一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10809666" y="4533364"/>
            <a:ext cx="615553" cy="184167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圖二</a:t>
            </a:r>
          </a:p>
        </p:txBody>
      </p:sp>
    </p:spTree>
    <p:extLst>
      <p:ext uri="{BB962C8B-B14F-4D97-AF65-F5344CB8AC3E}">
        <p14:creationId xmlns:p14="http://schemas.microsoft.com/office/powerpoint/2010/main" val="339171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897980" y="776510"/>
            <a:ext cx="8911687" cy="7431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伍、實驗過程及方法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544851" y="2215166"/>
            <a:ext cx="45339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步驟：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六、將晾乾後的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條布放在一起比較，並拍下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污漬經過各種水溫洗潔後的殘留情形，記錄在各種溫度下的洗潔狀況。</a:t>
            </a:r>
            <a:endParaRPr lang="zh-TW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9155" y="1983347"/>
            <a:ext cx="5041209" cy="3742754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8758164" y="5726101"/>
            <a:ext cx="1043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可樂</a:t>
            </a:r>
          </a:p>
        </p:txBody>
      </p:sp>
    </p:spTree>
    <p:extLst>
      <p:ext uri="{BB962C8B-B14F-4D97-AF65-F5344CB8AC3E}">
        <p14:creationId xmlns:p14="http://schemas.microsoft.com/office/powerpoint/2010/main" val="18161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897980" y="995451"/>
            <a:ext cx="8911687" cy="7431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伍、實驗過程及方法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203" y="5028920"/>
            <a:ext cx="1631328" cy="1689035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480457" y="2405009"/>
            <a:ext cx="93292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步驟：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七、重複步驟一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六，依序替換汙染源，再洗潔被「醬油、油、顏料、白板筆、番茄醬、墨汁」汙染的布條，並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拍下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污漬經過各種水溫洗潔後的殘留情形，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記錄在各種溫度下的洗潔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狀況。下面列出洗潔狀況的比較圖表。</a:t>
            </a:r>
            <a:endParaRPr lang="zh-TW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2065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362989"/>
              </p:ext>
            </p:extLst>
          </p:nvPr>
        </p:nvGraphicFramePr>
        <p:xfrm>
          <a:off x="435428" y="1153885"/>
          <a:ext cx="11517088" cy="54518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9272"/>
                <a:gridCol w="2879272"/>
                <a:gridCol w="2879272"/>
                <a:gridCol w="2879272"/>
              </a:tblGrid>
              <a:tr h="2671140">
                <a:tc>
                  <a:txBody>
                    <a:bodyPr/>
                    <a:lstStyle/>
                    <a:p>
                      <a:endParaRPr lang="zh-TW" altLang="en-US" sz="28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2780737">
                <a:tc>
                  <a:txBody>
                    <a:bodyPr/>
                    <a:lstStyle/>
                    <a:p>
                      <a:endParaRPr lang="zh-TW" altLang="en-US" sz="28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78332" y="239395"/>
            <a:ext cx="2501589" cy="1280890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洗潔狀況：</a:t>
            </a:r>
          </a:p>
        </p:txBody>
      </p:sp>
      <p:grpSp>
        <p:nvGrpSpPr>
          <p:cNvPr id="27" name="群組 26"/>
          <p:cNvGrpSpPr/>
          <p:nvPr/>
        </p:nvGrpSpPr>
        <p:grpSpPr>
          <a:xfrm>
            <a:off x="512974" y="1305469"/>
            <a:ext cx="11361995" cy="5148708"/>
            <a:chOff x="500023" y="1336061"/>
            <a:chExt cx="11361995" cy="5148708"/>
          </a:xfrm>
        </p:grpSpPr>
        <p:grpSp>
          <p:nvGrpSpPr>
            <p:cNvPr id="20" name="群組 19"/>
            <p:cNvGrpSpPr/>
            <p:nvPr/>
          </p:nvGrpSpPr>
          <p:grpSpPr>
            <a:xfrm>
              <a:off x="500023" y="1336061"/>
              <a:ext cx="2715401" cy="2481900"/>
              <a:chOff x="500023" y="1336061"/>
              <a:chExt cx="2715401" cy="2481900"/>
            </a:xfrm>
          </p:grpSpPr>
          <p:pic>
            <p:nvPicPr>
              <p:cNvPr id="5" name="圖片 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0023" y="1336061"/>
                <a:ext cx="2715401" cy="2016000"/>
              </a:xfrm>
              <a:prstGeom prst="rect">
                <a:avLst/>
              </a:prstGeom>
            </p:spPr>
          </p:pic>
          <p:sp>
            <p:nvSpPr>
              <p:cNvPr id="13" name="文字方塊 12"/>
              <p:cNvSpPr txBox="1"/>
              <p:nvPr/>
            </p:nvSpPr>
            <p:spPr>
              <a:xfrm>
                <a:off x="1508910" y="3417851"/>
                <a:ext cx="69762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2000" b="1" dirty="0" smtClean="0"/>
                  <a:t>可</a:t>
                </a:r>
                <a:r>
                  <a:rPr lang="zh-TW" altLang="en-US" sz="2000" b="1" dirty="0"/>
                  <a:t>樂</a:t>
                </a:r>
              </a:p>
            </p:txBody>
          </p:sp>
        </p:grpSp>
        <p:grpSp>
          <p:nvGrpSpPr>
            <p:cNvPr id="21" name="群組 20"/>
            <p:cNvGrpSpPr/>
            <p:nvPr/>
          </p:nvGrpSpPr>
          <p:grpSpPr>
            <a:xfrm>
              <a:off x="3409622" y="1336061"/>
              <a:ext cx="2688000" cy="2481900"/>
              <a:chOff x="3409622" y="1336061"/>
              <a:chExt cx="2688000" cy="2481900"/>
            </a:xfrm>
          </p:grpSpPr>
          <p:pic>
            <p:nvPicPr>
              <p:cNvPr id="6" name="圖片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09622" y="1336061"/>
                <a:ext cx="2688000" cy="2016000"/>
              </a:xfrm>
              <a:prstGeom prst="rect">
                <a:avLst/>
              </a:prstGeom>
            </p:spPr>
          </p:pic>
          <p:sp>
            <p:nvSpPr>
              <p:cNvPr id="14" name="文字方塊 13"/>
              <p:cNvSpPr txBox="1"/>
              <p:nvPr/>
            </p:nvSpPr>
            <p:spPr>
              <a:xfrm>
                <a:off x="4404809" y="3417851"/>
                <a:ext cx="69762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2000" b="1"/>
                </a:lvl1pPr>
              </a:lstStyle>
              <a:p>
                <a:r>
                  <a:rPr lang="zh-TW" altLang="en-US" dirty="0"/>
                  <a:t>醬油</a:t>
                </a:r>
              </a:p>
            </p:txBody>
          </p:sp>
        </p:grpSp>
        <p:grpSp>
          <p:nvGrpSpPr>
            <p:cNvPr id="22" name="群組 21"/>
            <p:cNvGrpSpPr/>
            <p:nvPr/>
          </p:nvGrpSpPr>
          <p:grpSpPr>
            <a:xfrm>
              <a:off x="6291820" y="1336061"/>
              <a:ext cx="2688000" cy="2481900"/>
              <a:chOff x="6291820" y="1336061"/>
              <a:chExt cx="2688000" cy="2481900"/>
            </a:xfrm>
          </p:grpSpPr>
          <p:pic>
            <p:nvPicPr>
              <p:cNvPr id="9" name="圖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91820" y="1336061"/>
                <a:ext cx="2688000" cy="2016000"/>
              </a:xfrm>
              <a:prstGeom prst="rect">
                <a:avLst/>
              </a:prstGeom>
            </p:spPr>
          </p:pic>
          <p:sp>
            <p:nvSpPr>
              <p:cNvPr id="15" name="文字方塊 14"/>
              <p:cNvSpPr txBox="1"/>
              <p:nvPr/>
            </p:nvSpPr>
            <p:spPr>
              <a:xfrm>
                <a:off x="7415247" y="3417851"/>
                <a:ext cx="4411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2000" b="1"/>
                </a:lvl1pPr>
              </a:lstStyle>
              <a:p>
                <a:r>
                  <a:rPr lang="zh-TW" altLang="en-US" dirty="0"/>
                  <a:t>油</a:t>
                </a:r>
              </a:p>
            </p:txBody>
          </p:sp>
        </p:grpSp>
        <p:grpSp>
          <p:nvGrpSpPr>
            <p:cNvPr id="23" name="群組 22"/>
            <p:cNvGrpSpPr/>
            <p:nvPr/>
          </p:nvGrpSpPr>
          <p:grpSpPr>
            <a:xfrm>
              <a:off x="9174018" y="1336061"/>
              <a:ext cx="2688000" cy="2481900"/>
              <a:chOff x="9174018" y="1336061"/>
              <a:chExt cx="2688000" cy="2481900"/>
            </a:xfrm>
          </p:grpSpPr>
          <p:pic>
            <p:nvPicPr>
              <p:cNvPr id="7" name="圖片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74018" y="1336061"/>
                <a:ext cx="2688000" cy="2016000"/>
              </a:xfrm>
              <a:prstGeom prst="rect">
                <a:avLst/>
              </a:prstGeom>
            </p:spPr>
          </p:pic>
          <p:sp>
            <p:nvSpPr>
              <p:cNvPr id="16" name="文字方塊 15"/>
              <p:cNvSpPr txBox="1"/>
              <p:nvPr/>
            </p:nvSpPr>
            <p:spPr>
              <a:xfrm>
                <a:off x="10169205" y="3417851"/>
                <a:ext cx="69762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2000" b="1"/>
                </a:lvl1pPr>
              </a:lstStyle>
              <a:p>
                <a:r>
                  <a:rPr lang="zh-TW" altLang="en-US" dirty="0"/>
                  <a:t>顏料</a:t>
                </a:r>
              </a:p>
            </p:txBody>
          </p:sp>
        </p:grpSp>
        <p:grpSp>
          <p:nvGrpSpPr>
            <p:cNvPr id="24" name="群組 23"/>
            <p:cNvGrpSpPr/>
            <p:nvPr/>
          </p:nvGrpSpPr>
          <p:grpSpPr>
            <a:xfrm>
              <a:off x="500023" y="3970911"/>
              <a:ext cx="2688000" cy="2513858"/>
              <a:chOff x="500023" y="3970911"/>
              <a:chExt cx="2688000" cy="2513858"/>
            </a:xfrm>
          </p:grpSpPr>
          <p:pic>
            <p:nvPicPr>
              <p:cNvPr id="8" name="圖片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0023" y="3970911"/>
                <a:ext cx="2688000" cy="2016000"/>
              </a:xfrm>
              <a:prstGeom prst="rect">
                <a:avLst/>
              </a:prstGeom>
            </p:spPr>
          </p:pic>
          <p:sp>
            <p:nvSpPr>
              <p:cNvPr id="17" name="文字方塊 16"/>
              <p:cNvSpPr txBox="1"/>
              <p:nvPr/>
            </p:nvSpPr>
            <p:spPr>
              <a:xfrm>
                <a:off x="1366970" y="6084659"/>
                <a:ext cx="95410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2000" b="1"/>
                </a:lvl1pPr>
              </a:lstStyle>
              <a:p>
                <a:r>
                  <a:rPr lang="zh-TW" altLang="en-US" dirty="0"/>
                  <a:t>白板筆</a:t>
                </a:r>
              </a:p>
            </p:txBody>
          </p:sp>
        </p:grpSp>
        <p:grpSp>
          <p:nvGrpSpPr>
            <p:cNvPr id="25" name="群組 24"/>
            <p:cNvGrpSpPr/>
            <p:nvPr/>
          </p:nvGrpSpPr>
          <p:grpSpPr>
            <a:xfrm>
              <a:off x="3395922" y="3970911"/>
              <a:ext cx="2687999" cy="2513858"/>
              <a:chOff x="3395922" y="3970911"/>
              <a:chExt cx="2687999" cy="2513858"/>
            </a:xfrm>
          </p:grpSpPr>
          <p:pic>
            <p:nvPicPr>
              <p:cNvPr id="10" name="圖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95922" y="3970911"/>
                <a:ext cx="2687999" cy="2016000"/>
              </a:xfrm>
              <a:prstGeom prst="rect">
                <a:avLst/>
              </a:prstGeom>
            </p:spPr>
          </p:pic>
          <p:sp>
            <p:nvSpPr>
              <p:cNvPr id="18" name="文字方塊 17"/>
              <p:cNvSpPr txBox="1"/>
              <p:nvPr/>
            </p:nvSpPr>
            <p:spPr>
              <a:xfrm>
                <a:off x="4262868" y="6084659"/>
                <a:ext cx="95410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2000" b="1"/>
                </a:lvl1pPr>
              </a:lstStyle>
              <a:p>
                <a:r>
                  <a:rPr lang="zh-TW" altLang="en-US" dirty="0"/>
                  <a:t>番茄醬</a:t>
                </a:r>
              </a:p>
            </p:txBody>
          </p:sp>
        </p:grpSp>
        <p:grpSp>
          <p:nvGrpSpPr>
            <p:cNvPr id="26" name="群組 25"/>
            <p:cNvGrpSpPr/>
            <p:nvPr/>
          </p:nvGrpSpPr>
          <p:grpSpPr>
            <a:xfrm>
              <a:off x="6291820" y="3970911"/>
              <a:ext cx="2688000" cy="2513858"/>
              <a:chOff x="6291820" y="3970911"/>
              <a:chExt cx="2688000" cy="2513858"/>
            </a:xfrm>
          </p:grpSpPr>
          <p:pic>
            <p:nvPicPr>
              <p:cNvPr id="11" name="圖片 1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91820" y="3970911"/>
                <a:ext cx="2688000" cy="2016000"/>
              </a:xfrm>
              <a:prstGeom prst="rect">
                <a:avLst/>
              </a:prstGeom>
            </p:spPr>
          </p:pic>
          <p:sp>
            <p:nvSpPr>
              <p:cNvPr id="19" name="文字方塊 18"/>
              <p:cNvSpPr txBox="1"/>
              <p:nvPr/>
            </p:nvSpPr>
            <p:spPr>
              <a:xfrm>
                <a:off x="7287007" y="6084659"/>
                <a:ext cx="69762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2000" b="1"/>
                </a:lvl1pPr>
              </a:lstStyle>
              <a:p>
                <a:r>
                  <a:rPr lang="zh-TW" altLang="en-US" dirty="0"/>
                  <a:t>墨汁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23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29848" y="439672"/>
            <a:ext cx="3656553" cy="1280890"/>
          </a:xfrm>
        </p:spPr>
        <p:txBody>
          <a:bodyPr>
            <a:no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洗潔狀況結果：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0992879"/>
              </p:ext>
            </p:extLst>
          </p:nvPr>
        </p:nvGraphicFramePr>
        <p:xfrm>
          <a:off x="2135031" y="1520285"/>
          <a:ext cx="8128001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5899"/>
                <a:gridCol w="1609859"/>
                <a:gridCol w="1677263"/>
                <a:gridCol w="1903063"/>
                <a:gridCol w="1981917"/>
              </a:tblGrid>
              <a:tr h="37084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30</a:t>
                      </a:r>
                      <a:r>
                        <a:rPr lang="zh-TW" altLang="en-US" dirty="0" smtClean="0"/>
                        <a:t>度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40.7</a:t>
                      </a:r>
                      <a:r>
                        <a:rPr lang="zh-TW" altLang="en-US" dirty="0" smtClean="0"/>
                        <a:t>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50.5</a:t>
                      </a:r>
                      <a:r>
                        <a:rPr lang="zh-TW" altLang="en-US" dirty="0" smtClean="0"/>
                        <a:t>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17.5</a:t>
                      </a:r>
                      <a:r>
                        <a:rPr lang="zh-TW" altLang="en-US" dirty="0" smtClean="0"/>
                        <a:t>度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/>
                        <a:t>可樂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優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 smtClean="0"/>
                        <a:t>醬油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普通</a:t>
                      </a:r>
                      <a:endParaRPr lang="en-US" altLang="zh-TW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優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差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 smtClean="0"/>
                        <a:t>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無法分辨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無法分辨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無法分辨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無法分辨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 smtClean="0"/>
                        <a:t>顏料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差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 smtClean="0"/>
                        <a:t>白板筆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普通</a:t>
                      </a:r>
                      <a:endParaRPr lang="en-US" altLang="zh-TW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普通</a:t>
                      </a:r>
                      <a:endParaRPr lang="en-US" altLang="zh-TW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 smtClean="0"/>
                        <a:t>番茄醬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差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 smtClean="0"/>
                        <a:t>墨汁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差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文字方塊 27"/>
          <p:cNvSpPr txBox="1"/>
          <p:nvPr/>
        </p:nvSpPr>
        <p:spPr>
          <a:xfrm>
            <a:off x="2107125" y="4984402"/>
            <a:ext cx="82904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以純水來說：醬油、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白板筆、番茄醬在溫水下有較好的洗潔效果，冰水則有較差的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洗潔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效果；油、顏料、墨汁在不同的溫度下則沒有明顯的反應。</a:t>
            </a:r>
            <a:endParaRPr lang="zh-TW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135031" y="2253803"/>
            <a:ext cx="8128001" cy="3606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2107125" y="3372122"/>
            <a:ext cx="8128001" cy="3606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2117856" y="3743458"/>
            <a:ext cx="8128001" cy="3606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154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745325" y="7765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伍、實驗過程及方法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203" y="5028920"/>
            <a:ext cx="1631328" cy="168903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745325" y="2265887"/>
            <a:ext cx="744828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實驗二</a:t>
            </a:r>
            <a:r>
              <a:rPr lang="zh-TW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：在常溫</a:t>
            </a:r>
            <a:r>
              <a:rPr lang="zh-TW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</a:t>
            </a:r>
            <a:r>
              <a:rPr lang="zh-TW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</a:t>
            </a:r>
            <a:r>
              <a:rPr lang="zh-TW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六種不同的洗潔劑，來洗潔被各種髒汙污染的棉布，看哪一種洗潔劑能將污漬洗得最乾淨？</a:t>
            </a:r>
            <a:endParaRPr lang="en-US" altLang="zh-TW" sz="40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5117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792534" y="642925"/>
            <a:ext cx="8911687" cy="7431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伍、實驗過程及方法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203" y="5028920"/>
            <a:ext cx="1631328" cy="1689035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588395" y="1427839"/>
            <a:ext cx="91158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步驟：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一、將白色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棉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布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裁切成約</a:t>
            </a:r>
            <a:r>
              <a:rPr lang="en-US" altLang="zh-TW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11.5cm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*</a:t>
            </a:r>
            <a:r>
              <a:rPr lang="en-US" altLang="zh-TW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3cm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的長條型 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，用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滴管滴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汙染源「可樂」</a:t>
            </a:r>
            <a:r>
              <a:rPr lang="en-US" altLang="zh-TW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0.5ml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，再標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標號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如圖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號將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置於加入小蘇打粉的水中，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號將置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於加入糯米醋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中，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號將置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於加入洗衣粉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中，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號將置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於加入洗碗精的水中，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號將置於加入汽水的水中，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號將置於加入漂白水的水中清洗。</a:t>
            </a:r>
            <a:endParaRPr lang="zh-TW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0161" y="4148620"/>
            <a:ext cx="3202546" cy="2401910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8722707" y="4738526"/>
            <a:ext cx="615553" cy="160985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 smtClean="0"/>
              <a:t>可樂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31097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壹、研究品名稱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82406" y="2957848"/>
            <a:ext cx="4275227" cy="14209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洗衣大作戰</a:t>
            </a:r>
          </a:p>
        </p:txBody>
      </p:sp>
    </p:spTree>
    <p:extLst>
      <p:ext uri="{BB962C8B-B14F-4D97-AF65-F5344CB8AC3E}">
        <p14:creationId xmlns:p14="http://schemas.microsoft.com/office/powerpoint/2010/main" val="156052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897978" y="650804"/>
            <a:ext cx="8911687" cy="7431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伍、實驗過程及方法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203" y="5028920"/>
            <a:ext cx="1631328" cy="1689035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689217" y="1394234"/>
            <a:ext cx="93292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步驟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二、在長方形塑膠盒裡，放入</a:t>
            </a:r>
            <a:r>
              <a:rPr lang="en-US" altLang="zh-TW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2L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的常溫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號布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置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於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加入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1/2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茶匙小蘇打粉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圖一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圖二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使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攪拌器模擬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洗衣機的攪拌過程，用計時器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計時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秒加以攪拌，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停止後拿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出布條晾乾。</a:t>
            </a:r>
            <a:endParaRPr lang="zh-TW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821" y="3641003"/>
            <a:ext cx="3701111" cy="277583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531" y="3641236"/>
            <a:ext cx="3700799" cy="2775600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5390326" y="4532914"/>
            <a:ext cx="615553" cy="99200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圖一</a:t>
            </a:r>
            <a:endParaRPr lang="zh-TW" altLang="en-US" sz="28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10054930" y="4532914"/>
            <a:ext cx="615553" cy="9920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圖二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16124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897978" y="650804"/>
            <a:ext cx="8911687" cy="7431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伍、實驗過程及方法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203" y="5028920"/>
            <a:ext cx="1631328" cy="1689035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689217" y="1394234"/>
            <a:ext cx="93292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步驟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在長方形塑膠盒裡，放入</a:t>
            </a:r>
            <a:r>
              <a:rPr lang="en-US" altLang="zh-TW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2L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的常溫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號布條置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於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加入</a:t>
            </a:r>
            <a:r>
              <a:rPr lang="en-US" altLang="zh-TW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50g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糯米醋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圖一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圖二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，使用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攪拌器模擬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洗衣機的攪拌過程，用計時器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計時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秒加以攪拌，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停止後拿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出布條晾乾。</a:t>
            </a:r>
            <a:endParaRPr lang="zh-TW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390326" y="4532914"/>
            <a:ext cx="615553" cy="99200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圖一</a:t>
            </a:r>
            <a:endParaRPr lang="zh-TW" altLang="en-US" sz="28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10054930" y="4532914"/>
            <a:ext cx="615553" cy="9920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圖二</a:t>
            </a:r>
            <a:endParaRPr lang="zh-TW" altLang="en-US" sz="28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217" y="3641003"/>
            <a:ext cx="3700799" cy="27756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2152" y="3641003"/>
            <a:ext cx="3700800" cy="27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48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897978" y="650804"/>
            <a:ext cx="8911687" cy="7431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伍、實驗過程及方法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203" y="5028920"/>
            <a:ext cx="1631328" cy="1689035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689217" y="1394234"/>
            <a:ext cx="93292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步驟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在長方形塑膠盒裡，放入</a:t>
            </a:r>
            <a:r>
              <a:rPr lang="en-US" altLang="zh-TW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2L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的常溫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布條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置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於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加入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1/2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茶匙洗衣粉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圖一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圖二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，使用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攪拌器模擬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洗衣機的攪拌過程，用計時器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計時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秒加以攪拌，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停止後拿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出布條晾乾。</a:t>
            </a:r>
            <a:endParaRPr lang="zh-TW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390326" y="4532914"/>
            <a:ext cx="615553" cy="99200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圖一</a:t>
            </a:r>
            <a:endParaRPr lang="zh-TW" altLang="en-US" sz="28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10054930" y="4532914"/>
            <a:ext cx="615553" cy="9920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圖二</a:t>
            </a:r>
            <a:endParaRPr lang="zh-TW" altLang="en-US" sz="28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2152" y="3641118"/>
            <a:ext cx="3700800" cy="27756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333" y="3641118"/>
            <a:ext cx="4109993" cy="27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5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897978" y="650804"/>
            <a:ext cx="8911687" cy="7431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伍、實驗過程及方法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203" y="5028920"/>
            <a:ext cx="1631328" cy="1689035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689217" y="1394234"/>
            <a:ext cx="93292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步驟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在長方形塑膠盒裡，放入</a:t>
            </a:r>
            <a:r>
              <a:rPr lang="en-US" altLang="zh-TW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2L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的常溫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布條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置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於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加入</a:t>
            </a:r>
            <a:r>
              <a:rPr lang="en-US" altLang="zh-TW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10g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洗碗精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圖一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圖二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，使用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攪拌器模擬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洗衣機的攪拌過程，用計時器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計時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秒加以攪拌，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停止後拿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出布條晾乾。</a:t>
            </a:r>
            <a:endParaRPr lang="zh-TW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390326" y="4532914"/>
            <a:ext cx="615553" cy="99200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圖一</a:t>
            </a:r>
            <a:endParaRPr lang="zh-TW" altLang="en-US" sz="28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10054930" y="4532914"/>
            <a:ext cx="615553" cy="9920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圖二</a:t>
            </a:r>
            <a:endParaRPr lang="zh-TW" altLang="en-US" sz="28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526" y="3641118"/>
            <a:ext cx="3700800" cy="27756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2152" y="3653883"/>
            <a:ext cx="3700800" cy="27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9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897978" y="650804"/>
            <a:ext cx="8911687" cy="7431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伍、實驗過程及方法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203" y="5028920"/>
            <a:ext cx="1631328" cy="1689035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689217" y="1394234"/>
            <a:ext cx="93292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步驟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在長方形塑膠盒裡，放入</a:t>
            </a:r>
            <a:r>
              <a:rPr lang="en-US" altLang="zh-TW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2L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的常溫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布條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置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於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加入</a:t>
            </a:r>
            <a:r>
              <a:rPr lang="en-US" altLang="zh-TW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20g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汽水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圖一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圖二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，使用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攪拌器模擬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洗衣機的攪拌過程，用計時器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計時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秒加以攪拌，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停止後拿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出布條晾乾。</a:t>
            </a:r>
            <a:endParaRPr lang="zh-TW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390326" y="4532914"/>
            <a:ext cx="615553" cy="99200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圖一</a:t>
            </a:r>
            <a:endParaRPr lang="zh-TW" altLang="en-US" sz="28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10054930" y="4532914"/>
            <a:ext cx="615553" cy="9920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圖二</a:t>
            </a:r>
            <a:endParaRPr lang="zh-TW" altLang="en-US" sz="28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217" y="3653883"/>
            <a:ext cx="3700800" cy="27756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2152" y="3653883"/>
            <a:ext cx="3700800" cy="27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897978" y="650804"/>
            <a:ext cx="8911687" cy="7431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伍、實驗過程及方法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203" y="5028920"/>
            <a:ext cx="1631328" cy="1689035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689217" y="1394234"/>
            <a:ext cx="93292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步驟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七、在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長方形塑膠盒裡，放入</a:t>
            </a:r>
            <a:r>
              <a:rPr lang="en-US" altLang="zh-TW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2L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的常溫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布條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置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於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加入一茶匙漂白水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圖一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圖二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，使用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攪拌器模擬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洗衣機的攪拌過程，用計時器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計時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秒加以攪拌，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停止後拿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出布條晾乾。</a:t>
            </a:r>
            <a:endParaRPr lang="zh-TW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390326" y="4532914"/>
            <a:ext cx="615553" cy="99200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圖一</a:t>
            </a:r>
            <a:endParaRPr lang="zh-TW" altLang="en-US" sz="28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10054930" y="4532914"/>
            <a:ext cx="615553" cy="9920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圖二</a:t>
            </a:r>
            <a:endParaRPr lang="zh-TW" altLang="en-US" sz="28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526" y="3653883"/>
            <a:ext cx="3700800" cy="27756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2152" y="3653883"/>
            <a:ext cx="3700800" cy="27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4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897980" y="776510"/>
            <a:ext cx="8911687" cy="7431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伍、實驗過程及方法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544851" y="2215166"/>
            <a:ext cx="45339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步驟：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八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將晾乾後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布放在一起比較，並拍下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污漬經過各種水溫洗潔後的殘留情形，記錄在各種溫度下的洗潔狀況。</a:t>
            </a:r>
            <a:endParaRPr lang="zh-TW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8758164" y="5726101"/>
            <a:ext cx="1043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可樂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0704" y="2315746"/>
            <a:ext cx="4146997" cy="311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3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897980" y="995451"/>
            <a:ext cx="8911687" cy="7431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伍、實驗過程及方法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203" y="5028920"/>
            <a:ext cx="1631328" cy="1689035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480457" y="2405009"/>
            <a:ext cx="93292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步驟：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九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、重複步驟一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八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，依序替換汙染源，再洗潔被「醬油、油、顏料、白板筆、番茄醬、墨汁」汙染的布條，並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拍下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污漬經過各種水溫洗潔後的殘留情形，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記錄在各種溫度下的洗潔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狀況。下面列出洗潔狀況的比較圖表。</a:t>
            </a:r>
            <a:endParaRPr lang="zh-TW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9330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/>
          </p:nvPr>
        </p:nvGraphicFramePr>
        <p:xfrm>
          <a:off x="435428" y="1153885"/>
          <a:ext cx="11517088" cy="54518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9272"/>
                <a:gridCol w="2879272"/>
                <a:gridCol w="2879272"/>
                <a:gridCol w="2879272"/>
              </a:tblGrid>
              <a:tr h="267114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2780737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78332" y="239395"/>
            <a:ext cx="2501589" cy="1280890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洗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潔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狀況：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508910" y="3409272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/>
              <a:t>可</a:t>
            </a:r>
            <a:r>
              <a:rPr lang="zh-TW" altLang="en-US" sz="2000" b="1" dirty="0"/>
              <a:t>樂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4404809" y="3417851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zh-TW" altLang="en-US" dirty="0"/>
              <a:t>醬油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7415247" y="3417851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zh-TW" altLang="en-US" dirty="0"/>
              <a:t>油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10169205" y="3417851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zh-TW" altLang="en-US" dirty="0"/>
              <a:t>顏料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1415347" y="6107742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zh-TW" altLang="en-US" dirty="0"/>
              <a:t>白板筆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4262868" y="608465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zh-TW" altLang="en-US" dirty="0"/>
              <a:t>番茄醬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7287007" y="6084659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zh-TW" altLang="en-US" dirty="0"/>
              <a:t>墨汁</a:t>
            </a: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00" y="1312508"/>
            <a:ext cx="2688000" cy="2016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9622" y="1312508"/>
            <a:ext cx="2688000" cy="2016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1820" y="1312508"/>
            <a:ext cx="2688000" cy="2016000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4018" y="1312508"/>
            <a:ext cx="2688000" cy="2016000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00" y="4068659"/>
            <a:ext cx="2688000" cy="2016000"/>
          </a:xfrm>
          <a:prstGeom prst="rect">
            <a:avLst/>
          </a:prstGeom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1820" y="4068659"/>
            <a:ext cx="2688000" cy="2016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110" y="4068659"/>
            <a:ext cx="2688000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1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78332" y="239395"/>
            <a:ext cx="3038367" cy="1280890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洗潔狀況結果：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126488"/>
              </p:ext>
            </p:extLst>
          </p:nvPr>
        </p:nvGraphicFramePr>
        <p:xfrm>
          <a:off x="2031999" y="1520285"/>
          <a:ext cx="8128002" cy="3134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0141"/>
                <a:gridCol w="1120463"/>
                <a:gridCol w="1159098"/>
                <a:gridCol w="1275009"/>
                <a:gridCol w="1249251"/>
                <a:gridCol w="1223493"/>
                <a:gridCol w="1170547"/>
              </a:tblGrid>
              <a:tr h="191702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小蘇打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醋酸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洗衣粉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洗碗精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汽水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漂白水</a:t>
                      </a:r>
                    </a:p>
                  </a:txBody>
                  <a:tcPr/>
                </a:tc>
              </a:tr>
              <a:tr h="32902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/>
                        <a:t>可樂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優</a:t>
                      </a:r>
                    </a:p>
                  </a:txBody>
                  <a:tcPr/>
                </a:tc>
              </a:tr>
              <a:tr h="32902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 smtClean="0"/>
                        <a:t>醬油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差</a:t>
                      </a:r>
                      <a:endParaRPr lang="en-US" altLang="zh-TW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普通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普通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優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普通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普通</a:t>
                      </a:r>
                      <a:endParaRPr lang="zh-TW" altLang="en-US" dirty="0"/>
                    </a:p>
                  </a:txBody>
                  <a:tcPr/>
                </a:tc>
              </a:tr>
              <a:tr h="19170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 smtClean="0"/>
                        <a:t>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無法分辨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無法分辨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無法分辨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無法分辨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無法分辨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無法分辨</a:t>
                      </a:r>
                    </a:p>
                  </a:txBody>
                  <a:tcPr/>
                </a:tc>
              </a:tr>
              <a:tr h="32902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 smtClean="0"/>
                        <a:t>顏料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差</a:t>
                      </a:r>
                    </a:p>
                  </a:txBody>
                  <a:tcPr/>
                </a:tc>
              </a:tr>
              <a:tr h="47003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 smtClean="0"/>
                        <a:t>白板筆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差</a:t>
                      </a:r>
                      <a:endParaRPr lang="en-US" altLang="zh-TW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差</a:t>
                      </a:r>
                      <a:endParaRPr lang="en-US" altLang="zh-TW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差</a:t>
                      </a:r>
                      <a:endParaRPr lang="en-US" altLang="zh-TW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差</a:t>
                      </a:r>
                      <a:endParaRPr lang="en-US" altLang="zh-TW" dirty="0" smtClean="0"/>
                    </a:p>
                  </a:txBody>
                  <a:tcPr/>
                </a:tc>
              </a:tr>
              <a:tr h="47003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 smtClean="0"/>
                        <a:t>番茄醬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普通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普通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優</a:t>
                      </a:r>
                    </a:p>
                  </a:txBody>
                  <a:tcPr/>
                </a:tc>
              </a:tr>
              <a:tr h="32902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 smtClean="0"/>
                        <a:t>墨汁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普通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差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文字方塊 27"/>
          <p:cNvSpPr txBox="1"/>
          <p:nvPr/>
        </p:nvSpPr>
        <p:spPr>
          <a:xfrm>
            <a:off x="2107125" y="4984402"/>
            <a:ext cx="82904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以有加入洗潔劑的水來說：可樂、醬油，在有加入洗碗精的水中較能清洗乾淨，在加入醋酸及汽水的水中則比較普通；油、顏料、白板筆、墨汁，在加入不同洗潔劑的水中都沒有明顯的反應。</a:t>
            </a:r>
            <a:endParaRPr lang="zh-TW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 flipH="1">
            <a:off x="6506818" y="1520285"/>
            <a:ext cx="1245704" cy="110364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 flipH="1">
            <a:off x="4066143" y="1549853"/>
            <a:ext cx="1174597" cy="11036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" name="矩形 9"/>
          <p:cNvSpPr/>
          <p:nvPr/>
        </p:nvSpPr>
        <p:spPr>
          <a:xfrm flipH="1">
            <a:off x="7778340" y="1522557"/>
            <a:ext cx="1133648" cy="11036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8330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貳、研究動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44880" y="1314121"/>
            <a:ext cx="10907486" cy="1660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           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在吃飯或上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美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勞課時，我們常會把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衣服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弄髒，讓衣服留下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污漬，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又很難清洗得一乾二淨，讓身為家庭主婦的媽媽頭痛不已。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203" y="5028920"/>
            <a:ext cx="1631328" cy="168903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382363" y="4719269"/>
            <a:ext cx="8988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所以我們想研究、探討看看，哪一種水溫、哪一種洗潔劑、以及洗潔時間的長短，能夠讓常見的髒污清洗得最乾淨？</a:t>
            </a:r>
            <a:endParaRPr lang="zh-TW" altLang="en-US" sz="36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060790" y="2849648"/>
            <a:ext cx="9796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/>
                <a:ea typeface="華康行楷體W5" panose="03000509000000000000"/>
              </a:rPr>
              <a:t>        </a:t>
            </a:r>
            <a:r>
              <a:rPr lang="zh-TW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最近似乎有新的發明，電視中不斷播放新洗衣機的廣告，廣告中提到「</a:t>
            </a:r>
            <a:r>
              <a:rPr lang="en-US" altLang="zh-TW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40</a:t>
            </a:r>
            <a:r>
              <a:rPr lang="zh-TW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en-US" altLang="zh-TW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zh-TW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溫泡洗」，我們就聯想到：「</a:t>
            </a:r>
            <a:r>
              <a:rPr lang="en-US" altLang="zh-TW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40</a:t>
            </a:r>
            <a:r>
              <a:rPr lang="zh-TW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en-US" altLang="zh-TW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zh-TW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溫泡洗，真的能將衣服洗得更乾淨嗎？」</a:t>
            </a:r>
            <a:endParaRPr lang="zh-TW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5630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589212" y="686422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伍、實驗過程及方法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203" y="5028920"/>
            <a:ext cx="1631328" cy="168903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247544" y="2664784"/>
            <a:ext cx="61926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實驗三：在</a:t>
            </a:r>
            <a:r>
              <a:rPr lang="zh-TW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不同的洗潔時間下，水溫是否也會影響棉布的洗潔效果？</a:t>
            </a:r>
          </a:p>
        </p:txBody>
      </p:sp>
    </p:spTree>
    <p:extLst>
      <p:ext uri="{BB962C8B-B14F-4D97-AF65-F5344CB8AC3E}">
        <p14:creationId xmlns:p14="http://schemas.microsoft.com/office/powerpoint/2010/main" val="82558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792534" y="642925"/>
            <a:ext cx="8911687" cy="7431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伍、實驗過程及方法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203" y="5028920"/>
            <a:ext cx="1631328" cy="1689035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588395" y="1427839"/>
            <a:ext cx="91158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步驟：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一、將白色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棉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布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裁切成約</a:t>
            </a:r>
            <a:r>
              <a:rPr lang="en-US" altLang="zh-TW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11.5cm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*</a:t>
            </a:r>
            <a:r>
              <a:rPr lang="en-US" altLang="zh-TW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3cm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的長條型 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，用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滴管滴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汙染源「可樂」</a:t>
            </a:r>
            <a:r>
              <a:rPr lang="en-US" altLang="zh-TW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0.5ml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如圖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，再標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上標號，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號將置於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的水中，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號將置於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40.7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水中，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號將置於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50.5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水中，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號將置於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17.5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水中清洗。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9785" y="3674608"/>
            <a:ext cx="3830769" cy="287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3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897980" y="776510"/>
            <a:ext cx="8911687" cy="7431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伍、實驗過程及方法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203" y="5028920"/>
            <a:ext cx="1631328" cy="1689035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480457" y="1558419"/>
            <a:ext cx="93292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步驟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二、在長方形塑膠盒裡，放入</a:t>
            </a:r>
            <a:r>
              <a:rPr lang="en-US" altLang="zh-TW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2L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的水，將水溫調整至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，放入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號布條使用攪拌器模擬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洗衣機的攪拌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過程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，用計時器計時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分鐘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加以攪拌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圖二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停止後拿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出布條晾乾。</a:t>
            </a:r>
            <a:endParaRPr lang="zh-TW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062" y="3805351"/>
            <a:ext cx="3398182" cy="2548637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9649447" y="4436491"/>
            <a:ext cx="615553" cy="11848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圖二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8414" y="3805188"/>
            <a:ext cx="3398400" cy="254880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4956814" y="4436410"/>
            <a:ext cx="615553" cy="11848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圖一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626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897980" y="776510"/>
            <a:ext cx="8911687" cy="7431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伍、實驗過程及方法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897980" y="2046193"/>
            <a:ext cx="425368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步驟：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三、在長方形塑膠盒裡，放入</a:t>
            </a:r>
            <a:r>
              <a:rPr lang="en-US" altLang="zh-TW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2L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的水，將水溫調整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至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40.7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C(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圖一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放入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布條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圖二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，使用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攪拌器模擬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洗衣機的攪拌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過程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，用計時器計時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分鐘加以攪拌，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停止後拿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出布條晾乾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590" y="688246"/>
            <a:ext cx="3709115" cy="2781837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10809667" y="1519707"/>
            <a:ext cx="615553" cy="18011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圖一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10809666" y="4533364"/>
            <a:ext cx="615553" cy="184167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圖二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3305" y="3801481"/>
            <a:ext cx="3710400" cy="27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4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897980" y="776510"/>
            <a:ext cx="8911687" cy="7431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伍、實驗過程及方法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735096" y="1824621"/>
            <a:ext cx="46187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步驟：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四、在長方形塑膠盒裡，放入</a:t>
            </a:r>
            <a:r>
              <a:rPr lang="en-US" altLang="zh-TW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2L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的水，將水溫調整至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50.5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圖一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，放入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號布條使用攪拌器模擬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洗衣機的攪拌過程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圖二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計時器計時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分鐘加以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攪拌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，停止後拿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出布條晾乾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9035" y="699236"/>
            <a:ext cx="3710401" cy="278280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0809667" y="1519707"/>
            <a:ext cx="615553" cy="18011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圖一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10809666" y="4533364"/>
            <a:ext cx="615553" cy="184167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圖二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9036" y="3832270"/>
            <a:ext cx="3710400" cy="27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9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897980" y="776510"/>
            <a:ext cx="8911687" cy="7431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伍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實驗過程及方法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021983" y="2085809"/>
            <a:ext cx="41515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步驟：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五、在長方形塑膠盒裡，放入</a:t>
            </a:r>
            <a:r>
              <a:rPr lang="en-US" altLang="zh-TW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2L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的水，將水溫調整至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17.5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圖一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，放入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號布條使用攪拌器模擬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洗衣機的攪拌過程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圖二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用計時器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計時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分鐘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加以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攪拌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，停止後拿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出布條晾乾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355" y="694409"/>
            <a:ext cx="3710400" cy="278280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0809667" y="1519707"/>
            <a:ext cx="615553" cy="18011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圖一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10809666" y="4533364"/>
            <a:ext cx="615553" cy="184167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圖二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355" y="3747752"/>
            <a:ext cx="3710400" cy="27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6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897980" y="776510"/>
            <a:ext cx="8911687" cy="7431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伍、實驗過程及方法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544851" y="2215166"/>
            <a:ext cx="45339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步驟：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六、將晾乾後的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條布放在一起比較，並拍下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污漬經過各種水溫洗潔後的殘留情形，記錄在各種溫度下的洗潔狀況。</a:t>
            </a:r>
            <a:endParaRPr lang="zh-TW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8758164" y="5726101"/>
            <a:ext cx="1043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可樂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158" y="2067704"/>
            <a:ext cx="4140129" cy="31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0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792534" y="642925"/>
            <a:ext cx="8911687" cy="7431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伍、實驗過程及方法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203" y="5028920"/>
            <a:ext cx="1631328" cy="1689035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588395" y="1427839"/>
            <a:ext cx="91158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步驟：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七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將白色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棉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布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裁切成約</a:t>
            </a:r>
            <a:r>
              <a:rPr lang="en-US" altLang="zh-TW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11.5cm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*</a:t>
            </a:r>
            <a:r>
              <a:rPr lang="en-US" altLang="zh-TW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3cm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的長條型 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，用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滴管滴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汙染源「可樂」</a:t>
            </a:r>
            <a:r>
              <a:rPr lang="en-US" altLang="zh-TW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0.5ml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如圖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，再標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上標號，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號將置於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的水中，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號將置於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40.7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水中，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號將置於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50.5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水中，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號將置於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17.5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水中清洗。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906" y="3748242"/>
            <a:ext cx="3830769" cy="287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5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897980" y="776510"/>
            <a:ext cx="8911687" cy="7431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伍、實驗過程及方法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203" y="5028920"/>
            <a:ext cx="1631328" cy="1689035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480457" y="1558419"/>
            <a:ext cx="93292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步驟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八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在長方形塑膠盒裡，放入</a:t>
            </a:r>
            <a:r>
              <a:rPr lang="en-US" altLang="zh-TW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2L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的水，將水溫調整至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，放入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號布條使用攪拌器模擬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洗衣機的攪拌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過程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，用計時器計時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分鐘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加以攪拌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圖二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停止後拿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出布條晾乾。</a:t>
            </a:r>
            <a:endParaRPr lang="zh-TW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062" y="3805351"/>
            <a:ext cx="3398182" cy="2548637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9649447" y="4436491"/>
            <a:ext cx="615553" cy="11848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圖二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8414" y="3805188"/>
            <a:ext cx="3398400" cy="254880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4956814" y="4436410"/>
            <a:ext cx="615553" cy="11848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圖一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7335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897980" y="776510"/>
            <a:ext cx="8911687" cy="7431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伍、實驗過程及方法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897980" y="2046193"/>
            <a:ext cx="425368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步驟：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九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在長方形塑膠盒裡，放入</a:t>
            </a:r>
            <a:r>
              <a:rPr lang="en-US" altLang="zh-TW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2L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的水，將水溫調整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至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40.7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C(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圖一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放入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布條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圖二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，使用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攪拌器模擬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洗衣機的攪拌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過程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，用計時器計時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分鐘加以攪拌，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停止後拿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出布條晾乾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590" y="688246"/>
            <a:ext cx="3709115" cy="2781837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10809667" y="1519707"/>
            <a:ext cx="615553" cy="18011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圖一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10809666" y="4533364"/>
            <a:ext cx="615553" cy="184167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圖二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3305" y="3760631"/>
            <a:ext cx="3710400" cy="27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8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68729" y="316539"/>
            <a:ext cx="3591743" cy="855555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參、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研究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目的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42971" y="1468432"/>
            <a:ext cx="9161270" cy="4932218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用四種不同的水溫，來洗潔被各種髒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汙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污染的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棉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布，在不同水溫下，哪種污漬會被洗得最乾淨？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在常溫下用六種不同的洗潔劑，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來洗潔被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各種髒汙污染的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棉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布，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看哪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一種洗潔劑能將污漬洗得最乾淨？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在不同的洗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潔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時間下，水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溫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是否也會影響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棉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布的洗潔效果？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147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897980" y="776510"/>
            <a:ext cx="8911687" cy="7431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伍、實驗過程及方法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735096" y="1824621"/>
            <a:ext cx="46187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步驟：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在長方形塑膠盒裡，放入</a:t>
            </a:r>
            <a:r>
              <a:rPr lang="en-US" altLang="zh-TW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2L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的水，將水溫調整至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50.5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圖一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，放入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號布條使用攪拌器模擬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洗衣機的攪拌過程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圖二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計時器計時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分鐘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加以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攪拌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，停止後拿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出布條晾乾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9035" y="699236"/>
            <a:ext cx="3710401" cy="278280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0809667" y="1519707"/>
            <a:ext cx="615553" cy="18011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圖一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10809666" y="4533364"/>
            <a:ext cx="615553" cy="184167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圖二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9035" y="3760631"/>
            <a:ext cx="3710400" cy="27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7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897980" y="776510"/>
            <a:ext cx="8911687" cy="7431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伍、實驗過程及方法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021983" y="2085809"/>
            <a:ext cx="41515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步驟：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在長方形塑膠盒裡，放入</a:t>
            </a:r>
            <a:r>
              <a:rPr lang="en-US" altLang="zh-TW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2L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的水，將水溫調整至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17.5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圖一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，放入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號布條使用攪拌器模擬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洗衣機的攪拌過程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圖二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用計時器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計時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分鐘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加以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攪拌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，停止後拿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出布條晾乾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355" y="694409"/>
            <a:ext cx="3710400" cy="278280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0809667" y="1519707"/>
            <a:ext cx="615553" cy="18011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圖一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10809666" y="4533364"/>
            <a:ext cx="615553" cy="184167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圖二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355" y="3747752"/>
            <a:ext cx="3710400" cy="27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7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897980" y="995451"/>
            <a:ext cx="8911687" cy="7431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伍、實驗過程及方法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203" y="5028920"/>
            <a:ext cx="1631328" cy="1689035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480457" y="2405009"/>
            <a:ext cx="93292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步驟：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、重複步驟一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十一，依序替換汙染源，再洗潔被「醬油、油、顏料、白板筆、番茄醬、墨汁」汙染的布條，並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拍下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污漬經過各種水溫洗潔後的殘留情形，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記錄在各種溫度下的洗潔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狀況。下面列出洗潔狀況的比較圖表。</a:t>
            </a:r>
            <a:endParaRPr lang="zh-TW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6323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922435"/>
              </p:ext>
            </p:extLst>
          </p:nvPr>
        </p:nvGraphicFramePr>
        <p:xfrm>
          <a:off x="435428" y="1153885"/>
          <a:ext cx="11517088" cy="54518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9272"/>
                <a:gridCol w="2879272"/>
                <a:gridCol w="2879272"/>
                <a:gridCol w="2879272"/>
              </a:tblGrid>
              <a:tr h="267114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2780737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08910" y="252273"/>
            <a:ext cx="4158829" cy="1280890"/>
          </a:xfrm>
        </p:spPr>
        <p:txBody>
          <a:bodyPr>
            <a:normAutofit/>
          </a:bodyPr>
          <a:lstStyle/>
          <a:p>
            <a:r>
              <a:rPr lang="en-US" altLang="zh-TW" dirty="0"/>
              <a:t>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一分鐘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洗潔狀況：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541889" y="340323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/>
              <a:t>可</a:t>
            </a:r>
            <a:r>
              <a:rPr lang="zh-TW" altLang="en-US" sz="2000" b="1" dirty="0"/>
              <a:t>樂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4404809" y="3417851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zh-TW" altLang="en-US" dirty="0"/>
              <a:t>醬油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7415247" y="3417851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zh-TW" altLang="en-US" dirty="0"/>
              <a:t>油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10177324" y="340323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zh-TW" altLang="en-US" dirty="0"/>
              <a:t>顏料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1366970" y="608465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zh-TW" altLang="en-US" dirty="0"/>
              <a:t>白板筆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4326988" y="608465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zh-TW" altLang="en-US" dirty="0"/>
              <a:t>番茄醬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7287007" y="6084659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zh-TW" altLang="en-US" dirty="0"/>
              <a:t>墨汁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702" y="1382024"/>
            <a:ext cx="2688000" cy="2016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2832" y="1380989"/>
            <a:ext cx="2688000" cy="2016000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7888" y="1380989"/>
            <a:ext cx="2688000" cy="2016000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9546" y="1380989"/>
            <a:ext cx="2688000" cy="2016000"/>
          </a:xfrm>
          <a:prstGeom prst="rect">
            <a:avLst/>
          </a:prstGeom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9622" y="4068659"/>
            <a:ext cx="2688000" cy="2016000"/>
          </a:xfrm>
          <a:prstGeom prst="rect">
            <a:avLst/>
          </a:prstGeom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702" y="4057245"/>
            <a:ext cx="2688000" cy="2016000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7888" y="4068659"/>
            <a:ext cx="2688000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7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367940"/>
              </p:ext>
            </p:extLst>
          </p:nvPr>
        </p:nvGraphicFramePr>
        <p:xfrm>
          <a:off x="435428" y="1153885"/>
          <a:ext cx="11517088" cy="54518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9272"/>
                <a:gridCol w="2879272"/>
                <a:gridCol w="2879272"/>
                <a:gridCol w="2879272"/>
              </a:tblGrid>
              <a:tr h="267114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2780737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08910" y="252273"/>
            <a:ext cx="4158829" cy="1280890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兩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分鐘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洗潔狀況：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495209" y="3417851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/>
              <a:t>可</a:t>
            </a:r>
            <a:r>
              <a:rPr lang="zh-TW" altLang="en-US" sz="2000" b="1" dirty="0"/>
              <a:t>樂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4404809" y="3417851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zh-TW" altLang="en-US" dirty="0"/>
              <a:t>醬油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7415247" y="3417851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zh-TW" altLang="en-US" dirty="0"/>
              <a:t>油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10169205" y="3417851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zh-TW" altLang="en-US" dirty="0"/>
              <a:t>顏料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1366970" y="608465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zh-TW" altLang="en-US" dirty="0"/>
              <a:t>白板筆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4262868" y="608465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zh-TW" altLang="en-US" dirty="0"/>
              <a:t>番茄醬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7287007" y="6084659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zh-TW" altLang="en-US" dirty="0"/>
              <a:t>墨汁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403" y="1401851"/>
            <a:ext cx="2688000" cy="2016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9622" y="1401851"/>
            <a:ext cx="2688000" cy="2016000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1820" y="1401851"/>
            <a:ext cx="2688000" cy="2016000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4018" y="1401851"/>
            <a:ext cx="2688000" cy="2016000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52" y="4073592"/>
            <a:ext cx="2688000" cy="2016000"/>
          </a:xfrm>
          <a:prstGeom prst="rect">
            <a:avLst/>
          </a:prstGeom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9622" y="4073592"/>
            <a:ext cx="2688000" cy="2016000"/>
          </a:xfrm>
          <a:prstGeom prst="rect">
            <a:avLst/>
          </a:prstGeom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1820" y="4073592"/>
            <a:ext cx="2688000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2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9132" y="212890"/>
            <a:ext cx="4712620" cy="1280890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一分鐘洗潔狀況結果：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804163"/>
              </p:ext>
            </p:extLst>
          </p:nvPr>
        </p:nvGraphicFramePr>
        <p:xfrm>
          <a:off x="653451" y="1162428"/>
          <a:ext cx="7226735" cy="463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604"/>
                <a:gridCol w="1137551"/>
                <a:gridCol w="1280395"/>
                <a:gridCol w="1280395"/>
                <a:gridCol w="1280395"/>
                <a:gridCol w="1280395"/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時間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30</a:t>
                      </a:r>
                      <a:r>
                        <a:rPr lang="zh-TW" altLang="en-US" dirty="0" smtClean="0"/>
                        <a:t>度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40.7</a:t>
                      </a:r>
                      <a:r>
                        <a:rPr lang="zh-TW" altLang="en-US" dirty="0" smtClean="0"/>
                        <a:t>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50.5</a:t>
                      </a:r>
                      <a:r>
                        <a:rPr lang="zh-TW" altLang="en-US" dirty="0" smtClean="0"/>
                        <a:t>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/>
                        <a:t>17.5</a:t>
                      </a:r>
                      <a:r>
                        <a:rPr lang="zh-TW" altLang="en-US" dirty="0" smtClean="0"/>
                        <a:t>度</a:t>
                      </a:r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/>
                        <a:t>可樂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 smtClean="0"/>
                        <a:t>30</a:t>
                      </a:r>
                      <a:r>
                        <a:rPr lang="zh-TW" altLang="en-US" sz="1400" dirty="0" smtClean="0"/>
                        <a:t>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優</a:t>
                      </a:r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一分鐘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優</a:t>
                      </a:r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/>
                        <a:t>醬油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 smtClean="0"/>
                        <a:t>30</a:t>
                      </a:r>
                      <a:r>
                        <a:rPr lang="zh-TW" altLang="en-US" sz="1400" dirty="0" smtClean="0"/>
                        <a:t>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400" dirty="0" smtClean="0"/>
                        <a:t>普通</a:t>
                      </a:r>
                      <a:endParaRPr lang="en-US" altLang="zh-TW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400" dirty="0" smtClean="0"/>
                        <a:t>優</a:t>
                      </a:r>
                      <a:endParaRPr lang="en-US" altLang="zh-TW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400" dirty="0" smtClean="0"/>
                        <a:t>差</a:t>
                      </a:r>
                      <a:endParaRPr lang="zh-TW" altLang="en-US" sz="1400" dirty="0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一分鐘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400" dirty="0" smtClean="0"/>
                        <a:t>可</a:t>
                      </a:r>
                      <a:endParaRPr lang="en-US" altLang="zh-TW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400" dirty="0" smtClean="0"/>
                        <a:t>優</a:t>
                      </a:r>
                      <a:endParaRPr lang="en-US" altLang="zh-TW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400" dirty="0" smtClean="0"/>
                        <a:t>普通</a:t>
                      </a:r>
                      <a:endParaRPr lang="zh-TW" altLang="en-US" sz="1400" dirty="0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/>
                        <a:t>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 smtClean="0"/>
                        <a:t>30</a:t>
                      </a:r>
                      <a:r>
                        <a:rPr lang="zh-TW" altLang="en-US" sz="1400" dirty="0" smtClean="0"/>
                        <a:t>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400" dirty="0" smtClean="0"/>
                        <a:t>無法分辨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無法分辨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無法分辨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無法分辨</a:t>
                      </a:r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一分鐘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400" dirty="0" smtClean="0"/>
                        <a:t>無法分辨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無法分辨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無法分辨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無法分辨</a:t>
                      </a:r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/>
                        <a:t>顏料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 smtClean="0"/>
                        <a:t>30</a:t>
                      </a:r>
                      <a:r>
                        <a:rPr lang="zh-TW" altLang="en-US" sz="1400" dirty="0" smtClean="0"/>
                        <a:t>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差</a:t>
                      </a:r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一分鐘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普通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差</a:t>
                      </a:r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/>
                        <a:t>白板筆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 smtClean="0"/>
                        <a:t>30</a:t>
                      </a:r>
                      <a:r>
                        <a:rPr lang="zh-TW" altLang="en-US" sz="1400" dirty="0" smtClean="0"/>
                        <a:t>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差</a:t>
                      </a:r>
                      <a:endParaRPr lang="en-US" altLang="zh-TW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普通</a:t>
                      </a:r>
                      <a:endParaRPr lang="en-US" altLang="zh-TW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普通</a:t>
                      </a:r>
                      <a:endParaRPr lang="en-US" altLang="zh-TW" sz="1400" dirty="0" smtClean="0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一分鐘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普通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普通</a:t>
                      </a:r>
                      <a:endParaRPr lang="en-US" altLang="zh-TW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差</a:t>
                      </a:r>
                      <a:endParaRPr lang="en-US" altLang="zh-TW" sz="1400" dirty="0" smtClean="0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/>
                        <a:t>番茄醬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 smtClean="0"/>
                        <a:t>30</a:t>
                      </a:r>
                      <a:r>
                        <a:rPr lang="zh-TW" altLang="en-US" sz="1400" dirty="0" smtClean="0"/>
                        <a:t>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差</a:t>
                      </a:r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一分鐘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可</a:t>
                      </a:r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/>
                        <a:t>墨汁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 smtClean="0"/>
                        <a:t>30</a:t>
                      </a:r>
                      <a:r>
                        <a:rPr lang="zh-TW" altLang="en-US" sz="1400" dirty="0" smtClean="0"/>
                        <a:t>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差</a:t>
                      </a:r>
                      <a:endParaRPr lang="en-US" altLang="zh-TW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差</a:t>
                      </a:r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一分鐘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/>
                        <a:t>差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文字方塊 27"/>
          <p:cNvSpPr txBox="1"/>
          <p:nvPr/>
        </p:nvSpPr>
        <p:spPr>
          <a:xfrm>
            <a:off x="8021853" y="2015543"/>
            <a:ext cx="3826710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以純水來說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：醬油、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番茄醬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，在攪拌時間增加為一分鐘後，有較好的反應；油、顏料、白板筆、墨汁，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在攪拌時間增加後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，並沒有明顯的反應。</a:t>
            </a:r>
            <a:endParaRPr lang="zh-TW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55133" y="2163650"/>
            <a:ext cx="7226735" cy="579549"/>
          </a:xfrm>
          <a:prstGeom prst="rect">
            <a:avLst/>
          </a:prstGeom>
          <a:solidFill>
            <a:srgbClr val="00B050">
              <a:alpha val="0"/>
            </a:srgbClr>
          </a:solidFill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640108" y="4595613"/>
            <a:ext cx="7226735" cy="579549"/>
          </a:xfrm>
          <a:prstGeom prst="rect">
            <a:avLst/>
          </a:prstGeom>
          <a:solidFill>
            <a:srgbClr val="00B050">
              <a:alpha val="0"/>
            </a:srgbClr>
          </a:solidFill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774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1530" y="139858"/>
            <a:ext cx="4712620" cy="640445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兩分鐘洗潔狀況結果：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1038735" y="2022100"/>
            <a:ext cx="33658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以純水來說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：醬油、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番茄醬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，在攪拌時間增加為兩分鐘後，有較好的反應；油、顏料、白板筆、墨汁，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在攪拌時間增加後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，並沒有明顯的反應。</a:t>
            </a:r>
            <a:endParaRPr lang="zh-TW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16" name="表格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284574"/>
              </p:ext>
            </p:extLst>
          </p:nvPr>
        </p:nvGraphicFramePr>
        <p:xfrm>
          <a:off x="4814940" y="426056"/>
          <a:ext cx="7226735" cy="606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604"/>
                <a:gridCol w="1137551"/>
                <a:gridCol w="1280395"/>
                <a:gridCol w="1280395"/>
                <a:gridCol w="1280395"/>
                <a:gridCol w="1280395"/>
              </a:tblGrid>
              <a:tr h="223120">
                <a:tc>
                  <a:txBody>
                    <a:bodyPr/>
                    <a:lstStyle/>
                    <a:p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400" dirty="0" smtClean="0"/>
                        <a:t>時間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 smtClean="0"/>
                        <a:t>30</a:t>
                      </a:r>
                      <a:r>
                        <a:rPr lang="zh-TW" altLang="en-US" sz="1400" dirty="0" smtClean="0"/>
                        <a:t>度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 smtClean="0"/>
                        <a:t>40.7</a:t>
                      </a:r>
                      <a:r>
                        <a:rPr lang="zh-TW" altLang="en-US" sz="1400" dirty="0" smtClean="0"/>
                        <a:t>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 smtClean="0"/>
                        <a:t>50.5</a:t>
                      </a:r>
                      <a:r>
                        <a:rPr lang="zh-TW" altLang="en-US" sz="1400" dirty="0" smtClean="0"/>
                        <a:t>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 smtClean="0"/>
                        <a:t>17.5</a:t>
                      </a:r>
                      <a:r>
                        <a:rPr lang="zh-TW" altLang="en-US" sz="1400" dirty="0" smtClean="0"/>
                        <a:t>度</a:t>
                      </a:r>
                    </a:p>
                  </a:txBody>
                  <a:tcPr/>
                </a:tc>
              </a:tr>
              <a:tr h="185933"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/>
                        <a:t>可樂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 smtClean="0"/>
                        <a:t>30</a:t>
                      </a:r>
                      <a:r>
                        <a:rPr lang="zh-TW" altLang="en-US" sz="1200" dirty="0" smtClean="0"/>
                        <a:t>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優</a:t>
                      </a:r>
                    </a:p>
                  </a:txBody>
                  <a:tcPr/>
                </a:tc>
              </a:tr>
              <a:tr h="185933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一分鐘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優</a:t>
                      </a:r>
                    </a:p>
                  </a:txBody>
                  <a:tcPr/>
                </a:tc>
              </a:tr>
              <a:tr h="223120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兩分鐘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優</a:t>
                      </a:r>
                    </a:p>
                  </a:txBody>
                  <a:tcPr/>
                </a:tc>
              </a:tr>
              <a:tr h="185933"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/>
                        <a:t>醬油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 smtClean="0"/>
                        <a:t>30</a:t>
                      </a:r>
                      <a:r>
                        <a:rPr lang="zh-TW" altLang="en-US" sz="1200" dirty="0" smtClean="0"/>
                        <a:t>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/>
                        <a:t>普通</a:t>
                      </a:r>
                      <a:endParaRPr lang="en-US" altLang="zh-TW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/>
                        <a:t>優</a:t>
                      </a:r>
                      <a:endParaRPr lang="en-US" altLang="zh-TW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/>
                        <a:t>差</a:t>
                      </a:r>
                      <a:endParaRPr lang="zh-TW" altLang="en-US" sz="1200" dirty="0"/>
                    </a:p>
                  </a:txBody>
                  <a:tcPr/>
                </a:tc>
              </a:tr>
              <a:tr h="185933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一分鐘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/>
                        <a:t>可</a:t>
                      </a:r>
                      <a:endParaRPr lang="en-US" altLang="zh-TW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/>
                        <a:t>優</a:t>
                      </a:r>
                      <a:endParaRPr lang="en-US" altLang="zh-TW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/>
                        <a:t>普通</a:t>
                      </a:r>
                      <a:endParaRPr lang="zh-TW" altLang="en-US" sz="1200" dirty="0"/>
                    </a:p>
                  </a:txBody>
                  <a:tcPr/>
                </a:tc>
              </a:tr>
              <a:tr h="223120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兩分鐘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可</a:t>
                      </a:r>
                    </a:p>
                  </a:txBody>
                  <a:tcPr/>
                </a:tc>
              </a:tr>
              <a:tr h="185933"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/>
                        <a:t>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 smtClean="0"/>
                        <a:t>30</a:t>
                      </a:r>
                      <a:r>
                        <a:rPr lang="zh-TW" altLang="en-US" sz="1200" dirty="0" smtClean="0"/>
                        <a:t>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/>
                        <a:t>無法分辨</a:t>
                      </a:r>
                      <a:endParaRPr lang="zh-TW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無法分辨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無法分辨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無法分辨</a:t>
                      </a:r>
                    </a:p>
                  </a:txBody>
                  <a:tcPr/>
                </a:tc>
              </a:tr>
              <a:tr h="185933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一分鐘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/>
                        <a:t>無法分辨</a:t>
                      </a:r>
                      <a:endParaRPr lang="zh-TW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無法分辨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無法分辨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無法分辨</a:t>
                      </a:r>
                    </a:p>
                  </a:txBody>
                  <a:tcPr/>
                </a:tc>
              </a:tr>
              <a:tr h="223120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兩分鐘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/>
                        <a:t>無法分辨</a:t>
                      </a:r>
                      <a:endParaRPr lang="zh-TW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無法分辨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無法分辨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無法分辨</a:t>
                      </a:r>
                    </a:p>
                  </a:txBody>
                  <a:tcPr/>
                </a:tc>
              </a:tr>
              <a:tr h="185933"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/>
                        <a:t>顏料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 smtClean="0"/>
                        <a:t>30</a:t>
                      </a:r>
                      <a:r>
                        <a:rPr lang="zh-TW" altLang="en-US" sz="1200" dirty="0" smtClean="0"/>
                        <a:t>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差</a:t>
                      </a:r>
                    </a:p>
                  </a:txBody>
                  <a:tcPr/>
                </a:tc>
              </a:tr>
              <a:tr h="185933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一分鐘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普通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差</a:t>
                      </a:r>
                    </a:p>
                  </a:txBody>
                  <a:tcPr/>
                </a:tc>
              </a:tr>
              <a:tr h="223120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兩分鐘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差</a:t>
                      </a:r>
                    </a:p>
                  </a:txBody>
                  <a:tcPr/>
                </a:tc>
              </a:tr>
              <a:tr h="185933"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/>
                        <a:t>白板筆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 smtClean="0"/>
                        <a:t>30</a:t>
                      </a:r>
                      <a:r>
                        <a:rPr lang="zh-TW" altLang="en-US" sz="1200" dirty="0" smtClean="0"/>
                        <a:t>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差</a:t>
                      </a:r>
                      <a:endParaRPr lang="en-US" altLang="zh-TW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普通</a:t>
                      </a:r>
                      <a:endParaRPr lang="en-US" altLang="zh-TW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普通</a:t>
                      </a:r>
                      <a:endParaRPr lang="en-US" altLang="zh-TW" sz="1200" dirty="0" smtClean="0"/>
                    </a:p>
                  </a:txBody>
                  <a:tcPr/>
                </a:tc>
              </a:tr>
              <a:tr h="185933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一分鐘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普通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普通</a:t>
                      </a:r>
                      <a:endParaRPr lang="en-US" altLang="zh-TW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差</a:t>
                      </a:r>
                      <a:endParaRPr lang="en-US" altLang="zh-TW" sz="1200" dirty="0" smtClean="0"/>
                    </a:p>
                  </a:txBody>
                  <a:tcPr/>
                </a:tc>
              </a:tr>
              <a:tr h="185933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兩分鐘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差</a:t>
                      </a:r>
                      <a:endParaRPr lang="en-US" altLang="zh-TW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普通</a:t>
                      </a:r>
                      <a:endParaRPr lang="en-US" altLang="zh-TW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普通</a:t>
                      </a:r>
                      <a:endParaRPr lang="en-US" altLang="zh-TW" sz="1200" dirty="0" smtClean="0"/>
                    </a:p>
                  </a:txBody>
                  <a:tcPr/>
                </a:tc>
              </a:tr>
              <a:tr h="185933"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/>
                        <a:t>番茄醬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 smtClean="0"/>
                        <a:t>30</a:t>
                      </a:r>
                      <a:r>
                        <a:rPr lang="zh-TW" altLang="en-US" sz="1200" dirty="0" smtClean="0"/>
                        <a:t>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差</a:t>
                      </a:r>
                    </a:p>
                  </a:txBody>
                  <a:tcPr/>
                </a:tc>
              </a:tr>
              <a:tr h="185933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一分鐘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可</a:t>
                      </a:r>
                    </a:p>
                  </a:txBody>
                  <a:tcPr/>
                </a:tc>
              </a:tr>
              <a:tr h="185933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兩分鐘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優</a:t>
                      </a:r>
                    </a:p>
                  </a:txBody>
                  <a:tcPr/>
                </a:tc>
              </a:tr>
              <a:tr h="185933"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/>
                        <a:t>墨汁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 smtClean="0"/>
                        <a:t>30</a:t>
                      </a:r>
                      <a:r>
                        <a:rPr lang="zh-TW" altLang="en-US" sz="1200" dirty="0" smtClean="0"/>
                        <a:t>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差</a:t>
                      </a:r>
                      <a:endParaRPr lang="en-US" altLang="zh-TW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差</a:t>
                      </a:r>
                    </a:p>
                  </a:txBody>
                  <a:tcPr/>
                </a:tc>
              </a:tr>
              <a:tr h="185933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一分鐘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差</a:t>
                      </a:r>
                    </a:p>
                  </a:txBody>
                  <a:tcPr/>
                </a:tc>
              </a:tr>
              <a:tr h="185933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兩分鐘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/>
                        <a:t>差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矩形 16"/>
          <p:cNvSpPr/>
          <p:nvPr/>
        </p:nvSpPr>
        <p:spPr>
          <a:xfrm>
            <a:off x="4814940" y="1519824"/>
            <a:ext cx="7226735" cy="849889"/>
          </a:xfrm>
          <a:prstGeom prst="rect">
            <a:avLst/>
          </a:prstGeom>
          <a:solidFill>
            <a:srgbClr val="00B050">
              <a:alpha val="0"/>
            </a:srgbClr>
          </a:solidFill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4825671" y="4853307"/>
            <a:ext cx="7226735" cy="849889"/>
          </a:xfrm>
          <a:prstGeom prst="rect">
            <a:avLst/>
          </a:prstGeom>
          <a:solidFill>
            <a:srgbClr val="00B050">
              <a:alpha val="0"/>
            </a:srgbClr>
          </a:solidFill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004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2440394" cy="974031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華康竹風體W4" panose="03000409000000000000" pitchFamily="65" charset="-120"/>
                <a:ea typeface="華康竹風體W4" panose="03000409000000000000" pitchFamily="65" charset="-120"/>
              </a:rPr>
              <a:t>陸、</a:t>
            </a:r>
            <a:r>
              <a:rPr lang="zh-TW" altLang="en-US" dirty="0">
                <a:latin typeface="華康竹風體W4" panose="03000409000000000000" pitchFamily="65" charset="-120"/>
                <a:ea typeface="華康竹風體W4" panose="03000409000000000000" pitchFamily="65" charset="-120"/>
              </a:rPr>
              <a:t>結論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71467" y="2095815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在實驗一中，我們得知：水溫的變化，有可能提高清潔效果，也有可能降低清潔效果，讓我們明確知道，為何各大廠牌的洗衣機要推出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40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溫泡洗；在實驗二中，我們得知：有些污漬在加入清潔劑的水中，有較好的清潔效果，有些污漬則沒有明顯的清潔效果，所以用對洗潔劑，就能夠一次把衣物洗乾淨，用錯洗潔劑，可能洗了很多次都無法洗淨衣物；在實驗三中，我們得知：增加洗潔時間，能將污漬洗得更乾淨，所以清洗衣物時，只要調整適當的洗潔時間，就能將衣物洗乾淨。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203" y="5028920"/>
            <a:ext cx="1631328" cy="168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2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2440394" cy="974031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華康竹風體W4" panose="03000409000000000000" pitchFamily="65" charset="-120"/>
                <a:ea typeface="華康竹風體W4" panose="03000409000000000000" pitchFamily="65" charset="-120"/>
              </a:rPr>
              <a:t>陸、</a:t>
            </a:r>
            <a:r>
              <a:rPr lang="zh-TW" altLang="en-US" dirty="0">
                <a:latin typeface="華康竹風體W4" panose="03000409000000000000" pitchFamily="65" charset="-120"/>
                <a:ea typeface="華康竹風體W4" panose="03000409000000000000" pitchFamily="65" charset="-120"/>
              </a:rPr>
              <a:t>結論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85100" y="1586423"/>
            <a:ext cx="8915400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根據實驗結果，提高水的溫度，對於某些污漬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醬油、白板筆、番茄醬」有較好的洗滌效果；不同的清潔劑，對於某些污漬也有不同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的洗潔效果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，如洗碗精對可樂、醬油有較好的洗滌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效果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，汽水及醋酸則次之；在不同的溫度下，提高洗潔時間，對於某些污漬也有較好的洗潔效果。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照此推估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，可以加入更多的變數如更多的清潔劑、污漬種類、溫度及洗滌時間，找出最佳組合，並將其成果列冊。在未來智慧洗衣機的設計上，消費者只需選擇污漬種類，洗衣機就可提供最佳的水溫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時間及清潔劑來達成最佳的洗滌效果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除了增加便利也大大的提升洗衣效能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降低資源及能源浪費。</a:t>
            </a:r>
            <a:endParaRPr lang="en-US" altLang="zh-TW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203" y="5028920"/>
            <a:ext cx="1631328" cy="168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04354" y="2491047"/>
            <a:ext cx="5806643" cy="15821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9600" dirty="0" smtClean="0">
                <a:latin typeface="華康竹風體W4" panose="03000409000000000000"/>
                <a:ea typeface="華康竹風體W4" panose="03000409000000000000"/>
              </a:rPr>
              <a:t>THE  END</a:t>
            </a:r>
            <a:endParaRPr lang="zh-TW" altLang="en-US" sz="9600" dirty="0">
              <a:latin typeface="華康竹風體W4" panose="03000409000000000000"/>
              <a:ea typeface="華康竹風體W4" panose="0300040900000000000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7611" y="4155614"/>
            <a:ext cx="2403764" cy="240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8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76795" y="358102"/>
            <a:ext cx="4830340" cy="872181"/>
          </a:xfrm>
        </p:spPr>
        <p:txBody>
          <a:bodyPr>
            <a:normAutofit fontScale="90000"/>
          </a:bodyPr>
          <a:lstStyle/>
          <a:p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肆、實驗設備及器材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76795" y="1230283"/>
            <a:ext cx="5088033" cy="30923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一、自動打蛋器一台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圖一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0" indent="0">
              <a:buNone/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電子秤一座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圖二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0" indent="0">
              <a:buNone/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溫度計一支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圖三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0" indent="0">
              <a:buNone/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計時器一台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量杯一個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六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長方形容器一個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圖四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0" indent="0">
              <a:buNone/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七、棉布數條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sz="2000" dirty="0"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5912" y="4543148"/>
            <a:ext cx="2479962" cy="185997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961" y="4543148"/>
            <a:ext cx="2457796" cy="184334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028" y="4543148"/>
            <a:ext cx="2479962" cy="185997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3452" y="4543148"/>
            <a:ext cx="2479962" cy="1859972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463347" y="6403120"/>
            <a:ext cx="821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(</a:t>
            </a:r>
            <a:r>
              <a:rPr lang="zh-TW" altLang="en-US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圖一</a:t>
            </a:r>
            <a:r>
              <a:rPr lang="en-US" altLang="zh-TW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)</a:t>
            </a:r>
            <a:endParaRPr lang="zh-TW" altLang="en-US" dirty="0"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359456" y="6386494"/>
            <a:ext cx="821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(</a:t>
            </a:r>
            <a:r>
              <a:rPr lang="zh-TW" altLang="en-US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圖二</a:t>
            </a:r>
            <a:r>
              <a:rPr lang="en-US" altLang="zh-TW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)</a:t>
            </a:r>
            <a:endParaRPr lang="zh-TW" altLang="en-US" dirty="0"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0232588" y="6394325"/>
            <a:ext cx="821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(</a:t>
            </a:r>
            <a:r>
              <a:rPr lang="zh-TW" altLang="en-US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圖四</a:t>
            </a:r>
            <a:r>
              <a:rPr lang="en-US" altLang="zh-TW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)</a:t>
            </a:r>
            <a:endParaRPr lang="zh-TW" altLang="en-US" dirty="0"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364471" y="6386494"/>
            <a:ext cx="821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(</a:t>
            </a:r>
            <a:r>
              <a:rPr lang="zh-TW" altLang="en-US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圖三</a:t>
            </a:r>
            <a:r>
              <a:rPr lang="en-US" altLang="zh-TW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)</a:t>
            </a:r>
            <a:endParaRPr lang="zh-TW" altLang="en-US" dirty="0"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1509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89212" y="507732"/>
            <a:ext cx="5606528" cy="761343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肆、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實驗設備及器材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89212" y="1278771"/>
            <a:ext cx="4127472" cy="30618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八、可口可樂一瓶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九、金蘭醬油一瓶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圖五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0" indent="0">
              <a:buNone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十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得意的一天葡萄籽油一罐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圖六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0" indent="0">
              <a:buNone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十一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蠟藝白板筆一支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圖七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十二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廣告顏料一盒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十三、亨氏番茄醬一瓶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圖八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十四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吳竹墨汁一瓶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6498" y="4578526"/>
            <a:ext cx="2479962" cy="185997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318578" y="643849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(</a:t>
            </a:r>
            <a:r>
              <a:rPr lang="zh-TW" altLang="en-US" dirty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圖七</a:t>
            </a:r>
            <a:r>
              <a:rPr lang="en-US" altLang="zh-TW" dirty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)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301" y="4578526"/>
            <a:ext cx="2479962" cy="185997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4899" y="4578526"/>
            <a:ext cx="2479963" cy="185997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8096" y="4578526"/>
            <a:ext cx="2461228" cy="184592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976368" y="6438498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(</a:t>
            </a:r>
            <a:r>
              <a:rPr lang="zh-TW" altLang="en-US" dirty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圖五</a:t>
            </a:r>
            <a:r>
              <a:rPr lang="en-US" altLang="zh-TW" dirty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)</a:t>
            </a:r>
            <a:endParaRPr lang="zh-TW" altLang="en-US" dirty="0"/>
          </a:p>
        </p:txBody>
      </p:sp>
      <p:sp>
        <p:nvSpPr>
          <p:cNvPr id="10" name="矩形 9"/>
          <p:cNvSpPr/>
          <p:nvPr/>
        </p:nvSpPr>
        <p:spPr>
          <a:xfrm>
            <a:off x="4647473" y="6438498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(</a:t>
            </a:r>
            <a:r>
              <a:rPr lang="zh-TW" altLang="en-US" dirty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圖六</a:t>
            </a:r>
            <a:r>
              <a:rPr lang="en-US" altLang="zh-TW" dirty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)</a:t>
            </a: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10015330" y="6438498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(</a:t>
            </a:r>
            <a:r>
              <a:rPr lang="zh-TW" altLang="en-US" dirty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圖八</a:t>
            </a:r>
            <a:r>
              <a:rPr lang="en-US" altLang="zh-TW" dirty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123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92924" y="466168"/>
            <a:ext cx="6275693" cy="805679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肆、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實驗設備及器材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35660" y="1132441"/>
            <a:ext cx="3891002" cy="33029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十五</a:t>
            </a:r>
            <a:r>
              <a:rPr lang="zh-TW" altLang="en-US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植物主義小蘇打粉一包</a:t>
            </a:r>
            <a:endParaRPr lang="en-US" altLang="zh-TW" sz="17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十六</a:t>
            </a:r>
            <a:r>
              <a:rPr lang="zh-TW" altLang="en-US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萬家香糯米醋一瓶</a:t>
            </a:r>
            <a:endParaRPr lang="en-US" altLang="zh-TW" sz="17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十</a:t>
            </a:r>
            <a:r>
              <a:rPr lang="zh-TW" altLang="en-US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七</a:t>
            </a:r>
            <a:r>
              <a:rPr lang="zh-TW" altLang="en-US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Persil</a:t>
            </a:r>
            <a:r>
              <a:rPr lang="zh-TW" altLang="en-US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洗衣粉一袋</a:t>
            </a:r>
            <a:endParaRPr lang="en-US" altLang="zh-TW" sz="17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十八</a:t>
            </a:r>
            <a:r>
              <a:rPr lang="zh-TW" altLang="en-US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白雪亮</a:t>
            </a:r>
            <a:r>
              <a:rPr lang="zh-TW" altLang="en-US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透環保洗碗</a:t>
            </a:r>
            <a:r>
              <a:rPr lang="zh-TW" altLang="en-US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精一罐</a:t>
            </a:r>
            <a:r>
              <a:rPr lang="en-US" altLang="zh-TW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圖九</a:t>
            </a:r>
            <a:r>
              <a:rPr lang="en-US" altLang="zh-TW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0" indent="0">
              <a:buNone/>
            </a:pPr>
            <a:r>
              <a:rPr lang="zh-TW" altLang="en-US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十九</a:t>
            </a:r>
            <a:r>
              <a:rPr lang="zh-TW" altLang="en-US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雪碧汽水一瓶</a:t>
            </a:r>
            <a:endParaRPr lang="en-US" altLang="zh-TW" sz="17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二十</a:t>
            </a:r>
            <a:r>
              <a:rPr lang="zh-TW" altLang="en-US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白蘭漂白水一瓶</a:t>
            </a:r>
            <a:endParaRPr lang="en-US" altLang="zh-TW" sz="17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二十一、茶匙一副</a:t>
            </a:r>
            <a:r>
              <a:rPr lang="en-US" altLang="zh-TW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圖</a:t>
            </a:r>
            <a:r>
              <a:rPr lang="zh-TW" altLang="en-US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十</a:t>
            </a:r>
            <a:r>
              <a:rPr lang="en-US" altLang="zh-TW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0" indent="0">
              <a:buNone/>
            </a:pPr>
            <a:r>
              <a:rPr lang="zh-TW" altLang="en-US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二十二</a:t>
            </a:r>
            <a:r>
              <a:rPr lang="zh-TW" altLang="en-US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滴管六根</a:t>
            </a:r>
            <a:r>
              <a:rPr lang="en-US" altLang="zh-TW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圖十一</a:t>
            </a:r>
            <a:r>
              <a:rPr lang="en-US" altLang="zh-TW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0" indent="0">
              <a:buNone/>
            </a:pPr>
            <a:r>
              <a:rPr lang="zh-TW" altLang="en-US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二十三、布丁匙一支</a:t>
            </a:r>
            <a:r>
              <a:rPr lang="en-US" altLang="zh-TW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圖十二</a:t>
            </a:r>
            <a:r>
              <a:rPr lang="en-US" altLang="zh-TW" sz="17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17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52" y="4612069"/>
            <a:ext cx="2480427" cy="186032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8507" y="4612069"/>
            <a:ext cx="2480427" cy="186032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662" y="4612068"/>
            <a:ext cx="2480427" cy="186032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756588" y="6488668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(</a:t>
            </a:r>
            <a:r>
              <a:rPr lang="zh-TW" altLang="en-US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圖九</a:t>
            </a:r>
            <a:r>
              <a:rPr lang="en-US" altLang="zh-TW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)</a:t>
            </a:r>
            <a:endParaRPr lang="zh-TW" altLang="en-US" dirty="0"/>
          </a:p>
        </p:txBody>
      </p:sp>
      <p:sp>
        <p:nvSpPr>
          <p:cNvPr id="10" name="矩形 9"/>
          <p:cNvSpPr/>
          <p:nvPr/>
        </p:nvSpPr>
        <p:spPr>
          <a:xfrm>
            <a:off x="4388733" y="6488668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(</a:t>
            </a:r>
            <a:r>
              <a:rPr lang="zh-TW" altLang="en-US" dirty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</a:t>
            </a:r>
            <a:r>
              <a:rPr lang="zh-TW" altLang="en-US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十</a:t>
            </a:r>
            <a:r>
              <a:rPr lang="en-US" altLang="zh-TW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)</a:t>
            </a: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7020878" y="6488668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(</a:t>
            </a:r>
            <a:r>
              <a:rPr lang="zh-TW" altLang="en-US" dirty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</a:t>
            </a:r>
            <a:r>
              <a:rPr lang="zh-TW" altLang="en-US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十一</a:t>
            </a:r>
            <a:r>
              <a:rPr lang="en-US" altLang="zh-TW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)</a:t>
            </a:r>
            <a:endParaRPr lang="zh-TW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9883856" y="6488668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(</a:t>
            </a:r>
            <a:r>
              <a:rPr lang="zh-TW" altLang="en-US" dirty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</a:t>
            </a:r>
            <a:r>
              <a:rPr lang="zh-TW" altLang="en-US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十二</a:t>
            </a:r>
            <a:r>
              <a:rPr lang="en-US" altLang="zh-TW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)</a:t>
            </a:r>
            <a:endParaRPr lang="zh-TW" altLang="en-US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4817" y="4612067"/>
            <a:ext cx="2480427" cy="186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1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59973" y="624110"/>
            <a:ext cx="8911687" cy="1280890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伍、實驗過程及方法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66682" y="2304970"/>
            <a:ext cx="7379594" cy="25822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實驗一：分別用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度、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40.7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度、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50.5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17.5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度的水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來洗潔被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各種髒汙污染的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棉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布，看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看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哪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種污漬會被洗得最乾淨？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203" y="5028920"/>
            <a:ext cx="1631328" cy="168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5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792534" y="642925"/>
            <a:ext cx="8911687" cy="7431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伍、實驗過程及方法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203" y="5028920"/>
            <a:ext cx="1631328" cy="1689035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588395" y="1427839"/>
            <a:ext cx="91158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步驟：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一、將白色</a:t>
            </a:r>
            <a:r>
              <a:rPr lang="zh-TW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棉</a:t>
            </a:r>
            <a:r>
              <a:rPr lang="zh-TW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布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裁切成約</a:t>
            </a:r>
            <a:r>
              <a:rPr lang="en-US" altLang="zh-TW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11.5cm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*</a:t>
            </a:r>
            <a:r>
              <a:rPr lang="en-US" altLang="zh-TW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3cm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的長條型 </a:t>
            </a:r>
            <a:r>
              <a:rPr lang="en-US" altLang="zh-TW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圖一</a:t>
            </a:r>
            <a:r>
              <a:rPr lang="en-US" altLang="zh-TW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，用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滴管滴</a:t>
            </a:r>
            <a:r>
              <a:rPr lang="zh-TW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汙染源「可樂」</a:t>
            </a:r>
            <a:r>
              <a:rPr lang="en-US" altLang="zh-TW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0.5ml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圖二</a:t>
            </a:r>
            <a:r>
              <a:rPr lang="en-US" altLang="zh-TW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，再標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上標號，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號將置於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的水中，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號將置於</a:t>
            </a:r>
            <a:r>
              <a:rPr lang="en-US" altLang="zh-TW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40.7</a:t>
            </a:r>
            <a:r>
              <a:rPr lang="zh-TW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水中，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號將置於</a:t>
            </a:r>
            <a:r>
              <a:rPr lang="en-US" altLang="zh-TW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50.5</a:t>
            </a:r>
            <a:r>
              <a:rPr lang="zh-TW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水中，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號將置於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17.5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en-US" altLang="zh-TW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水中清洗。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210" y="4090902"/>
            <a:ext cx="3331335" cy="249850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4783" y="4090901"/>
            <a:ext cx="3331334" cy="2498501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8706117" y="4833294"/>
            <a:ext cx="615553" cy="11590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圖二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759230" y="4833294"/>
            <a:ext cx="615553" cy="11590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圖一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5453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絲縷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1416</TotalTime>
  <Words>3594</Words>
  <Application>Microsoft Office PowerPoint</Application>
  <PresentationFormat>寬螢幕</PresentationFormat>
  <Paragraphs>522</Paragraphs>
  <Slides>49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49</vt:i4>
      </vt:variant>
    </vt:vector>
  </HeadingPairs>
  <TitlesOfParts>
    <vt:vector size="57" baseType="lpstr">
      <vt:lpstr>華康竹風體W4</vt:lpstr>
      <vt:lpstr>華康行楷體W5</vt:lpstr>
      <vt:lpstr>微軟正黑體</vt:lpstr>
      <vt:lpstr>標楷體</vt:lpstr>
      <vt:lpstr>Arial</vt:lpstr>
      <vt:lpstr>Century Gothic</vt:lpstr>
      <vt:lpstr>Wingdings 3</vt:lpstr>
      <vt:lpstr>絲縷</vt:lpstr>
      <vt:lpstr>洗衣大作戰</vt:lpstr>
      <vt:lpstr>壹、研究品名稱</vt:lpstr>
      <vt:lpstr>貳、研究動機</vt:lpstr>
      <vt:lpstr>參、研究目的</vt:lpstr>
      <vt:lpstr>肆、實驗設備及器材</vt:lpstr>
      <vt:lpstr>肆、實驗設備及器材</vt:lpstr>
      <vt:lpstr>肆、實驗設備及器材</vt:lpstr>
      <vt:lpstr>伍、實驗過程及方法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洗潔狀況：</vt:lpstr>
      <vt:lpstr>洗潔狀況結果：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洗潔狀況：</vt:lpstr>
      <vt:lpstr>洗潔狀況結果：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一分鐘的洗潔狀況：</vt:lpstr>
      <vt:lpstr> 兩分鐘的洗潔狀況：</vt:lpstr>
      <vt:lpstr>一分鐘洗潔狀況結果：</vt:lpstr>
      <vt:lpstr>兩分鐘洗潔狀況結果：</vt:lpstr>
      <vt:lpstr>陸、結論</vt:lpstr>
      <vt:lpstr>陸、結論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企鵝班</dc:creator>
  <cp:lastModifiedBy>Tony Tsai/WHQ/Wistron</cp:lastModifiedBy>
  <cp:revision>175</cp:revision>
  <dcterms:created xsi:type="dcterms:W3CDTF">2018-08-27T00:10:38Z</dcterms:created>
  <dcterms:modified xsi:type="dcterms:W3CDTF">2018-10-10T09:08:44Z</dcterms:modified>
</cp:coreProperties>
</file>