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4"/>
  </p:notesMasterIdLst>
  <p:handoutMasterIdLst>
    <p:handoutMasterId r:id="rId25"/>
  </p:handoutMasterIdLst>
  <p:sldIdLst>
    <p:sldId id="256" r:id="rId2"/>
    <p:sldId id="271" r:id="rId3"/>
    <p:sldId id="263" r:id="rId4"/>
    <p:sldId id="265" r:id="rId5"/>
    <p:sldId id="262" r:id="rId6"/>
    <p:sldId id="261" r:id="rId7"/>
    <p:sldId id="260" r:id="rId8"/>
    <p:sldId id="257" r:id="rId9"/>
    <p:sldId id="266" r:id="rId10"/>
    <p:sldId id="264" r:id="rId11"/>
    <p:sldId id="267" r:id="rId12"/>
    <p:sldId id="268" r:id="rId13"/>
    <p:sldId id="274" r:id="rId14"/>
    <p:sldId id="270" r:id="rId15"/>
    <p:sldId id="269" r:id="rId16"/>
    <p:sldId id="272" r:id="rId17"/>
    <p:sldId id="281" r:id="rId18"/>
    <p:sldId id="275" r:id="rId19"/>
    <p:sldId id="279" r:id="rId20"/>
    <p:sldId id="280" r:id="rId21"/>
    <p:sldId id="273" r:id="rId22"/>
    <p:sldId id="282" r:id="rId2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58097CF6-B648-462E-BADE-37BF12F5C3D0}">
          <p14:sldIdLst>
            <p14:sldId id="256"/>
            <p14:sldId id="271"/>
            <p14:sldId id="263"/>
            <p14:sldId id="265"/>
            <p14:sldId id="262"/>
            <p14:sldId id="261"/>
            <p14:sldId id="260"/>
            <p14:sldId id="257"/>
            <p14:sldId id="266"/>
            <p14:sldId id="264"/>
            <p14:sldId id="267"/>
            <p14:sldId id="268"/>
            <p14:sldId id="274"/>
            <p14:sldId id="270"/>
            <p14:sldId id="269"/>
            <p14:sldId id="272"/>
            <p14:sldId id="281"/>
            <p14:sldId id="275"/>
            <p14:sldId id="279"/>
            <p14:sldId id="280"/>
            <p14:sldId id="273"/>
            <p14:sldId id="28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000" autoAdjust="0"/>
  </p:normalViewPr>
  <p:slideViewPr>
    <p:cSldViewPr>
      <p:cViewPr>
        <p:scale>
          <a:sx n="68" d="100"/>
          <a:sy n="68" d="100"/>
        </p:scale>
        <p:origin x="-145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0"/>
    </p:cViewPr>
  </p:sorterViewPr>
  <p:notesViewPr>
    <p:cSldViewPr>
      <p:cViewPr varScale="1">
        <p:scale>
          <a:sx n="55" d="100"/>
          <a:sy n="55" d="100"/>
        </p:scale>
        <p:origin x="-285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721DF1-543D-4B73-A3AA-BA7DAB5145FE}" type="datetimeFigureOut">
              <a:rPr lang="zh-TW" altLang="en-US" smtClean="0"/>
              <a:t>2020/11/2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C8E894-6A34-41D1-AD79-BB0DF91365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3234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A6741-08B1-47B8-8B9B-C6AF3B74F148}" type="datetimeFigureOut">
              <a:rPr lang="zh-TW" altLang="en-US" smtClean="0"/>
              <a:t>2020/11/2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7BC877-1390-4968-A4F6-2D8280D2C1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7656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BC877-1390-4968-A4F6-2D8280D2C1FC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099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圓角矩形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5A399-3EA6-4B69-B906-E31C917C47D1}" type="datetimeFigureOut">
              <a:rPr lang="zh-TW" altLang="en-US" smtClean="0"/>
              <a:t>2020/11/2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06137913-9B05-4840-A846-F8AAE954600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5A399-3EA6-4B69-B906-E31C917C47D1}" type="datetimeFigureOut">
              <a:rPr lang="zh-TW" altLang="en-US" smtClean="0"/>
              <a:t>2020/11/2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7913-9B05-4840-A846-F8AAE954600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5A399-3EA6-4B69-B906-E31C917C47D1}" type="datetimeFigureOut">
              <a:rPr lang="zh-TW" altLang="en-US" smtClean="0"/>
              <a:t>2020/11/2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7913-9B05-4840-A846-F8AAE954600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5A399-3EA6-4B69-B906-E31C917C47D1}" type="datetimeFigureOut">
              <a:rPr lang="zh-TW" altLang="en-US" smtClean="0"/>
              <a:t>2020/11/2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7913-9B05-4840-A846-F8AAE954600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圓角矩形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5A399-3EA6-4B69-B906-E31C917C47D1}" type="datetimeFigureOut">
              <a:rPr lang="zh-TW" altLang="en-US" smtClean="0"/>
              <a:t>2020/11/2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6137913-9B05-4840-A846-F8AAE954600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5A399-3EA6-4B69-B906-E31C917C47D1}" type="datetimeFigureOut">
              <a:rPr lang="zh-TW" altLang="en-US" smtClean="0"/>
              <a:t>2020/11/2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7913-9B05-4840-A846-F8AAE954600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5A399-3EA6-4B69-B906-E31C917C47D1}" type="datetimeFigureOut">
              <a:rPr lang="zh-TW" altLang="en-US" smtClean="0"/>
              <a:t>2020/11/2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7913-9B05-4840-A846-F8AAE954600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5A399-3EA6-4B69-B906-E31C917C47D1}" type="datetimeFigureOut">
              <a:rPr lang="zh-TW" altLang="en-US" smtClean="0"/>
              <a:t>2020/11/2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7913-9B05-4840-A846-F8AAE954600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5A399-3EA6-4B69-B906-E31C917C47D1}" type="datetimeFigureOut">
              <a:rPr lang="zh-TW" altLang="en-US" smtClean="0"/>
              <a:t>2020/11/2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7913-9B05-4840-A846-F8AAE954600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圓角矩形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5A399-3EA6-4B69-B906-E31C917C47D1}" type="datetimeFigureOut">
              <a:rPr lang="zh-TW" altLang="en-US" smtClean="0"/>
              <a:t>2020/11/2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7913-9B05-4840-A846-F8AAE954600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5A399-3EA6-4B69-B906-E31C917C47D1}" type="datetimeFigureOut">
              <a:rPr lang="zh-TW" altLang="en-US" smtClean="0"/>
              <a:t>2020/11/2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6137913-9B05-4840-A846-F8AAE954600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矩形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圓角矩形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295A399-3EA6-4B69-B906-E31C917C47D1}" type="datetimeFigureOut">
              <a:rPr lang="zh-TW" altLang="en-US" smtClean="0"/>
              <a:t>2020/11/2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6137913-9B05-4840-A846-F8AAE954600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science.km.edu.tw/storage/media/1748/5acb1b6897bf1.pdf?fbclid=IwAR3_iYvKskniyjHW5Eiex7uLEiS3f40_yHveFr3Hpzrov0grOnmW72TfWE8" TargetMode="External"/><Relationship Id="rId3" Type="http://schemas.openxmlformats.org/officeDocument/2006/relationships/hyperlink" Target="http://www.twntappi.org.tw/Upload/%E5%BB%A2%E7%B4%99%E5%86%8D%E7%94%9F%E8%99%95%E7%90%86%E5%B0%8D%E7%B4%99%E5%BC%B5%E7%BA%96%E7%B6%AD%E5%93%81%E8%B3%AA%E7%9A%84%E5%BD%B1%E9%9F%BF.pdf?fbclid=IwAR1wWNXzeblWHX73dYBasxtOoJkMFhBt3pJa_TC70YuSB9UY_IWSwpz2ut0" TargetMode="External"/><Relationship Id="rId7" Type="http://schemas.openxmlformats.org/officeDocument/2006/relationships/hyperlink" Target="http://www.kcfa.org.tw/LS102/171/3.htm?fbclid=IwAR1chutelNLKn1H_yhaLhGNFS7Eh70ohwDRN_ODISHU01wf5B2XZG_qNb10" TargetMode="External"/><Relationship Id="rId2" Type="http://schemas.openxmlformats.org/officeDocument/2006/relationships/hyperlink" Target="https://www.ntsec.edu.tw/Science-Content.aspx?cat=10049&amp;a=6821&amp;fld=&amp;key=&amp;isd=1&amp;icop=10&amp;p=4&amp;sid=10169&amp;fbclid=IwAR1N_EyLIr6pMdnJnMjFiuBk03H805UiRUkecKuW5ItswZGYmx79gmklBkc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tsec.edu.tw/Science-Content.aspx?cat=9479&amp;a=6821&amp;fld=&amp;key=&amp;isd=1&amp;icop=10&amp;p=5&amp;sid=9566" TargetMode="External"/><Relationship Id="rId5" Type="http://schemas.openxmlformats.org/officeDocument/2006/relationships/hyperlink" Target="https://www.huf.org.tw/event/content/1550" TargetMode="External"/><Relationship Id="rId10" Type="http://schemas.openxmlformats.org/officeDocument/2006/relationships/image" Target="../media/image2.png"/><Relationship Id="rId4" Type="http://schemas.openxmlformats.org/officeDocument/2006/relationships/hyperlink" Target="https://www.taiwanpaper.net/" TargetMode="External"/><Relationship Id="rId9" Type="http://schemas.openxmlformats.org/officeDocument/2006/relationships/hyperlink" Target="http://science.hsjh.chc.edu.tw/upload_works/108/655cd015a305b7a279449d67a6b9ed39.pdf?fbclid=IwAR2NwjtkAvU5FGWOOl9nEn3hgGWSur3h1URe6W2h5EjWdjmoVW7WG3nKXR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018468"/>
            <a:ext cx="3240360" cy="3869219"/>
          </a:xfrm>
          <a:prstGeom prst="rect">
            <a:avLst/>
          </a:prstGeom>
        </p:spPr>
      </p:pic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11560" y="3501008"/>
            <a:ext cx="7088832" cy="1800200"/>
          </a:xfrm>
        </p:spPr>
        <p:txBody>
          <a:bodyPr>
            <a:noAutofit/>
          </a:bodyPr>
          <a:lstStyle/>
          <a:p>
            <a:pPr algn="l"/>
            <a:r>
              <a:rPr lang="en-US" altLang="zh-TW" sz="3000" b="1" dirty="0">
                <a:solidFill>
                  <a:schemeClr val="tx1"/>
                </a:solidFill>
                <a:latin typeface="+mj-ea"/>
                <a:ea typeface="+mj-ea"/>
              </a:rPr>
              <a:t>109</a:t>
            </a:r>
            <a:r>
              <a:rPr lang="zh-TW" altLang="zh-TW" sz="3000" b="1" dirty="0">
                <a:solidFill>
                  <a:schemeClr val="tx1"/>
                </a:solidFill>
                <a:latin typeface="+mj-ea"/>
                <a:ea typeface="+mj-ea"/>
              </a:rPr>
              <a:t>學年</a:t>
            </a:r>
            <a:r>
              <a:rPr lang="zh-TW" altLang="zh-TW" sz="3000" b="1" dirty="0" smtClean="0">
                <a:solidFill>
                  <a:schemeClr val="tx1"/>
                </a:solidFill>
                <a:latin typeface="+mj-ea"/>
                <a:ea typeface="+mj-ea"/>
              </a:rPr>
              <a:t>度景</a:t>
            </a:r>
            <a:r>
              <a:rPr lang="zh-TW" altLang="zh-TW" sz="3000" b="1" dirty="0">
                <a:solidFill>
                  <a:schemeClr val="tx1"/>
                </a:solidFill>
                <a:latin typeface="+mj-ea"/>
                <a:ea typeface="+mj-ea"/>
              </a:rPr>
              <a:t>興國小科展</a:t>
            </a:r>
            <a:r>
              <a:rPr lang="zh-TW" altLang="zh-TW" sz="3000" b="1" dirty="0" smtClean="0">
                <a:solidFill>
                  <a:schemeClr val="tx1"/>
                </a:solidFill>
                <a:latin typeface="+mj-ea"/>
                <a:ea typeface="+mj-ea"/>
              </a:rPr>
              <a:t>實驗</a:t>
            </a:r>
            <a:r>
              <a:rPr lang="zh-TW" altLang="en-US" sz="3000" b="1" dirty="0" smtClean="0">
                <a:solidFill>
                  <a:schemeClr val="tx1"/>
                </a:solidFill>
                <a:latin typeface="+mj-ea"/>
                <a:ea typeface="+mj-ea"/>
              </a:rPr>
              <a:t>簡報</a:t>
            </a:r>
            <a:endParaRPr lang="en-US" altLang="zh-TW" sz="30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endParaRPr lang="en-US" altLang="zh-TW" sz="500" b="1" dirty="0" smtClean="0">
              <a:latin typeface="+mj-ea"/>
              <a:ea typeface="+mj-ea"/>
            </a:endParaRPr>
          </a:p>
          <a:p>
            <a:r>
              <a:rPr lang="zh-TW" altLang="en-US" sz="2000" b="1" dirty="0" smtClean="0">
                <a:latin typeface="+mj-ea"/>
                <a:ea typeface="+mj-ea"/>
              </a:rPr>
              <a:t>                                                     </a:t>
            </a:r>
            <a:r>
              <a:rPr lang="zh-TW" altLang="zh-TW" sz="2000" b="1" dirty="0" smtClean="0">
                <a:latin typeface="+mj-ea"/>
                <a:ea typeface="+mj-ea"/>
              </a:rPr>
              <a:t>六</a:t>
            </a:r>
            <a:r>
              <a:rPr lang="zh-TW" altLang="zh-TW" sz="2000" b="1" dirty="0">
                <a:latin typeface="+mj-ea"/>
                <a:ea typeface="+mj-ea"/>
              </a:rPr>
              <a:t>年級四班</a:t>
            </a:r>
          </a:p>
          <a:p>
            <a:r>
              <a:rPr lang="zh-TW" altLang="en-US" sz="2000" b="1" dirty="0" smtClean="0">
                <a:latin typeface="+mj-ea"/>
                <a:ea typeface="+mj-ea"/>
              </a:rPr>
              <a:t>                                           </a:t>
            </a:r>
            <a:r>
              <a:rPr lang="zh-TW" altLang="en-US" sz="1800" b="1" dirty="0" smtClean="0">
                <a:latin typeface="+mj-ea"/>
                <a:ea typeface="+mj-ea"/>
              </a:rPr>
              <a:t>組員</a:t>
            </a:r>
            <a:r>
              <a:rPr lang="en-US" altLang="zh-TW" sz="1800" b="1" dirty="0" smtClean="0">
                <a:latin typeface="+mj-ea"/>
                <a:ea typeface="+mj-ea"/>
              </a:rPr>
              <a:t>1. </a:t>
            </a:r>
            <a:r>
              <a:rPr lang="zh-TW" altLang="zh-TW" sz="1800" b="1" dirty="0" smtClean="0">
                <a:latin typeface="+mj-ea"/>
                <a:ea typeface="+mj-ea"/>
              </a:rPr>
              <a:t>蔡</a:t>
            </a:r>
            <a:r>
              <a:rPr lang="zh-TW" altLang="zh-TW" sz="1800" b="1" dirty="0">
                <a:latin typeface="+mj-ea"/>
                <a:ea typeface="+mj-ea"/>
              </a:rPr>
              <a:t>沛璇</a:t>
            </a:r>
            <a:r>
              <a:rPr lang="en-US" altLang="zh-TW" sz="1800" b="1" dirty="0">
                <a:latin typeface="+mj-ea"/>
                <a:ea typeface="+mj-ea"/>
              </a:rPr>
              <a:t>22</a:t>
            </a:r>
            <a:r>
              <a:rPr lang="zh-TW" altLang="zh-TW" sz="1800" b="1" dirty="0">
                <a:latin typeface="+mj-ea"/>
                <a:ea typeface="+mj-ea"/>
              </a:rPr>
              <a:t>號</a:t>
            </a:r>
          </a:p>
          <a:p>
            <a:r>
              <a:rPr lang="zh-TW" altLang="en-US" sz="1800" b="1" dirty="0" smtClean="0">
                <a:latin typeface="+mj-ea"/>
                <a:ea typeface="+mj-ea"/>
              </a:rPr>
              <a:t>                                                組員</a:t>
            </a:r>
            <a:r>
              <a:rPr lang="en-US" altLang="zh-TW" sz="1800" b="1" dirty="0" smtClean="0">
                <a:latin typeface="+mj-ea"/>
                <a:ea typeface="+mj-ea"/>
              </a:rPr>
              <a:t>2. </a:t>
            </a:r>
            <a:r>
              <a:rPr lang="zh-TW" altLang="zh-TW" sz="1800" b="1" dirty="0" smtClean="0">
                <a:latin typeface="+mj-ea"/>
                <a:ea typeface="+mj-ea"/>
              </a:rPr>
              <a:t>石</a:t>
            </a:r>
            <a:r>
              <a:rPr lang="zh-TW" altLang="zh-TW" sz="1800" b="1" dirty="0">
                <a:latin typeface="+mj-ea"/>
                <a:ea typeface="+mj-ea"/>
              </a:rPr>
              <a:t>宇涵</a:t>
            </a:r>
            <a:r>
              <a:rPr lang="en-US" altLang="zh-TW" sz="1800" b="1" dirty="0" smtClean="0">
                <a:latin typeface="+mj-ea"/>
                <a:ea typeface="+mj-ea"/>
              </a:rPr>
              <a:t>30</a:t>
            </a:r>
            <a:r>
              <a:rPr lang="zh-TW" altLang="zh-TW" sz="1800" b="1" dirty="0" smtClean="0">
                <a:latin typeface="+mj-ea"/>
                <a:ea typeface="+mj-ea"/>
              </a:rPr>
              <a:t>號</a:t>
            </a:r>
            <a:endParaRPr lang="zh-TW" altLang="zh-TW" sz="1800" b="1" dirty="0">
              <a:latin typeface="+mj-ea"/>
              <a:ea typeface="+mj-ea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1505930"/>
            <a:ext cx="9144000" cy="1470025"/>
          </a:xfrm>
        </p:spPr>
        <p:txBody>
          <a:bodyPr>
            <a:noAutofit/>
          </a:bodyPr>
          <a:lstStyle/>
          <a:p>
            <a:r>
              <a:rPr lang="zh-TW" altLang="en-US" sz="4800" b="1" dirty="0"/>
              <a:t>漿</a:t>
            </a:r>
            <a:r>
              <a:rPr lang="en-US" altLang="zh-TW" sz="4800" b="1" dirty="0" smtClean="0"/>
              <a:t>! </a:t>
            </a:r>
            <a:r>
              <a:rPr lang="zh-TW" altLang="en-US" sz="4800" b="1" dirty="0" smtClean="0"/>
              <a:t>漿</a:t>
            </a:r>
            <a:r>
              <a:rPr lang="en-US" altLang="zh-TW" sz="4800" b="1" dirty="0" smtClean="0"/>
              <a:t>! </a:t>
            </a:r>
            <a:r>
              <a:rPr lang="zh-TW" altLang="en-US" sz="4800" b="1" dirty="0" smtClean="0"/>
              <a:t>漿</a:t>
            </a:r>
            <a:r>
              <a:rPr lang="en-US" altLang="zh-TW" sz="4800" b="1" dirty="0" smtClean="0"/>
              <a:t>! </a:t>
            </a:r>
            <a:r>
              <a:rPr lang="zh-TW" altLang="en-US" sz="4800" b="1" dirty="0" smtClean="0"/>
              <a:t>漿</a:t>
            </a:r>
            <a:r>
              <a:rPr lang="en-US" altLang="zh-TW" sz="4800" b="1" dirty="0" smtClean="0"/>
              <a:t>!</a:t>
            </a:r>
            <a:r>
              <a:rPr lang="zh-TW" altLang="en-US" sz="4800" b="1" dirty="0" smtClean="0"/>
              <a:t> 鳳梨手抄紙的秘密</a:t>
            </a:r>
            <a:endParaRPr lang="zh-TW" alt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89049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00"/>
            <a:ext cx="9144000" cy="68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7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-6400"/>
            <a:ext cx="9144000" cy="68708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809" y="1929764"/>
            <a:ext cx="1326703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51520" y="5436812"/>
            <a:ext cx="8640960" cy="750080"/>
          </a:xfrm>
        </p:spPr>
        <p:txBody>
          <a:bodyPr>
            <a:normAutofit fontScale="92500"/>
          </a:bodyPr>
          <a:lstStyle/>
          <a:p>
            <a:pPr algn="l"/>
            <a:r>
              <a:rPr lang="zh-TW" altLang="en-US" b="1" dirty="0" smtClean="0">
                <a:solidFill>
                  <a:schemeClr val="tx1"/>
                </a:solidFill>
                <a:latin typeface="+mj-ea"/>
                <a:ea typeface="+mj-ea"/>
              </a:rPr>
              <a:t>手抄紙     </a:t>
            </a:r>
            <a:r>
              <a:rPr lang="en-US" altLang="zh-TW" b="1" dirty="0" smtClean="0">
                <a:solidFill>
                  <a:schemeClr val="tx1"/>
                </a:solidFill>
                <a:latin typeface="+mj-ea"/>
                <a:ea typeface="+mj-ea"/>
              </a:rPr>
              <a:t>→</a:t>
            </a:r>
            <a:r>
              <a:rPr lang="zh-TW" altLang="en-US" b="1" dirty="0" smtClean="0">
                <a:solidFill>
                  <a:schemeClr val="tx1"/>
                </a:solidFill>
                <a:latin typeface="+mj-ea"/>
                <a:ea typeface="+mj-ea"/>
              </a:rPr>
              <a:t>    切割紙張  </a:t>
            </a:r>
            <a:r>
              <a:rPr lang="en-US" altLang="zh-TW" b="1" dirty="0" smtClean="0">
                <a:solidFill>
                  <a:schemeClr val="tx1"/>
                </a:solidFill>
                <a:latin typeface="+mj-ea"/>
              </a:rPr>
              <a:t>→</a:t>
            </a:r>
            <a:r>
              <a:rPr lang="zh-TW" altLang="en-US" b="1" dirty="0" smtClean="0">
                <a:solidFill>
                  <a:schemeClr val="tx1"/>
                </a:solidFill>
                <a:latin typeface="+mj-ea"/>
              </a:rPr>
              <a:t>  </a:t>
            </a:r>
            <a:r>
              <a:rPr lang="zh-TW" altLang="en-US" b="1" dirty="0" smtClean="0">
                <a:solidFill>
                  <a:schemeClr val="tx1"/>
                </a:solidFill>
                <a:latin typeface="+mj-ea"/>
                <a:ea typeface="+mj-ea"/>
              </a:rPr>
              <a:t>貼比例標籤 </a:t>
            </a:r>
            <a:r>
              <a:rPr lang="en-US" altLang="zh-TW" b="1" dirty="0" smtClean="0">
                <a:solidFill>
                  <a:schemeClr val="tx1"/>
                </a:solidFill>
                <a:latin typeface="+mj-ea"/>
              </a:rPr>
              <a:t>→</a:t>
            </a:r>
            <a:r>
              <a:rPr lang="zh-TW" altLang="en-US" b="1" dirty="0" smtClean="0">
                <a:solidFill>
                  <a:schemeClr val="tx1"/>
                </a:solidFill>
                <a:latin typeface="+mj-ea"/>
                <a:ea typeface="+mj-ea"/>
              </a:rPr>
              <a:t>實驗成品</a:t>
            </a:r>
            <a:r>
              <a:rPr lang="en-US" altLang="zh-TW" b="1" dirty="0" smtClean="0">
                <a:solidFill>
                  <a:schemeClr val="tx1"/>
                </a:solidFill>
                <a:latin typeface="+mj-ea"/>
              </a:rPr>
              <a:t>→</a:t>
            </a:r>
            <a:r>
              <a:rPr lang="zh-TW" altLang="en-US" b="1" dirty="0" smtClean="0">
                <a:solidFill>
                  <a:schemeClr val="tx1"/>
                </a:solidFill>
                <a:latin typeface="+mj-ea"/>
                <a:ea typeface="+mj-ea"/>
              </a:rPr>
              <a:t>實驗準備</a:t>
            </a:r>
            <a:endParaRPr lang="en-US" altLang="zh-TW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5400" dirty="0"/>
              <a:t>實驗</a:t>
            </a:r>
            <a:r>
              <a:rPr lang="zh-TW" altLang="en-US" sz="5400" dirty="0" smtClean="0"/>
              <a:t>步驟</a:t>
            </a:r>
            <a:endParaRPr lang="zh-TW" altLang="en-US" sz="20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001" y="1412776"/>
            <a:ext cx="1326703" cy="158417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6" y="3353213"/>
            <a:ext cx="8964488" cy="208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6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75"/>
            <a:ext cx="9144000" cy="686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0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5400" dirty="0" smtClean="0"/>
              <a:t>研究結果</a:t>
            </a:r>
            <a:endParaRPr lang="zh-TW" altLang="en-US" sz="20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001" y="1412776"/>
            <a:ext cx="1326703" cy="158417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425977"/>
            <a:ext cx="1692518" cy="300892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429000"/>
            <a:ext cx="1692518" cy="300892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429000"/>
            <a:ext cx="1692518" cy="30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4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49" y="96421"/>
            <a:ext cx="8136902" cy="6651968"/>
          </a:xfrm>
        </p:spPr>
      </p:pic>
    </p:spTree>
    <p:extLst>
      <p:ext uri="{BB962C8B-B14F-4D97-AF65-F5344CB8AC3E}">
        <p14:creationId xmlns:p14="http://schemas.microsoft.com/office/powerpoint/2010/main" val="427200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31640" y="3212976"/>
            <a:ext cx="7112712" cy="3528392"/>
          </a:xfrm>
        </p:spPr>
        <p:txBody>
          <a:bodyPr>
            <a:normAutofit lnSpcReduction="10000"/>
          </a:bodyPr>
          <a:lstStyle/>
          <a:p>
            <a:pPr algn="l"/>
            <a:r>
              <a:rPr lang="zh-TW" altLang="en-US" sz="2200" b="1" dirty="0" smtClean="0">
                <a:latin typeface="+mj-ea"/>
                <a:ea typeface="+mj-ea"/>
              </a:rPr>
              <a:t>第一階段實驗</a:t>
            </a:r>
            <a:r>
              <a:rPr lang="zh-TW" altLang="en-US" sz="2200" b="1" dirty="0">
                <a:latin typeface="+mj-ea"/>
                <a:ea typeface="+mj-ea"/>
              </a:rPr>
              <a:t>加入</a:t>
            </a:r>
            <a:r>
              <a:rPr lang="en-US" altLang="zh-TW" sz="2200" b="1" dirty="0">
                <a:latin typeface="+mj-ea"/>
                <a:ea typeface="+mj-ea"/>
              </a:rPr>
              <a:t>25g</a:t>
            </a:r>
            <a:r>
              <a:rPr lang="zh-TW" altLang="zh-TW" sz="2200" b="1" dirty="0" smtClean="0">
                <a:latin typeface="+mj-ea"/>
                <a:ea typeface="+mj-ea"/>
              </a:rPr>
              <a:t>漿糊</a:t>
            </a:r>
            <a:r>
              <a:rPr lang="zh-TW" altLang="en-US" sz="2200" b="1" dirty="0" smtClean="0">
                <a:latin typeface="+mj-ea"/>
                <a:ea typeface="+mj-ea"/>
              </a:rPr>
              <a:t>，得知</a:t>
            </a:r>
            <a:endParaRPr lang="en-US" altLang="zh-TW" sz="2200" b="1" dirty="0" smtClean="0">
              <a:latin typeface="+mj-ea"/>
              <a:ea typeface="+mj-ea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zh-TW" altLang="zh-TW" sz="2200" b="1" dirty="0">
                <a:latin typeface="+mj-ea"/>
                <a:ea typeface="+mj-ea"/>
              </a:rPr>
              <a:t>適量鳳梨</a:t>
            </a:r>
            <a:r>
              <a:rPr lang="zh-TW" altLang="en-US" sz="2200" b="1" dirty="0">
                <a:latin typeface="+mj-ea"/>
                <a:ea typeface="+mj-ea"/>
              </a:rPr>
              <a:t>渣纖維質</a:t>
            </a:r>
            <a:r>
              <a:rPr lang="zh-TW" altLang="zh-TW" sz="2200" b="1" dirty="0">
                <a:latin typeface="+mj-ea"/>
                <a:ea typeface="+mj-ea"/>
              </a:rPr>
              <a:t>，可增</a:t>
            </a:r>
            <a:r>
              <a:rPr lang="zh-TW" altLang="en-US" sz="2200" b="1" dirty="0">
                <a:latin typeface="+mj-ea"/>
                <a:ea typeface="+mj-ea"/>
              </a:rPr>
              <a:t>加手抄紙</a:t>
            </a:r>
            <a:r>
              <a:rPr lang="zh-TW" altLang="zh-TW" sz="2200" b="1" dirty="0">
                <a:latin typeface="+mj-ea"/>
                <a:ea typeface="+mj-ea"/>
              </a:rPr>
              <a:t>紙張強度</a:t>
            </a:r>
            <a:endParaRPr lang="en-US" altLang="zh-TW" sz="2200" b="1" dirty="0">
              <a:latin typeface="+mj-ea"/>
              <a:ea typeface="+mj-ea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zh-TW" altLang="zh-TW" sz="2200" b="1" dirty="0">
                <a:latin typeface="+mj-ea"/>
                <a:ea typeface="+mj-ea"/>
              </a:rPr>
              <a:t>漿糊的確有助於增強手抄紙的紙張強度與紙張韌度</a:t>
            </a:r>
            <a:endParaRPr lang="en-US" altLang="zh-TW" sz="2200" b="1" dirty="0">
              <a:latin typeface="+mj-ea"/>
              <a:ea typeface="+mj-ea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zh-TW" altLang="en-US" sz="2200" b="1" dirty="0">
                <a:latin typeface="+mj-ea"/>
                <a:ea typeface="+mj-ea"/>
              </a:rPr>
              <a:t>推測加入漿糊</a:t>
            </a:r>
            <a:r>
              <a:rPr lang="en-US" altLang="zh-TW" sz="2200" b="1" dirty="0">
                <a:latin typeface="+mj-ea"/>
                <a:ea typeface="+mj-ea"/>
              </a:rPr>
              <a:t/>
            </a:r>
            <a:br>
              <a:rPr lang="en-US" altLang="zh-TW" sz="2200" b="1" dirty="0">
                <a:latin typeface="+mj-ea"/>
                <a:ea typeface="+mj-ea"/>
              </a:rPr>
            </a:br>
            <a:r>
              <a:rPr lang="zh-TW" altLang="en-US" sz="2200" b="1" dirty="0" smtClean="0">
                <a:latin typeface="+mj-ea"/>
                <a:ea typeface="+mj-ea"/>
              </a:rPr>
              <a:t>        </a:t>
            </a:r>
            <a:r>
              <a:rPr lang="zh-TW" altLang="zh-TW" sz="2200" b="1" dirty="0" smtClean="0">
                <a:solidFill>
                  <a:srgbClr val="FF0000"/>
                </a:solidFill>
                <a:latin typeface="+mj-ea"/>
                <a:ea typeface="+mj-ea"/>
              </a:rPr>
              <a:t>鳳梨</a:t>
            </a:r>
            <a:r>
              <a:rPr lang="zh-TW" altLang="en-US" sz="2200" b="1" dirty="0">
                <a:solidFill>
                  <a:srgbClr val="FF0000"/>
                </a:solidFill>
                <a:latin typeface="+mj-ea"/>
                <a:ea typeface="+mj-ea"/>
              </a:rPr>
              <a:t>與</a:t>
            </a:r>
            <a:r>
              <a:rPr lang="zh-TW" altLang="zh-TW" sz="2200" b="1" dirty="0">
                <a:solidFill>
                  <a:srgbClr val="FF0000"/>
                </a:solidFill>
                <a:latin typeface="+mj-ea"/>
                <a:ea typeface="+mj-ea"/>
              </a:rPr>
              <a:t>紙漿</a:t>
            </a:r>
            <a:r>
              <a:rPr lang="zh-TW" altLang="en-US" sz="2200" b="1" dirty="0">
                <a:solidFill>
                  <a:srgbClr val="FF0000"/>
                </a:solidFill>
                <a:latin typeface="+mj-ea"/>
                <a:ea typeface="+mj-ea"/>
              </a:rPr>
              <a:t>的紙張強度</a:t>
            </a:r>
            <a:r>
              <a:rPr lang="zh-TW" altLang="zh-TW" sz="2200" b="1" dirty="0">
                <a:solidFill>
                  <a:srgbClr val="FF0000"/>
                </a:solidFill>
                <a:latin typeface="+mj-ea"/>
                <a:ea typeface="+mj-ea"/>
              </a:rPr>
              <a:t>最佳比</a:t>
            </a:r>
            <a:r>
              <a:rPr lang="zh-TW" altLang="en-US" sz="2200" b="1" dirty="0">
                <a:solidFill>
                  <a:srgbClr val="FF0000"/>
                </a:solidFill>
                <a:latin typeface="+mj-ea"/>
                <a:ea typeface="+mj-ea"/>
              </a:rPr>
              <a:t>值</a:t>
            </a:r>
            <a:r>
              <a:rPr lang="en-US" altLang="zh-TW" sz="2200" b="1" dirty="0">
                <a:solidFill>
                  <a:srgbClr val="FF0000"/>
                </a:solidFill>
                <a:latin typeface="+mj-ea"/>
                <a:ea typeface="+mj-ea"/>
              </a:rPr>
              <a:t>2</a:t>
            </a:r>
            <a:r>
              <a:rPr lang="zh-TW" altLang="en-US" sz="2200" b="1" dirty="0">
                <a:solidFill>
                  <a:srgbClr val="FF0000"/>
                </a:solidFill>
                <a:latin typeface="+mj-ea"/>
                <a:ea typeface="+mj-ea"/>
              </a:rPr>
              <a:t>：</a:t>
            </a:r>
            <a:r>
              <a:rPr lang="en-US" altLang="zh-TW" sz="2200" b="1" dirty="0">
                <a:solidFill>
                  <a:srgbClr val="FF0000"/>
                </a:solidFill>
                <a:latin typeface="+mj-ea"/>
                <a:ea typeface="+mj-ea"/>
              </a:rPr>
              <a:t>1</a:t>
            </a:r>
          </a:p>
          <a:p>
            <a:pPr algn="l">
              <a:spcBef>
                <a:spcPts val="1200"/>
              </a:spcBef>
            </a:pPr>
            <a:r>
              <a:rPr lang="zh-TW" altLang="en-US" sz="2200" b="1" dirty="0" smtClean="0">
                <a:latin typeface="+mj-ea"/>
                <a:ea typeface="+mj-ea"/>
              </a:rPr>
              <a:t>第二階段實驗</a:t>
            </a:r>
            <a:r>
              <a:rPr lang="zh-TW" altLang="en-US" sz="2200" b="1" dirty="0">
                <a:latin typeface="+mj-ea"/>
                <a:ea typeface="+mj-ea"/>
              </a:rPr>
              <a:t>加入</a:t>
            </a:r>
            <a:r>
              <a:rPr lang="en-US" altLang="zh-TW" sz="2200" b="1" dirty="0" smtClean="0">
                <a:latin typeface="+mj-ea"/>
                <a:ea typeface="+mj-ea"/>
              </a:rPr>
              <a:t>50g</a:t>
            </a:r>
            <a:r>
              <a:rPr lang="zh-TW" altLang="zh-TW" sz="2200" b="1" dirty="0" smtClean="0">
                <a:latin typeface="+mj-ea"/>
                <a:ea typeface="+mj-ea"/>
              </a:rPr>
              <a:t>漿糊</a:t>
            </a:r>
            <a:r>
              <a:rPr lang="zh-TW" altLang="en-US" sz="2200" b="1" dirty="0">
                <a:latin typeface="+mj-ea"/>
                <a:ea typeface="+mj-ea"/>
              </a:rPr>
              <a:t>，</a:t>
            </a:r>
            <a:r>
              <a:rPr lang="zh-TW" altLang="en-US" sz="2200" b="1" dirty="0" smtClean="0">
                <a:latin typeface="+mj-ea"/>
                <a:ea typeface="+mj-ea"/>
              </a:rPr>
              <a:t>得知</a:t>
            </a:r>
            <a:endParaRPr lang="en-US" altLang="zh-TW" sz="2200" b="1" dirty="0">
              <a:latin typeface="+mj-ea"/>
              <a:ea typeface="+mj-ea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zh-TW" altLang="en-US" sz="2200" b="1" dirty="0" smtClean="0">
                <a:latin typeface="+mj-ea"/>
                <a:ea typeface="+mj-ea"/>
              </a:rPr>
              <a:t>推測</a:t>
            </a:r>
            <a:r>
              <a:rPr lang="zh-TW" altLang="zh-TW" sz="2200" b="1" dirty="0" smtClean="0">
                <a:solidFill>
                  <a:srgbClr val="FF0000"/>
                </a:solidFill>
                <a:latin typeface="+mj-ea"/>
                <a:ea typeface="+mj-ea"/>
              </a:rPr>
              <a:t>鳳梨</a:t>
            </a:r>
            <a:r>
              <a:rPr lang="zh-TW" altLang="en-US" sz="2200" b="1" dirty="0">
                <a:solidFill>
                  <a:srgbClr val="FF0000"/>
                </a:solidFill>
                <a:latin typeface="+mj-ea"/>
                <a:ea typeface="+mj-ea"/>
              </a:rPr>
              <a:t>與漿糊的紙張韌度</a:t>
            </a:r>
            <a:r>
              <a:rPr lang="zh-TW" altLang="zh-TW" sz="2200" b="1" dirty="0">
                <a:solidFill>
                  <a:srgbClr val="FF0000"/>
                </a:solidFill>
                <a:latin typeface="+mj-ea"/>
                <a:ea typeface="+mj-ea"/>
              </a:rPr>
              <a:t>最佳比</a:t>
            </a:r>
            <a:r>
              <a:rPr lang="zh-TW" altLang="en-US" sz="2200" b="1" dirty="0">
                <a:solidFill>
                  <a:srgbClr val="FF0000"/>
                </a:solidFill>
                <a:latin typeface="+mj-ea"/>
                <a:ea typeface="+mj-ea"/>
              </a:rPr>
              <a:t>值</a:t>
            </a:r>
            <a:r>
              <a:rPr lang="en-US" altLang="zh-TW" sz="2200" b="1" dirty="0">
                <a:solidFill>
                  <a:srgbClr val="FF0000"/>
                </a:solidFill>
                <a:latin typeface="+mj-ea"/>
                <a:ea typeface="+mj-ea"/>
              </a:rPr>
              <a:t>2</a:t>
            </a:r>
            <a:r>
              <a:rPr lang="zh-TW" altLang="en-US" sz="2200" b="1" dirty="0">
                <a:solidFill>
                  <a:srgbClr val="FF0000"/>
                </a:solidFill>
                <a:latin typeface="+mj-ea"/>
                <a:ea typeface="+mj-ea"/>
              </a:rPr>
              <a:t>：</a:t>
            </a:r>
            <a:r>
              <a:rPr lang="en-US" altLang="zh-TW" sz="2200" b="1" dirty="0" smtClean="0">
                <a:solidFill>
                  <a:srgbClr val="FF0000"/>
                </a:solidFill>
                <a:latin typeface="+mj-ea"/>
                <a:ea typeface="+mj-ea"/>
              </a:rPr>
              <a:t>0.5</a:t>
            </a:r>
          </a:p>
          <a:p>
            <a:pPr algn="l"/>
            <a:r>
              <a:rPr lang="zh-TW" altLang="en-US" sz="2200" b="1" dirty="0">
                <a:latin typeface="+mj-ea"/>
                <a:ea typeface="+mj-ea"/>
              </a:rPr>
              <a:t>結論</a:t>
            </a:r>
            <a:r>
              <a:rPr lang="en-US" altLang="zh-TW" sz="2200" b="1" dirty="0">
                <a:latin typeface="+mj-ea"/>
                <a:ea typeface="+mj-ea"/>
              </a:rPr>
              <a:t>/</a:t>
            </a:r>
            <a:br>
              <a:rPr lang="en-US" altLang="zh-TW" sz="2200" b="1" dirty="0">
                <a:latin typeface="+mj-ea"/>
                <a:ea typeface="+mj-ea"/>
              </a:rPr>
            </a:br>
            <a:r>
              <a:rPr lang="zh-TW" altLang="zh-TW" sz="2400" b="1" u="heavy" dirty="0">
                <a:solidFill>
                  <a:srgbClr val="FF0000"/>
                </a:solidFill>
                <a:latin typeface="+mj-ea"/>
                <a:ea typeface="+mj-ea"/>
              </a:rPr>
              <a:t>鳳梨渣：紙漿：漿糊的最佳比值是</a:t>
            </a:r>
            <a:r>
              <a:rPr lang="en-US" altLang="zh-TW" sz="2400" b="1" u="heavy" dirty="0">
                <a:solidFill>
                  <a:srgbClr val="FF0000"/>
                </a:solidFill>
                <a:latin typeface="+mj-ea"/>
                <a:ea typeface="+mj-ea"/>
              </a:rPr>
              <a:t>2</a:t>
            </a:r>
            <a:r>
              <a:rPr lang="zh-TW" altLang="zh-TW" sz="2400" b="1" u="heavy" dirty="0">
                <a:solidFill>
                  <a:srgbClr val="FF0000"/>
                </a:solidFill>
                <a:latin typeface="+mj-ea"/>
                <a:ea typeface="+mj-ea"/>
              </a:rPr>
              <a:t>：</a:t>
            </a:r>
            <a:r>
              <a:rPr lang="en-US" altLang="zh-TW" sz="2400" b="1" u="heavy" dirty="0">
                <a:solidFill>
                  <a:srgbClr val="FF0000"/>
                </a:solidFill>
                <a:latin typeface="+mj-ea"/>
                <a:ea typeface="+mj-ea"/>
              </a:rPr>
              <a:t>1</a:t>
            </a:r>
            <a:r>
              <a:rPr lang="zh-TW" altLang="zh-TW" sz="2400" b="1" u="heavy" dirty="0">
                <a:solidFill>
                  <a:srgbClr val="FF0000"/>
                </a:solidFill>
                <a:latin typeface="+mj-ea"/>
                <a:ea typeface="+mj-ea"/>
              </a:rPr>
              <a:t>：</a:t>
            </a:r>
            <a:r>
              <a:rPr lang="en-US" altLang="zh-TW" sz="2400" b="1" u="heavy" dirty="0">
                <a:solidFill>
                  <a:srgbClr val="FF0000"/>
                </a:solidFill>
                <a:latin typeface="+mj-ea"/>
                <a:ea typeface="+mj-ea"/>
              </a:rPr>
              <a:t>0.5</a:t>
            </a: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 smtClean="0"/>
              <a:t>研究討論與結論</a:t>
            </a:r>
            <a:endParaRPr lang="zh-TW" altLang="en-US" sz="54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001" y="1412776"/>
            <a:ext cx="1326703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3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139952" y="4221088"/>
            <a:ext cx="5184576" cy="2304256"/>
          </a:xfrm>
        </p:spPr>
        <p:txBody>
          <a:bodyPr>
            <a:noAutofit/>
          </a:bodyPr>
          <a:lstStyle/>
          <a:p>
            <a:r>
              <a:rPr lang="zh-TW" altLang="zh-TW" sz="2000" b="1" dirty="0" smtClean="0">
                <a:solidFill>
                  <a:srgbClr val="FF0000"/>
                </a:solidFill>
                <a:latin typeface="+mj-ea"/>
              </a:rPr>
              <a:t>增加</a:t>
            </a:r>
            <a:r>
              <a:rPr lang="zh-TW" altLang="zh-TW" sz="2000" b="1" dirty="0">
                <a:solidFill>
                  <a:srgbClr val="FF0000"/>
                </a:solidFill>
                <a:latin typeface="+mj-ea"/>
              </a:rPr>
              <a:t>漿糊</a:t>
            </a:r>
            <a:r>
              <a:rPr lang="zh-TW" altLang="zh-TW" sz="2000" dirty="0">
                <a:latin typeface="+mj-ea"/>
              </a:rPr>
              <a:t>，</a:t>
            </a:r>
            <a:r>
              <a:rPr lang="zh-TW" altLang="en-US" sz="2000" dirty="0">
                <a:latin typeface="+mj-ea"/>
              </a:rPr>
              <a:t>也有</a:t>
            </a:r>
            <a:r>
              <a:rPr lang="zh-TW" altLang="zh-TW" sz="2000" b="1" dirty="0">
                <a:solidFill>
                  <a:srgbClr val="FF0000"/>
                </a:solidFill>
                <a:latin typeface="+mj-ea"/>
              </a:rPr>
              <a:t>增加</a:t>
            </a:r>
            <a:r>
              <a:rPr lang="zh-TW" altLang="en-US" sz="2000" dirty="0">
                <a:latin typeface="+mj-ea"/>
              </a:rPr>
              <a:t>手抄</a:t>
            </a:r>
            <a:r>
              <a:rPr lang="zh-TW" altLang="zh-TW" sz="2000" dirty="0">
                <a:latin typeface="+mj-ea"/>
              </a:rPr>
              <a:t>紙</a:t>
            </a:r>
            <a:r>
              <a:rPr lang="zh-TW" altLang="en-US" sz="2000" dirty="0">
                <a:latin typeface="+mj-ea"/>
              </a:rPr>
              <a:t>張的</a:t>
            </a:r>
            <a:r>
              <a:rPr lang="zh-TW" altLang="zh-TW" sz="2000" b="1" dirty="0">
                <a:solidFill>
                  <a:srgbClr val="FF0000"/>
                </a:solidFill>
                <a:latin typeface="+mj-ea"/>
              </a:rPr>
              <a:t>強度</a:t>
            </a:r>
            <a:r>
              <a:rPr lang="zh-TW" altLang="zh-TW" sz="2000" dirty="0" smtClean="0">
                <a:latin typeface="+mj-ea"/>
              </a:rPr>
              <a:t>。</a:t>
            </a:r>
            <a:r>
              <a:rPr lang="en-US" altLang="zh-TW" sz="2000" dirty="0">
                <a:latin typeface="+mj-ea"/>
              </a:rPr>
              <a:t/>
            </a:r>
            <a:br>
              <a:rPr lang="en-US" altLang="zh-TW" sz="2000" dirty="0">
                <a:latin typeface="+mj-ea"/>
              </a:rPr>
            </a:br>
            <a:r>
              <a:rPr lang="zh-TW" altLang="en-US" sz="2000" dirty="0" smtClean="0">
                <a:latin typeface="+mj-ea"/>
              </a:rPr>
              <a:t>但若比較鳳梨渣與紙漿比值皆為</a:t>
            </a:r>
            <a:r>
              <a:rPr lang="en-US" altLang="zh-TW" sz="2000" dirty="0" smtClean="0">
                <a:latin typeface="+mj-ea"/>
              </a:rPr>
              <a:t>3</a:t>
            </a:r>
            <a:r>
              <a:rPr lang="zh-TW" altLang="en-US" sz="2000" dirty="0">
                <a:latin typeface="+mj-ea"/>
              </a:rPr>
              <a:t>：</a:t>
            </a:r>
            <a:r>
              <a:rPr lang="en-US" altLang="zh-TW" sz="2000" dirty="0" smtClean="0">
                <a:latin typeface="+mj-ea"/>
              </a:rPr>
              <a:t>1</a:t>
            </a:r>
            <a:r>
              <a:rPr lang="zh-TW" altLang="en-US" sz="2000" dirty="0" smtClean="0">
                <a:latin typeface="+mj-ea"/>
              </a:rPr>
              <a:t>，</a:t>
            </a:r>
            <a:r>
              <a:rPr lang="en-US" altLang="zh-TW" sz="2000" dirty="0" smtClean="0">
                <a:latin typeface="+mj-ea"/>
              </a:rPr>
              <a:t/>
            </a:r>
            <a:br>
              <a:rPr lang="en-US" altLang="zh-TW" sz="2000" dirty="0" smtClean="0">
                <a:latin typeface="+mj-ea"/>
              </a:rPr>
            </a:br>
            <a:r>
              <a:rPr lang="zh-TW" altLang="en-US" sz="2000" dirty="0" smtClean="0">
                <a:latin typeface="+mj-ea"/>
              </a:rPr>
              <a:t>發現</a:t>
            </a:r>
            <a:r>
              <a:rPr lang="zh-TW" altLang="en-US" sz="2000" b="1" dirty="0" smtClean="0">
                <a:solidFill>
                  <a:srgbClr val="00B0F0"/>
                </a:solidFill>
                <a:latin typeface="+mj-ea"/>
              </a:rPr>
              <a:t>加入漿糊的手抄紙張</a:t>
            </a:r>
            <a:r>
              <a:rPr lang="en-US" altLang="zh-TW" sz="2000" b="1" dirty="0" smtClean="0">
                <a:solidFill>
                  <a:srgbClr val="00B0F0"/>
                </a:solidFill>
                <a:latin typeface="+mj-ea"/>
              </a:rPr>
              <a:t>/</a:t>
            </a:r>
            <a:r>
              <a:rPr lang="zh-TW" altLang="zh-TW" sz="2000" b="1" dirty="0" smtClean="0">
                <a:solidFill>
                  <a:srgbClr val="00B0F0"/>
                </a:solidFill>
                <a:latin typeface="+mj-ea"/>
              </a:rPr>
              <a:t>強度</a:t>
            </a:r>
            <a:r>
              <a:rPr lang="zh-TW" altLang="en-US" sz="2000" b="1" dirty="0" smtClean="0">
                <a:solidFill>
                  <a:srgbClr val="00B0F0"/>
                </a:solidFill>
                <a:latin typeface="+mj-ea"/>
              </a:rPr>
              <a:t>開始</a:t>
            </a:r>
            <a:r>
              <a:rPr lang="zh-TW" altLang="zh-TW" sz="2000" b="1" dirty="0" smtClean="0">
                <a:solidFill>
                  <a:srgbClr val="00B0F0"/>
                </a:solidFill>
                <a:latin typeface="+mj-ea"/>
              </a:rPr>
              <a:t>下降</a:t>
            </a:r>
            <a:r>
              <a:rPr lang="en-US" altLang="zh-TW" sz="2000" dirty="0" smtClean="0">
                <a:latin typeface="+mj-ea"/>
              </a:rPr>
              <a:t/>
            </a:r>
            <a:br>
              <a:rPr lang="en-US" altLang="zh-TW" sz="2000" dirty="0" smtClean="0">
                <a:latin typeface="+mj-ea"/>
              </a:rPr>
            </a:br>
            <a:r>
              <a:rPr lang="zh-TW" altLang="en-US" sz="2000" dirty="0" smtClean="0">
                <a:latin typeface="+mj-ea"/>
              </a:rPr>
              <a:t>         </a:t>
            </a:r>
            <a:r>
              <a:rPr lang="en-US" altLang="zh-TW" sz="2000" dirty="0" smtClean="0">
                <a:latin typeface="+mj-ea"/>
              </a:rPr>
              <a:t>(</a:t>
            </a:r>
            <a:r>
              <a:rPr lang="zh-TW" altLang="en-US" sz="2000" dirty="0" smtClean="0">
                <a:latin typeface="+mj-ea"/>
              </a:rPr>
              <a:t>手抄紙從支撐</a:t>
            </a:r>
            <a:r>
              <a:rPr lang="en-US" altLang="zh-TW" sz="2000" dirty="0" smtClean="0">
                <a:latin typeface="+mj-ea"/>
              </a:rPr>
              <a:t>19.3</a:t>
            </a:r>
            <a:r>
              <a:rPr lang="zh-TW" altLang="en-US" sz="2000" dirty="0" smtClean="0">
                <a:latin typeface="+mj-ea"/>
              </a:rPr>
              <a:t>個掛勾→</a:t>
            </a:r>
            <a:r>
              <a:rPr lang="en-US" altLang="zh-TW" sz="2000" dirty="0" smtClean="0">
                <a:latin typeface="+mj-ea"/>
              </a:rPr>
              <a:t>11</a:t>
            </a:r>
            <a:r>
              <a:rPr lang="zh-TW" altLang="en-US" sz="2000" dirty="0" smtClean="0">
                <a:latin typeface="+mj-ea"/>
              </a:rPr>
              <a:t>個</a:t>
            </a:r>
            <a:r>
              <a:rPr lang="en-US" altLang="zh-TW" sz="2000" dirty="0" smtClean="0">
                <a:latin typeface="+mj-ea"/>
              </a:rPr>
              <a:t>)</a:t>
            </a:r>
            <a:br>
              <a:rPr lang="en-US" altLang="zh-TW" sz="2000" dirty="0" smtClean="0">
                <a:latin typeface="+mj-ea"/>
              </a:rPr>
            </a:br>
            <a:r>
              <a:rPr lang="en-US" altLang="zh-TW" sz="2000" dirty="0" smtClean="0">
                <a:latin typeface="+mj-ea"/>
              </a:rPr>
              <a:t/>
            </a:r>
            <a:br>
              <a:rPr lang="en-US" altLang="zh-TW" sz="2000" dirty="0" smtClean="0">
                <a:latin typeface="+mj-ea"/>
              </a:rPr>
            </a:br>
            <a:r>
              <a:rPr lang="zh-TW" altLang="en-US" sz="2000" dirty="0" smtClean="0">
                <a:latin typeface="+mj-ea"/>
              </a:rPr>
              <a:t>故推測加入漿糊</a:t>
            </a:r>
            <a:r>
              <a:rPr lang="en-US" altLang="zh-TW" sz="2000" dirty="0" smtClean="0">
                <a:latin typeface="+mj-ea"/>
              </a:rPr>
              <a:t/>
            </a:r>
            <a:br>
              <a:rPr lang="en-US" altLang="zh-TW" sz="2000" dirty="0" smtClean="0">
                <a:latin typeface="+mj-ea"/>
              </a:rPr>
            </a:br>
            <a:r>
              <a:rPr lang="zh-TW" altLang="zh-TW" sz="2200" b="1" u="sng" dirty="0" smtClean="0">
                <a:solidFill>
                  <a:srgbClr val="FF0000"/>
                </a:solidFill>
                <a:latin typeface="+mj-ea"/>
              </a:rPr>
              <a:t>鳳梨</a:t>
            </a:r>
            <a:r>
              <a:rPr lang="zh-TW" altLang="en-US" sz="2200" b="1" dirty="0">
                <a:solidFill>
                  <a:srgbClr val="FF0000"/>
                </a:solidFill>
                <a:latin typeface="+mj-ea"/>
              </a:rPr>
              <a:t>與</a:t>
            </a:r>
            <a:r>
              <a:rPr lang="zh-TW" altLang="zh-TW" sz="2200" b="1" u="sng" dirty="0">
                <a:solidFill>
                  <a:srgbClr val="FF0000"/>
                </a:solidFill>
                <a:latin typeface="+mj-ea"/>
              </a:rPr>
              <a:t>紙漿</a:t>
            </a:r>
            <a:r>
              <a:rPr lang="zh-TW" altLang="en-US" sz="2200" b="1" dirty="0" smtClean="0">
                <a:solidFill>
                  <a:srgbClr val="FF0000"/>
                </a:solidFill>
                <a:latin typeface="+mj-ea"/>
              </a:rPr>
              <a:t>的紙張強度</a:t>
            </a:r>
            <a:r>
              <a:rPr lang="zh-TW" altLang="zh-TW" sz="2200" b="1" dirty="0" smtClean="0">
                <a:solidFill>
                  <a:srgbClr val="FF0000"/>
                </a:solidFill>
                <a:latin typeface="+mj-ea"/>
              </a:rPr>
              <a:t>最佳比</a:t>
            </a:r>
            <a:r>
              <a:rPr lang="zh-TW" altLang="en-US" sz="2200" b="1" dirty="0" smtClean="0">
                <a:solidFill>
                  <a:srgbClr val="FF0000"/>
                </a:solidFill>
                <a:latin typeface="+mj-ea"/>
              </a:rPr>
              <a:t>值</a:t>
            </a:r>
            <a:r>
              <a:rPr lang="en-US" altLang="zh-TW" sz="2200" b="1" u="sng" dirty="0" smtClean="0">
                <a:solidFill>
                  <a:srgbClr val="FF0000"/>
                </a:solidFill>
                <a:latin typeface="+mj-ea"/>
              </a:rPr>
              <a:t>2</a:t>
            </a:r>
            <a:r>
              <a:rPr lang="zh-TW" altLang="en-US" sz="2200" b="1" u="sng" dirty="0">
                <a:solidFill>
                  <a:srgbClr val="FF0000"/>
                </a:solidFill>
                <a:latin typeface="+mj-ea"/>
              </a:rPr>
              <a:t>：</a:t>
            </a:r>
            <a:r>
              <a:rPr lang="en-US" altLang="zh-TW" sz="2200" b="1" u="sng" dirty="0" smtClean="0">
                <a:solidFill>
                  <a:srgbClr val="FF0000"/>
                </a:solidFill>
                <a:latin typeface="+mj-ea"/>
              </a:rPr>
              <a:t>1</a:t>
            </a:r>
            <a:endParaRPr lang="zh-TW" altLang="zh-TW" sz="2200" dirty="0">
              <a:latin typeface="+mj-ea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69" y="98488"/>
            <a:ext cx="6260182" cy="3820500"/>
          </a:xfrm>
        </p:spPr>
      </p:pic>
      <p:sp>
        <p:nvSpPr>
          <p:cNvPr id="3" name="矩形 2"/>
          <p:cNvSpPr/>
          <p:nvPr/>
        </p:nvSpPr>
        <p:spPr>
          <a:xfrm>
            <a:off x="199108" y="260648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比較</a:t>
            </a:r>
            <a:r>
              <a:rPr lang="zh-TW" alt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強度</a:t>
            </a:r>
            <a:endParaRPr lang="zh-TW" altLang="en-US" sz="2400" dirty="0">
              <a:latin typeface="+mj-ea"/>
              <a:ea typeface="+mj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496" y="4249224"/>
            <a:ext cx="38356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2000" b="1" dirty="0">
                <a:solidFill>
                  <a:schemeClr val="tx2"/>
                </a:solidFill>
                <a:latin typeface="+mj-ea"/>
                <a:ea typeface="+mj-ea"/>
                <a:cs typeface="+mj-cs"/>
              </a:rPr>
              <a:t>在手抄紙原料中</a:t>
            </a:r>
            <a:r>
              <a:rPr lang="zh-TW" altLang="zh-TW" sz="2000" b="1" dirty="0">
                <a:solidFill>
                  <a:schemeClr val="tx2"/>
                </a:solidFill>
                <a:latin typeface="+mj-ea"/>
                <a:ea typeface="+mj-ea"/>
                <a:cs typeface="+mj-cs"/>
              </a:rPr>
              <a:t/>
            </a:r>
            <a:br>
              <a:rPr lang="zh-TW" altLang="zh-TW" sz="2000" b="1" dirty="0">
                <a:solidFill>
                  <a:schemeClr val="tx2"/>
                </a:solidFill>
                <a:latin typeface="+mj-ea"/>
                <a:ea typeface="+mj-ea"/>
                <a:cs typeface="+mj-cs"/>
              </a:rPr>
            </a:br>
            <a:r>
              <a:rPr lang="zh-TW" altLang="en-US" sz="2000" dirty="0" smtClean="0">
                <a:solidFill>
                  <a:schemeClr val="tx2"/>
                </a:solidFill>
                <a:latin typeface="+mj-ea"/>
                <a:ea typeface="+mj-ea"/>
                <a:cs typeface="+mj-cs"/>
              </a:rPr>
              <a:t>加</a:t>
            </a:r>
            <a:r>
              <a:rPr lang="zh-TW" altLang="zh-TW" sz="2000" b="1" dirty="0">
                <a:solidFill>
                  <a:srgbClr val="FFC000"/>
                </a:solidFill>
                <a:latin typeface="+mj-ea"/>
                <a:ea typeface="+mj-ea"/>
                <a:cs typeface="+mj-cs"/>
              </a:rPr>
              <a:t>適量鳳梨</a:t>
            </a:r>
            <a:r>
              <a:rPr lang="zh-TW" altLang="en-US" sz="2000" b="1" dirty="0">
                <a:solidFill>
                  <a:srgbClr val="FFC000"/>
                </a:solidFill>
                <a:latin typeface="+mj-ea"/>
                <a:ea typeface="+mj-ea"/>
                <a:cs typeface="+mj-cs"/>
              </a:rPr>
              <a:t>渣纖維質</a:t>
            </a:r>
            <a:r>
              <a:rPr lang="zh-TW" altLang="zh-TW" sz="2000" dirty="0" smtClean="0">
                <a:solidFill>
                  <a:schemeClr val="tx2"/>
                </a:solidFill>
                <a:latin typeface="+mj-ea"/>
                <a:ea typeface="+mj-ea"/>
                <a:cs typeface="+mj-cs"/>
              </a:rPr>
              <a:t>，</a:t>
            </a:r>
            <a:endParaRPr lang="en-US" altLang="zh-TW" sz="2000" dirty="0" smtClean="0">
              <a:solidFill>
                <a:schemeClr val="tx2"/>
              </a:solidFill>
              <a:latin typeface="+mj-ea"/>
              <a:ea typeface="+mj-ea"/>
              <a:cs typeface="+mj-cs"/>
            </a:endParaRPr>
          </a:p>
          <a:p>
            <a:pPr algn="r"/>
            <a:r>
              <a:rPr lang="zh-TW" altLang="zh-TW" sz="2000" dirty="0" smtClean="0">
                <a:solidFill>
                  <a:schemeClr val="tx2"/>
                </a:solidFill>
                <a:latin typeface="+mj-ea"/>
                <a:ea typeface="+mj-ea"/>
                <a:cs typeface="+mj-cs"/>
              </a:rPr>
              <a:t>可</a:t>
            </a:r>
            <a:r>
              <a:rPr lang="zh-TW" altLang="zh-TW" sz="2000" b="1" dirty="0">
                <a:solidFill>
                  <a:srgbClr val="FFC000"/>
                </a:solidFill>
                <a:latin typeface="+mj-ea"/>
                <a:ea typeface="+mj-ea"/>
                <a:cs typeface="+mj-cs"/>
              </a:rPr>
              <a:t>增</a:t>
            </a:r>
            <a:r>
              <a:rPr lang="zh-TW" altLang="en-US" sz="2000" b="1" dirty="0">
                <a:solidFill>
                  <a:srgbClr val="FFC000"/>
                </a:solidFill>
                <a:latin typeface="+mj-ea"/>
                <a:ea typeface="+mj-ea"/>
                <a:cs typeface="+mj-cs"/>
              </a:rPr>
              <a:t>加</a:t>
            </a:r>
            <a:r>
              <a:rPr lang="zh-TW" altLang="en-US" sz="2000" dirty="0">
                <a:solidFill>
                  <a:schemeClr val="tx2"/>
                </a:solidFill>
                <a:latin typeface="+mj-ea"/>
                <a:ea typeface="+mj-ea"/>
                <a:cs typeface="+mj-cs"/>
              </a:rPr>
              <a:t>手抄紙</a:t>
            </a:r>
            <a:r>
              <a:rPr lang="zh-TW" altLang="zh-TW" sz="2000" b="1" dirty="0">
                <a:solidFill>
                  <a:srgbClr val="FFC000"/>
                </a:solidFill>
                <a:latin typeface="+mj-ea"/>
                <a:ea typeface="+mj-ea"/>
                <a:cs typeface="+mj-cs"/>
              </a:rPr>
              <a:t>紙張</a:t>
            </a:r>
            <a:r>
              <a:rPr lang="zh-TW" altLang="zh-TW" sz="2000" b="1" dirty="0" smtClean="0">
                <a:solidFill>
                  <a:srgbClr val="FFC000"/>
                </a:solidFill>
                <a:latin typeface="+mj-ea"/>
                <a:ea typeface="+mj-ea"/>
                <a:cs typeface="+mj-cs"/>
              </a:rPr>
              <a:t>強度</a:t>
            </a:r>
            <a:endParaRPr lang="en-US" altLang="zh-TW" sz="2000" b="1" dirty="0" smtClean="0">
              <a:solidFill>
                <a:schemeClr val="tx2"/>
              </a:solidFill>
              <a:latin typeface="+mj-ea"/>
              <a:ea typeface="+mj-ea"/>
              <a:cs typeface="+mj-cs"/>
            </a:endParaRPr>
          </a:p>
          <a:p>
            <a:pPr algn="r"/>
            <a:r>
              <a:rPr lang="zh-TW" altLang="zh-TW" sz="2000" dirty="0">
                <a:solidFill>
                  <a:schemeClr val="tx2"/>
                </a:solidFill>
                <a:latin typeface="+mj-ea"/>
                <a:ea typeface="+mj-ea"/>
                <a:cs typeface="+mj-cs"/>
              </a:rPr>
              <a:t/>
            </a:r>
            <a:br>
              <a:rPr lang="zh-TW" altLang="zh-TW" sz="2000" dirty="0">
                <a:solidFill>
                  <a:schemeClr val="tx2"/>
                </a:solidFill>
                <a:latin typeface="+mj-ea"/>
                <a:ea typeface="+mj-ea"/>
                <a:cs typeface="+mj-cs"/>
              </a:rPr>
            </a:br>
            <a:r>
              <a:rPr lang="zh-TW" altLang="en-US" sz="2000" dirty="0" smtClean="0">
                <a:solidFill>
                  <a:schemeClr val="tx2"/>
                </a:solidFill>
                <a:latin typeface="+mj-ea"/>
                <a:ea typeface="+mj-ea"/>
                <a:cs typeface="+mj-cs"/>
              </a:rPr>
              <a:t>過多鳳梨</a:t>
            </a:r>
            <a:r>
              <a:rPr lang="zh-TW" altLang="en-US" sz="2000" dirty="0">
                <a:solidFill>
                  <a:schemeClr val="tx2"/>
                </a:solidFill>
                <a:latin typeface="+mj-ea"/>
                <a:ea typeface="+mj-ea"/>
                <a:cs typeface="+mj-cs"/>
              </a:rPr>
              <a:t>渣</a:t>
            </a:r>
            <a:r>
              <a:rPr lang="zh-TW" altLang="en-US" sz="2000" dirty="0" smtClean="0">
                <a:solidFill>
                  <a:schemeClr val="tx2"/>
                </a:solidFill>
                <a:latin typeface="+mj-ea"/>
                <a:ea typeface="+mj-ea"/>
                <a:cs typeface="+mj-cs"/>
              </a:rPr>
              <a:t>纖維</a:t>
            </a:r>
            <a:r>
              <a:rPr lang="en-US" altLang="zh-TW" sz="2000" dirty="0" smtClean="0">
                <a:solidFill>
                  <a:schemeClr val="tx2"/>
                </a:solidFill>
                <a:latin typeface="+mj-ea"/>
                <a:ea typeface="+mj-ea"/>
                <a:cs typeface="+mj-cs"/>
              </a:rPr>
              <a:t>/</a:t>
            </a:r>
            <a:r>
              <a:rPr lang="zh-TW" altLang="en-US" sz="2000" dirty="0" smtClean="0">
                <a:solidFill>
                  <a:schemeClr val="tx2"/>
                </a:solidFill>
                <a:latin typeface="+mj-ea"/>
                <a:ea typeface="+mj-ea"/>
                <a:cs typeface="+mj-cs"/>
              </a:rPr>
              <a:t>紙張強度下滑</a:t>
            </a:r>
            <a:r>
              <a:rPr lang="en-US" altLang="zh-TW" sz="2000" dirty="0">
                <a:solidFill>
                  <a:schemeClr val="tx2"/>
                </a:solidFill>
                <a:latin typeface="+mj-ea"/>
                <a:ea typeface="+mj-ea"/>
                <a:cs typeface="+mj-cs"/>
              </a:rPr>
              <a:t/>
            </a:r>
            <a:br>
              <a:rPr lang="en-US" altLang="zh-TW" sz="2000" dirty="0">
                <a:solidFill>
                  <a:schemeClr val="tx2"/>
                </a:solidFill>
                <a:latin typeface="+mj-ea"/>
                <a:ea typeface="+mj-ea"/>
                <a:cs typeface="+mj-cs"/>
              </a:rPr>
            </a:br>
            <a:r>
              <a:rPr lang="zh-TW" altLang="en-US" sz="2000" dirty="0">
                <a:solidFill>
                  <a:schemeClr val="tx2"/>
                </a:solidFill>
                <a:latin typeface="+mj-ea"/>
                <a:ea typeface="+mj-ea"/>
                <a:cs typeface="+mj-cs"/>
              </a:rPr>
              <a:t> </a:t>
            </a:r>
            <a:r>
              <a:rPr lang="en-US" altLang="zh-TW" sz="2000" dirty="0" smtClean="0">
                <a:solidFill>
                  <a:schemeClr val="tx2"/>
                </a:solidFill>
                <a:latin typeface="+mj-ea"/>
                <a:ea typeface="+mj-ea"/>
                <a:cs typeface="+mj-cs"/>
              </a:rPr>
              <a:t>(</a:t>
            </a:r>
            <a:r>
              <a:rPr lang="en-US" altLang="zh-TW" sz="2000" dirty="0">
                <a:solidFill>
                  <a:schemeClr val="tx2"/>
                </a:solidFill>
                <a:latin typeface="+mj-ea"/>
                <a:ea typeface="+mj-ea"/>
                <a:cs typeface="+mj-cs"/>
              </a:rPr>
              <a:t>3</a:t>
            </a:r>
            <a:r>
              <a:rPr lang="zh-TW" altLang="en-US" sz="2000" dirty="0">
                <a:solidFill>
                  <a:schemeClr val="tx2"/>
                </a:solidFill>
                <a:latin typeface="+mj-ea"/>
                <a:ea typeface="+mj-ea"/>
                <a:cs typeface="+mj-cs"/>
              </a:rPr>
              <a:t>：</a:t>
            </a:r>
            <a:r>
              <a:rPr lang="en-US" altLang="zh-TW" sz="2000" dirty="0">
                <a:solidFill>
                  <a:schemeClr val="tx2"/>
                </a:solidFill>
                <a:latin typeface="+mj-ea"/>
                <a:ea typeface="+mj-ea"/>
                <a:cs typeface="+mj-cs"/>
              </a:rPr>
              <a:t>1</a:t>
            </a:r>
            <a:r>
              <a:rPr lang="zh-TW" altLang="en-US" sz="2000" dirty="0">
                <a:solidFill>
                  <a:schemeClr val="tx2"/>
                </a:solidFill>
                <a:latin typeface="+mj-ea"/>
                <a:ea typeface="+mj-ea"/>
                <a:cs typeface="+mj-cs"/>
              </a:rPr>
              <a:t>手抄紙支撐</a:t>
            </a:r>
            <a:r>
              <a:rPr lang="en-US" altLang="zh-TW" sz="2000" dirty="0">
                <a:solidFill>
                  <a:schemeClr val="tx2"/>
                </a:solidFill>
                <a:latin typeface="+mj-ea"/>
                <a:ea typeface="+mj-ea"/>
                <a:cs typeface="+mj-cs"/>
              </a:rPr>
              <a:t>19.3</a:t>
            </a:r>
            <a:r>
              <a:rPr lang="zh-TW" altLang="en-US" sz="2000" dirty="0">
                <a:solidFill>
                  <a:schemeClr val="tx2"/>
                </a:solidFill>
                <a:latin typeface="+mj-ea"/>
                <a:ea typeface="+mj-ea"/>
                <a:cs typeface="+mj-cs"/>
              </a:rPr>
              <a:t>個→</a:t>
            </a:r>
            <a:r>
              <a:rPr lang="en-US" altLang="zh-TW" sz="2000" dirty="0">
                <a:solidFill>
                  <a:schemeClr val="tx2"/>
                </a:solidFill>
                <a:latin typeface="+mj-ea"/>
                <a:ea typeface="+mj-ea"/>
                <a:cs typeface="+mj-cs"/>
              </a:rPr>
              <a:t> </a:t>
            </a:r>
            <a:endParaRPr lang="en-US" altLang="zh-TW" sz="2000" dirty="0" smtClean="0">
              <a:solidFill>
                <a:schemeClr val="tx2"/>
              </a:solidFill>
              <a:latin typeface="+mj-ea"/>
              <a:ea typeface="+mj-ea"/>
              <a:cs typeface="+mj-cs"/>
            </a:endParaRPr>
          </a:p>
          <a:p>
            <a:pPr algn="r"/>
            <a:r>
              <a:rPr lang="zh-TW" altLang="en-US" sz="2000" dirty="0" smtClean="0">
                <a:solidFill>
                  <a:schemeClr val="tx2"/>
                </a:solidFill>
                <a:latin typeface="+mj-ea"/>
                <a:ea typeface="+mj-ea"/>
                <a:cs typeface="+mj-cs"/>
              </a:rPr>
              <a:t>  </a:t>
            </a:r>
            <a:r>
              <a:rPr lang="en-US" altLang="zh-TW" sz="2000" dirty="0" smtClean="0">
                <a:solidFill>
                  <a:schemeClr val="tx2"/>
                </a:solidFill>
                <a:latin typeface="+mj-ea"/>
                <a:ea typeface="+mj-ea"/>
                <a:cs typeface="+mj-cs"/>
              </a:rPr>
              <a:t>4</a:t>
            </a:r>
            <a:r>
              <a:rPr lang="zh-TW" altLang="en-US" sz="2000" dirty="0">
                <a:solidFill>
                  <a:schemeClr val="tx2"/>
                </a:solidFill>
                <a:latin typeface="+mj-ea"/>
                <a:ea typeface="+mj-ea"/>
                <a:cs typeface="+mj-cs"/>
              </a:rPr>
              <a:t>：</a:t>
            </a:r>
            <a:r>
              <a:rPr lang="en-US" altLang="zh-TW" sz="2000" dirty="0">
                <a:solidFill>
                  <a:schemeClr val="tx2"/>
                </a:solidFill>
                <a:latin typeface="+mj-ea"/>
                <a:ea typeface="+mj-ea"/>
                <a:cs typeface="+mj-cs"/>
              </a:rPr>
              <a:t>1</a:t>
            </a:r>
            <a:r>
              <a:rPr lang="zh-TW" altLang="en-US" sz="2000" dirty="0">
                <a:solidFill>
                  <a:schemeClr val="tx2"/>
                </a:solidFill>
                <a:latin typeface="+mj-ea"/>
                <a:ea typeface="+mj-ea"/>
                <a:cs typeface="+mj-cs"/>
              </a:rPr>
              <a:t>手抄紙支撐</a:t>
            </a:r>
            <a:r>
              <a:rPr lang="en-US" altLang="zh-TW" sz="2000" dirty="0">
                <a:solidFill>
                  <a:schemeClr val="tx2"/>
                </a:solidFill>
                <a:latin typeface="+mj-ea"/>
                <a:ea typeface="+mj-ea"/>
                <a:cs typeface="+mj-cs"/>
              </a:rPr>
              <a:t>11</a:t>
            </a:r>
            <a:r>
              <a:rPr lang="zh-TW" altLang="en-US" sz="2000" dirty="0">
                <a:solidFill>
                  <a:schemeClr val="tx2"/>
                </a:solidFill>
                <a:latin typeface="+mj-ea"/>
                <a:ea typeface="+mj-ea"/>
                <a:cs typeface="+mj-cs"/>
              </a:rPr>
              <a:t>個</a:t>
            </a:r>
            <a:r>
              <a:rPr lang="en-US" altLang="zh-TW" sz="2000" dirty="0">
                <a:solidFill>
                  <a:schemeClr val="tx2"/>
                </a:solidFill>
                <a:latin typeface="+mj-ea"/>
                <a:ea typeface="+mj-ea"/>
                <a:cs typeface="+mj-cs"/>
              </a:rPr>
              <a:t>)</a:t>
            </a:r>
            <a:br>
              <a:rPr lang="en-US" altLang="zh-TW" sz="2000" dirty="0">
                <a:solidFill>
                  <a:schemeClr val="tx2"/>
                </a:solidFill>
                <a:latin typeface="+mj-ea"/>
                <a:ea typeface="+mj-ea"/>
                <a:cs typeface="+mj-cs"/>
              </a:rPr>
            </a:br>
            <a:endParaRPr lang="zh-TW" altLang="en-US" sz="2000" dirty="0">
              <a:solidFill>
                <a:schemeClr val="tx2"/>
              </a:solidFill>
              <a:latin typeface="+mj-e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9901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8072" y="3140968"/>
            <a:ext cx="7772400" cy="3528392"/>
          </a:xfrm>
        </p:spPr>
        <p:txBody>
          <a:bodyPr>
            <a:normAutofit fontScale="90000"/>
          </a:bodyPr>
          <a:lstStyle/>
          <a:p>
            <a:r>
              <a:rPr lang="zh-TW" altLang="zh-TW" sz="2400" b="1" dirty="0" smtClean="0"/>
              <a:t>第一</a:t>
            </a:r>
            <a:r>
              <a:rPr lang="zh-TW" altLang="zh-TW" sz="2400" b="1" dirty="0"/>
              <a:t>階段</a:t>
            </a:r>
            <a:r>
              <a:rPr lang="zh-TW" altLang="zh-TW" sz="2400" b="1" dirty="0" smtClean="0"/>
              <a:t>實驗證實</a:t>
            </a:r>
            <a:r>
              <a:rPr lang="zh-TW" altLang="en-US" sz="2400" b="1" u="sng" dirty="0" smtClean="0">
                <a:solidFill>
                  <a:srgbClr val="FF0000"/>
                </a:solidFill>
              </a:rPr>
              <a:t>加入</a:t>
            </a:r>
            <a:r>
              <a:rPr lang="en-US" altLang="zh-TW" sz="2400" b="1" u="sng" dirty="0" smtClean="0">
                <a:solidFill>
                  <a:srgbClr val="FF0000"/>
                </a:solidFill>
              </a:rPr>
              <a:t>25g</a:t>
            </a:r>
            <a:r>
              <a:rPr lang="zh-TW" altLang="zh-TW" sz="2400" b="1" u="sng" dirty="0">
                <a:solidFill>
                  <a:srgbClr val="FF0000"/>
                </a:solidFill>
              </a:rPr>
              <a:t>漿糊</a:t>
            </a:r>
            <a:r>
              <a:rPr lang="en-US" altLang="zh-TW" sz="2400" b="1" dirty="0" smtClean="0"/>
              <a:t/>
            </a:r>
            <a:br>
              <a:rPr lang="en-US" altLang="zh-TW" sz="2400" b="1" dirty="0" smtClean="0"/>
            </a:br>
            <a:r>
              <a:rPr lang="zh-TW" altLang="zh-TW" sz="2400" b="1" dirty="0" smtClean="0">
                <a:solidFill>
                  <a:srgbClr val="FF0000"/>
                </a:solidFill>
              </a:rPr>
              <a:t>有助於</a:t>
            </a:r>
            <a:r>
              <a:rPr lang="zh-TW" altLang="zh-TW" sz="2400" b="1" dirty="0">
                <a:solidFill>
                  <a:srgbClr val="FF0000"/>
                </a:solidFill>
              </a:rPr>
              <a:t>增強手抄紙的</a:t>
            </a:r>
            <a:r>
              <a:rPr lang="zh-TW" altLang="zh-TW" sz="2400" b="1" dirty="0" smtClean="0">
                <a:solidFill>
                  <a:srgbClr val="FF0000"/>
                </a:solidFill>
              </a:rPr>
              <a:t>紙張強度</a:t>
            </a:r>
            <a:r>
              <a:rPr lang="zh-TW" altLang="zh-TW" sz="2400" b="1" dirty="0">
                <a:solidFill>
                  <a:srgbClr val="FF0000"/>
                </a:solidFill>
              </a:rPr>
              <a:t>與紙張韌</a:t>
            </a:r>
            <a:r>
              <a:rPr lang="zh-TW" altLang="zh-TW" sz="2400" b="1" dirty="0" smtClean="0">
                <a:solidFill>
                  <a:srgbClr val="FF0000"/>
                </a:solidFill>
              </a:rPr>
              <a:t>度</a:t>
            </a:r>
            <a:r>
              <a:rPr lang="zh-TW" altLang="zh-TW" sz="2400" dirty="0" smtClean="0"/>
              <a:t>。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zh-TW" altLang="zh-TW" sz="2400" dirty="0" smtClean="0"/>
              <a:t>手</a:t>
            </a:r>
            <a:r>
              <a:rPr lang="zh-TW" altLang="zh-TW" sz="2400" dirty="0"/>
              <a:t>抄</a:t>
            </a:r>
            <a:r>
              <a:rPr lang="zh-TW" altLang="zh-TW" sz="2400" dirty="0" smtClean="0"/>
              <a:t>紙張</a:t>
            </a:r>
            <a:r>
              <a:rPr lang="zh-TW" altLang="zh-TW" sz="2400" dirty="0"/>
              <a:t>韌</a:t>
            </a:r>
            <a:r>
              <a:rPr lang="zh-TW" altLang="zh-TW" sz="2400" dirty="0" smtClean="0"/>
              <a:t>度</a:t>
            </a:r>
            <a:r>
              <a:rPr lang="zh-TW" altLang="en-US" sz="2400" dirty="0" smtClean="0"/>
              <a:t>從</a:t>
            </a:r>
            <a:r>
              <a:rPr lang="zh-TW" altLang="zh-TW" sz="2400" dirty="0" smtClean="0"/>
              <a:t> </a:t>
            </a:r>
            <a:r>
              <a:rPr lang="en-US" altLang="zh-TW" sz="2400" dirty="0" smtClean="0"/>
              <a:t>(</a:t>
            </a:r>
            <a:r>
              <a:rPr lang="en-US" altLang="zh-TW" sz="2400" dirty="0"/>
              <a:t>6</a:t>
            </a:r>
            <a:r>
              <a:rPr lang="zh-TW" altLang="zh-TW" sz="2400" dirty="0"/>
              <a:t>圈→</a:t>
            </a:r>
            <a:r>
              <a:rPr lang="en-US" altLang="zh-TW" sz="2400" dirty="0"/>
              <a:t>2.6</a:t>
            </a:r>
            <a:r>
              <a:rPr lang="zh-TW" altLang="zh-TW" sz="2400" dirty="0"/>
              <a:t>圈→</a:t>
            </a:r>
            <a:r>
              <a:rPr lang="en-US" altLang="zh-TW" sz="2400" dirty="0"/>
              <a:t>3</a:t>
            </a:r>
            <a:r>
              <a:rPr lang="zh-TW" altLang="zh-TW" sz="2400" dirty="0"/>
              <a:t>圈</a:t>
            </a:r>
            <a:r>
              <a:rPr lang="en-US" altLang="zh-TW" sz="2400" dirty="0"/>
              <a:t>) </a:t>
            </a:r>
            <a:r>
              <a:rPr lang="en-US" altLang="zh-TW" sz="2400" dirty="0" smtClean="0"/>
              <a:t>vs.(3.3</a:t>
            </a:r>
            <a:r>
              <a:rPr lang="zh-TW" altLang="zh-TW" sz="2400" dirty="0"/>
              <a:t>圈→</a:t>
            </a:r>
            <a:r>
              <a:rPr lang="en-US" altLang="zh-TW" sz="2400" dirty="0"/>
              <a:t>3</a:t>
            </a:r>
            <a:r>
              <a:rPr lang="zh-TW" altLang="zh-TW" sz="2400" dirty="0"/>
              <a:t>圈→</a:t>
            </a:r>
            <a:r>
              <a:rPr lang="en-US" altLang="zh-TW" sz="2400" dirty="0"/>
              <a:t>2.3</a:t>
            </a:r>
            <a:r>
              <a:rPr lang="zh-TW" altLang="zh-TW" sz="2400" dirty="0"/>
              <a:t>圈</a:t>
            </a:r>
            <a:r>
              <a:rPr lang="en-US" altLang="zh-TW" sz="2400" dirty="0" smtClean="0"/>
              <a:t>)</a:t>
            </a:r>
            <a:br>
              <a:rPr lang="en-US" altLang="zh-TW" sz="2400" dirty="0" smtClean="0"/>
            </a:br>
            <a:r>
              <a:rPr lang="zh-TW" altLang="en-US" sz="2400" dirty="0" smtClean="0"/>
              <a:t>                             </a:t>
            </a:r>
            <a:r>
              <a:rPr lang="en-US" altLang="zh-TW" sz="2400" b="1" u="sng" dirty="0" smtClean="0">
                <a:solidFill>
                  <a:srgbClr val="FF0000"/>
                </a:solidFill>
              </a:rPr>
              <a:t>25g</a:t>
            </a:r>
            <a:r>
              <a:rPr lang="zh-TW" altLang="zh-TW" sz="2400" b="1" u="sng" dirty="0" smtClean="0">
                <a:solidFill>
                  <a:srgbClr val="FF0000"/>
                </a:solidFill>
              </a:rPr>
              <a:t>漿糊</a:t>
            </a:r>
            <a:r>
              <a:rPr lang="zh-TW" altLang="en-US" sz="2400" b="1" u="sng" dirty="0" smtClean="0">
                <a:solidFill>
                  <a:srgbClr val="FF0000"/>
                </a:solidFill>
              </a:rPr>
              <a:t>能有效</a:t>
            </a:r>
            <a:r>
              <a:rPr lang="zh-TW" altLang="zh-TW" sz="2400" b="1" u="sng" dirty="0">
                <a:solidFill>
                  <a:srgbClr val="FF0000"/>
                </a:solidFill>
              </a:rPr>
              <a:t>減緩紙張韌度</a:t>
            </a:r>
            <a:r>
              <a:rPr lang="zh-TW" altLang="zh-TW" sz="2400" b="1" u="sng" dirty="0" smtClean="0">
                <a:solidFill>
                  <a:srgbClr val="FF0000"/>
                </a:solidFill>
              </a:rPr>
              <a:t>下滑</a:t>
            </a:r>
            <a:r>
              <a:rPr lang="en-US" altLang="zh-TW" sz="2000" b="1" u="sng" dirty="0" smtClean="0">
                <a:solidFill>
                  <a:srgbClr val="FF0000"/>
                </a:solidFill>
              </a:rPr>
              <a:t/>
            </a:r>
            <a:br>
              <a:rPr lang="en-US" altLang="zh-TW" sz="2000" b="1" u="sng" dirty="0" smtClean="0">
                <a:solidFill>
                  <a:srgbClr val="FF0000"/>
                </a:solidFill>
              </a:rPr>
            </a:br>
            <a:r>
              <a:rPr lang="en-US" altLang="zh-TW" sz="1100" b="1" u="sng" dirty="0" smtClean="0">
                <a:solidFill>
                  <a:srgbClr val="FF0000"/>
                </a:solidFill>
              </a:rPr>
              <a:t/>
            </a:r>
            <a:br>
              <a:rPr lang="en-US" altLang="zh-TW" sz="1100" b="1" u="sng" dirty="0" smtClean="0">
                <a:solidFill>
                  <a:srgbClr val="FF0000"/>
                </a:solidFill>
              </a:rPr>
            </a:br>
            <a:r>
              <a:rPr lang="en-US" altLang="zh-TW" sz="1100" b="1" dirty="0" smtClean="0">
                <a:solidFill>
                  <a:srgbClr val="FF0000"/>
                </a:solidFill>
              </a:rPr>
              <a:t/>
            </a:r>
            <a:br>
              <a:rPr lang="en-US" altLang="zh-TW" sz="1100" b="1" dirty="0" smtClean="0">
                <a:solidFill>
                  <a:srgbClr val="FF0000"/>
                </a:solidFill>
              </a:rPr>
            </a:br>
            <a:r>
              <a:rPr lang="zh-TW" altLang="zh-TW" sz="2400" dirty="0">
                <a:latin typeface="+mj-ea"/>
              </a:rPr>
              <a:t>鳳梨</a:t>
            </a:r>
            <a:r>
              <a:rPr lang="zh-TW" altLang="en-US" sz="2400" dirty="0">
                <a:latin typeface="+mj-ea"/>
              </a:rPr>
              <a:t>渣</a:t>
            </a:r>
            <a:r>
              <a:rPr lang="en-US" altLang="zh-TW" sz="2400" dirty="0">
                <a:latin typeface="+mj-ea"/>
              </a:rPr>
              <a:t>100g+</a:t>
            </a:r>
            <a:r>
              <a:rPr lang="zh-TW" altLang="zh-TW" sz="2400" dirty="0">
                <a:latin typeface="+mj-ea"/>
              </a:rPr>
              <a:t>紙漿</a:t>
            </a:r>
            <a:r>
              <a:rPr lang="en-US" altLang="zh-TW" sz="2400" dirty="0">
                <a:latin typeface="+mj-ea"/>
              </a:rPr>
              <a:t>50g </a:t>
            </a:r>
            <a:r>
              <a:rPr lang="en-US" altLang="zh-TW" sz="2400" dirty="0" smtClean="0">
                <a:latin typeface="+mj-ea"/>
              </a:rPr>
              <a:t>……………….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</a:rPr>
              <a:t>(2:1 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</a:rPr>
              <a:t>  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</a:rPr>
              <a:t>X  )</a:t>
            </a:r>
            <a:r>
              <a:rPr lang="en-US" altLang="zh-TW" sz="1100" b="1" dirty="0" smtClean="0">
                <a:solidFill>
                  <a:srgbClr val="FF0000"/>
                </a:solidFill>
              </a:rPr>
              <a:t/>
            </a:r>
            <a:br>
              <a:rPr lang="en-US" altLang="zh-TW" sz="1100" b="1" dirty="0" smtClean="0">
                <a:solidFill>
                  <a:srgbClr val="FF0000"/>
                </a:solidFill>
              </a:rPr>
            </a:br>
            <a:r>
              <a:rPr lang="zh-TW" altLang="zh-TW" sz="2400" dirty="0" smtClean="0">
                <a:latin typeface="+mj-ea"/>
              </a:rPr>
              <a:t>鳳梨</a:t>
            </a:r>
            <a:r>
              <a:rPr lang="zh-TW" altLang="en-US" sz="2400" dirty="0">
                <a:latin typeface="+mj-ea"/>
              </a:rPr>
              <a:t>渣</a:t>
            </a:r>
            <a:r>
              <a:rPr lang="en-US" altLang="zh-TW" sz="2400" dirty="0">
                <a:latin typeface="+mj-ea"/>
              </a:rPr>
              <a:t>100g+</a:t>
            </a:r>
            <a:r>
              <a:rPr lang="zh-TW" altLang="zh-TW" sz="2400" dirty="0">
                <a:latin typeface="+mj-ea"/>
              </a:rPr>
              <a:t>紙漿</a:t>
            </a:r>
            <a:r>
              <a:rPr lang="en-US" altLang="zh-TW" sz="2400" dirty="0">
                <a:latin typeface="+mj-ea"/>
              </a:rPr>
              <a:t>50g +</a:t>
            </a:r>
            <a:r>
              <a:rPr lang="zh-TW" altLang="zh-TW" sz="2400" dirty="0">
                <a:latin typeface="+mj-ea"/>
              </a:rPr>
              <a:t>漿糊</a:t>
            </a:r>
            <a:r>
              <a:rPr lang="en-US" altLang="zh-TW" sz="2400" dirty="0">
                <a:latin typeface="+mj-ea"/>
              </a:rPr>
              <a:t>25g  </a:t>
            </a:r>
            <a:r>
              <a:rPr lang="en-US" altLang="zh-TW" sz="2400" dirty="0">
                <a:solidFill>
                  <a:srgbClr val="FF0000"/>
                </a:solidFill>
                <a:latin typeface="+mj-ea"/>
              </a:rPr>
              <a:t>(2:1:0.5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</a:rPr>
              <a:t>)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</a:rPr>
              <a:t>紙張</a:t>
            </a:r>
            <a:r>
              <a:rPr lang="zh-TW" altLang="zh-TW" sz="2400" dirty="0">
                <a:solidFill>
                  <a:srgbClr val="FF0000"/>
                </a:solidFill>
                <a:latin typeface="+mj-ea"/>
              </a:rPr>
              <a:t>韌度</a:t>
            </a:r>
            <a:r>
              <a:rPr lang="zh-TW" altLang="zh-TW" sz="2400" dirty="0" smtClean="0">
                <a:solidFill>
                  <a:srgbClr val="FF0000"/>
                </a:solidFill>
                <a:latin typeface="+mj-ea"/>
              </a:rPr>
              <a:t>強化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</a:rPr>
              <a:t/>
            </a:r>
            <a:br>
              <a:rPr lang="en-US" altLang="zh-TW" sz="2400" dirty="0" smtClean="0">
                <a:solidFill>
                  <a:srgbClr val="FF0000"/>
                </a:solidFill>
                <a:latin typeface="+mj-ea"/>
              </a:rPr>
            </a:br>
            <a:r>
              <a:rPr lang="zh-TW" altLang="zh-TW" sz="2400" dirty="0">
                <a:latin typeface="+mj-ea"/>
              </a:rPr>
              <a:t>鳳梨</a:t>
            </a:r>
            <a:r>
              <a:rPr lang="zh-TW" altLang="en-US" sz="2400" dirty="0">
                <a:latin typeface="+mj-ea"/>
              </a:rPr>
              <a:t>渣</a:t>
            </a:r>
            <a:r>
              <a:rPr lang="en-US" altLang="zh-TW" sz="2400" dirty="0">
                <a:latin typeface="+mj-ea"/>
              </a:rPr>
              <a:t>100g+</a:t>
            </a:r>
            <a:r>
              <a:rPr lang="zh-TW" altLang="zh-TW" sz="2400" dirty="0">
                <a:latin typeface="+mj-ea"/>
              </a:rPr>
              <a:t>紙漿</a:t>
            </a:r>
            <a:r>
              <a:rPr lang="en-US" altLang="zh-TW" sz="2400" dirty="0">
                <a:latin typeface="+mj-ea"/>
              </a:rPr>
              <a:t>50g +</a:t>
            </a:r>
            <a:r>
              <a:rPr lang="zh-TW" altLang="zh-TW" sz="2400" dirty="0">
                <a:latin typeface="+mj-ea"/>
              </a:rPr>
              <a:t>漿糊</a:t>
            </a:r>
            <a:r>
              <a:rPr lang="en-US" altLang="zh-TW" sz="2400" dirty="0">
                <a:latin typeface="+mj-ea"/>
              </a:rPr>
              <a:t>50g..</a:t>
            </a:r>
            <a:r>
              <a:rPr lang="en-US" altLang="zh-TW" sz="2400" dirty="0">
                <a:solidFill>
                  <a:srgbClr val="FF0000"/>
                </a:solidFill>
                <a:latin typeface="+mj-ea"/>
              </a:rPr>
              <a:t>(2:1: 1)</a:t>
            </a:r>
            <a:r>
              <a:rPr lang="zh-TW" altLang="en-US" sz="2400" dirty="0">
                <a:solidFill>
                  <a:srgbClr val="FF0000"/>
                </a:solidFill>
                <a:latin typeface="+mj-ea"/>
              </a:rPr>
              <a:t> 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</a:rPr>
              <a:t>  紙張</a:t>
            </a:r>
            <a:r>
              <a:rPr lang="zh-TW" altLang="zh-TW" sz="2400" dirty="0">
                <a:solidFill>
                  <a:srgbClr val="FF0000"/>
                </a:solidFill>
                <a:latin typeface="+mj-ea"/>
              </a:rPr>
              <a:t>韌度</a:t>
            </a:r>
            <a:r>
              <a:rPr lang="zh-TW" altLang="en-US" sz="2400" dirty="0">
                <a:solidFill>
                  <a:srgbClr val="FF0000"/>
                </a:solidFill>
                <a:latin typeface="+mj-ea"/>
              </a:rPr>
              <a:t>僅微</a:t>
            </a:r>
            <a:r>
              <a:rPr lang="zh-TW" altLang="zh-TW" sz="2400" dirty="0" smtClean="0">
                <a:solidFill>
                  <a:srgbClr val="FF0000"/>
                </a:solidFill>
                <a:latin typeface="+mj-ea"/>
              </a:rPr>
              <a:t>強化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</a:rPr>
              <a:t/>
            </a:r>
            <a:br>
              <a:rPr lang="en-US" altLang="zh-TW" sz="2400" dirty="0" smtClean="0">
                <a:solidFill>
                  <a:srgbClr val="FF0000"/>
                </a:solidFill>
                <a:latin typeface="+mj-ea"/>
              </a:rPr>
            </a:br>
            <a:r>
              <a:rPr lang="en-US" altLang="zh-TW" sz="1100" b="1" dirty="0">
                <a:solidFill>
                  <a:srgbClr val="FF0000"/>
                </a:solidFill>
              </a:rPr>
              <a:t/>
            </a:r>
            <a:br>
              <a:rPr lang="en-US" altLang="zh-TW" sz="1100" b="1" dirty="0">
                <a:solidFill>
                  <a:srgbClr val="FF0000"/>
                </a:solidFill>
              </a:rPr>
            </a:br>
            <a:r>
              <a:rPr lang="zh-TW" altLang="en-US" sz="2400" dirty="0">
                <a:latin typeface="+mj-ea"/>
              </a:rPr>
              <a:t>故推測</a:t>
            </a:r>
            <a:r>
              <a:rPr lang="en-US" altLang="zh-TW" sz="2400" dirty="0">
                <a:latin typeface="+mj-ea"/>
              </a:rPr>
              <a:t/>
            </a:r>
            <a:br>
              <a:rPr lang="en-US" altLang="zh-TW" sz="2400" dirty="0">
                <a:latin typeface="+mj-ea"/>
              </a:rPr>
            </a:br>
            <a:r>
              <a:rPr lang="zh-TW" altLang="zh-TW" sz="2400" b="1" u="sng" dirty="0">
                <a:solidFill>
                  <a:srgbClr val="FF0000"/>
                </a:solidFill>
                <a:latin typeface="+mj-ea"/>
              </a:rPr>
              <a:t>鳳梨</a:t>
            </a:r>
            <a:r>
              <a:rPr lang="zh-TW" altLang="en-US" sz="2400" b="1" dirty="0" smtClean="0">
                <a:solidFill>
                  <a:srgbClr val="FF0000"/>
                </a:solidFill>
                <a:latin typeface="+mj-ea"/>
              </a:rPr>
              <a:t>與</a:t>
            </a:r>
            <a:r>
              <a:rPr lang="zh-TW" altLang="en-US" sz="2400" b="1" u="sng" dirty="0" smtClean="0">
                <a:solidFill>
                  <a:srgbClr val="FF0000"/>
                </a:solidFill>
                <a:latin typeface="+mj-ea"/>
              </a:rPr>
              <a:t>漿糊</a:t>
            </a:r>
            <a:r>
              <a:rPr lang="zh-TW" altLang="en-US" sz="2400" b="1" dirty="0" smtClean="0">
                <a:solidFill>
                  <a:srgbClr val="FF0000"/>
                </a:solidFill>
                <a:latin typeface="+mj-ea"/>
              </a:rPr>
              <a:t>的</a:t>
            </a:r>
            <a:r>
              <a:rPr lang="zh-TW" altLang="en-US" sz="2400" b="1" u="sng" dirty="0" smtClean="0">
                <a:solidFill>
                  <a:srgbClr val="FF0000"/>
                </a:solidFill>
                <a:latin typeface="+mj-ea"/>
              </a:rPr>
              <a:t>紙張韌度</a:t>
            </a:r>
            <a:r>
              <a:rPr lang="zh-TW" altLang="zh-TW" sz="2400" b="1" dirty="0" smtClean="0">
                <a:solidFill>
                  <a:srgbClr val="FF0000"/>
                </a:solidFill>
                <a:latin typeface="+mj-ea"/>
              </a:rPr>
              <a:t>最佳</a:t>
            </a:r>
            <a:r>
              <a:rPr lang="zh-TW" altLang="zh-TW" sz="2400" b="1" dirty="0">
                <a:solidFill>
                  <a:srgbClr val="FF0000"/>
                </a:solidFill>
                <a:latin typeface="+mj-ea"/>
              </a:rPr>
              <a:t>比</a:t>
            </a:r>
            <a:r>
              <a:rPr lang="zh-TW" altLang="en-US" sz="2400" b="1" dirty="0">
                <a:solidFill>
                  <a:srgbClr val="FF0000"/>
                </a:solidFill>
                <a:latin typeface="+mj-ea"/>
              </a:rPr>
              <a:t>值</a:t>
            </a:r>
            <a:r>
              <a:rPr lang="en-US" altLang="zh-TW" sz="2400" b="1" u="sng" dirty="0">
                <a:solidFill>
                  <a:srgbClr val="FF0000"/>
                </a:solidFill>
                <a:latin typeface="+mj-ea"/>
              </a:rPr>
              <a:t>2</a:t>
            </a:r>
            <a:r>
              <a:rPr lang="zh-TW" altLang="en-US" sz="2400" b="1" u="sng" dirty="0" smtClean="0">
                <a:solidFill>
                  <a:srgbClr val="FF0000"/>
                </a:solidFill>
                <a:latin typeface="+mj-ea"/>
              </a:rPr>
              <a:t>：</a:t>
            </a:r>
            <a:r>
              <a:rPr lang="en-US" altLang="zh-TW" sz="2400" b="1" u="sng" dirty="0" smtClean="0">
                <a:solidFill>
                  <a:srgbClr val="FF0000"/>
                </a:solidFill>
                <a:latin typeface="+mj-ea"/>
              </a:rPr>
              <a:t>0.5</a:t>
            </a:r>
            <a:endParaRPr lang="en-US" altLang="zh-TW" sz="2400" dirty="0">
              <a:latin typeface="+mj-ea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2564"/>
            <a:ext cx="7382256" cy="2670048"/>
          </a:xfrm>
        </p:spPr>
      </p:pic>
      <p:sp>
        <p:nvSpPr>
          <p:cNvPr id="5" name="矩形 4"/>
          <p:cNvSpPr/>
          <p:nvPr/>
        </p:nvSpPr>
        <p:spPr>
          <a:xfrm>
            <a:off x="199108" y="256490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比較韌度</a:t>
            </a:r>
            <a:endParaRPr lang="zh-TW" altLang="en-US" sz="24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86282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3608" y="2492896"/>
            <a:ext cx="7344816" cy="3960440"/>
          </a:xfrm>
        </p:spPr>
        <p:txBody>
          <a:bodyPr>
            <a:normAutofit fontScale="90000"/>
          </a:bodyPr>
          <a:lstStyle/>
          <a:p>
            <a:pPr>
              <a:spcBef>
                <a:spcPts val="1200"/>
              </a:spcBef>
            </a:pPr>
            <a:r>
              <a:rPr lang="zh-TW" altLang="en-US" sz="2400" b="1" dirty="0">
                <a:latin typeface="+mj-ea"/>
              </a:rPr>
              <a:t>既然得知</a:t>
            </a:r>
            <a:r>
              <a:rPr lang="en-US" altLang="zh-TW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zh-TW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zh-TW" sz="2400" dirty="0" smtClean="0">
                <a:latin typeface="+mj-ea"/>
              </a:rPr>
              <a:t>鳳梨</a:t>
            </a:r>
            <a:r>
              <a:rPr lang="zh-TW" altLang="en-US" sz="2400" dirty="0">
                <a:latin typeface="+mj-ea"/>
              </a:rPr>
              <a:t>渣</a:t>
            </a:r>
            <a:r>
              <a:rPr lang="en-US" altLang="zh-TW" sz="2400" dirty="0">
                <a:latin typeface="+mj-ea"/>
              </a:rPr>
              <a:t>100g+</a:t>
            </a:r>
            <a:r>
              <a:rPr lang="zh-TW" altLang="zh-TW" sz="2400" dirty="0">
                <a:latin typeface="+mj-ea"/>
              </a:rPr>
              <a:t>紙漿</a:t>
            </a:r>
            <a:r>
              <a:rPr lang="en-US" altLang="zh-TW" sz="2400" dirty="0">
                <a:latin typeface="+mj-ea"/>
              </a:rPr>
              <a:t>50g +</a:t>
            </a:r>
            <a:r>
              <a:rPr lang="zh-TW" altLang="zh-TW" sz="2400" dirty="0">
                <a:latin typeface="+mj-ea"/>
              </a:rPr>
              <a:t>漿糊</a:t>
            </a:r>
            <a:r>
              <a:rPr lang="en-US" altLang="zh-TW" sz="2400" dirty="0">
                <a:latin typeface="+mj-ea"/>
              </a:rPr>
              <a:t>25g  </a:t>
            </a:r>
            <a:r>
              <a:rPr lang="en-US" altLang="zh-TW" sz="2400" dirty="0">
                <a:solidFill>
                  <a:srgbClr val="FF0000"/>
                </a:solidFill>
                <a:latin typeface="+mj-ea"/>
              </a:rPr>
              <a:t>(2:1:0.5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</a:rPr>
              <a:t>)/</a:t>
            </a:r>
            <a:r>
              <a:rPr lang="zh-TW" altLang="en-US" sz="2400" dirty="0" smtClean="0">
                <a:solidFill>
                  <a:srgbClr val="FF0000"/>
                </a:solidFill>
                <a:latin typeface="+mj-ea"/>
              </a:rPr>
              <a:t>紙張</a:t>
            </a:r>
            <a:r>
              <a:rPr lang="zh-TW" altLang="zh-TW" sz="2400" dirty="0">
                <a:solidFill>
                  <a:srgbClr val="FF0000"/>
                </a:solidFill>
                <a:latin typeface="+mj-ea"/>
              </a:rPr>
              <a:t>韌度強化</a:t>
            </a:r>
            <a:r>
              <a:rPr lang="en-US" altLang="zh-TW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zh-TW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TW" sz="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zh-TW" sz="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zh-TW" sz="2400" b="1" dirty="0" smtClean="0">
                <a:latin typeface="+mj-ea"/>
              </a:rPr>
              <a:t>第</a:t>
            </a:r>
            <a:r>
              <a:rPr lang="zh-TW" altLang="en-US" sz="2400" b="1" dirty="0" smtClean="0">
                <a:latin typeface="+mj-ea"/>
              </a:rPr>
              <a:t>二</a:t>
            </a:r>
            <a:r>
              <a:rPr lang="zh-TW" altLang="zh-TW" sz="2400" b="1" dirty="0">
                <a:latin typeface="+mj-ea"/>
              </a:rPr>
              <a:t>階段</a:t>
            </a:r>
            <a:r>
              <a:rPr lang="zh-TW" altLang="zh-TW" sz="2400" b="1" dirty="0" smtClean="0">
                <a:latin typeface="+mj-ea"/>
              </a:rPr>
              <a:t>實驗</a:t>
            </a:r>
            <a:r>
              <a:rPr lang="en-US" altLang="zh-TW" sz="2400" b="1" dirty="0" smtClean="0">
                <a:latin typeface="+mj-ea"/>
              </a:rPr>
              <a:t>/</a:t>
            </a:r>
            <a:r>
              <a:rPr lang="zh-TW" alt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再次比較</a:t>
            </a:r>
            <a:r>
              <a:rPr lang="zh-TW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韌度</a:t>
            </a:r>
            <a:r>
              <a:rPr lang="en-US" altLang="zh-TW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zh-TW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en-US" sz="2400" dirty="0" smtClean="0">
                <a:latin typeface="+mj-ea"/>
              </a:rPr>
              <a:t>我們維持</a:t>
            </a:r>
            <a:r>
              <a:rPr lang="en-US" altLang="zh-TW" sz="2400" dirty="0" smtClean="0">
                <a:latin typeface="+mj-ea"/>
              </a:rPr>
              <a:t>25g</a:t>
            </a:r>
            <a:r>
              <a:rPr lang="zh-TW" altLang="en-US" sz="2400" dirty="0" smtClean="0">
                <a:latin typeface="+mj-ea"/>
              </a:rPr>
              <a:t>漿糊</a:t>
            </a:r>
            <a:r>
              <a:rPr lang="en-US" altLang="zh-TW" sz="2400" dirty="0" smtClean="0">
                <a:latin typeface="+mj-ea"/>
              </a:rPr>
              <a:t/>
            </a:r>
            <a:br>
              <a:rPr lang="en-US" altLang="zh-TW" sz="2400" dirty="0" smtClean="0">
                <a:latin typeface="+mj-ea"/>
              </a:rPr>
            </a:br>
            <a:r>
              <a:rPr lang="zh-TW" altLang="en-US" sz="2400" dirty="0" smtClean="0">
                <a:latin typeface="+mj-ea"/>
              </a:rPr>
              <a:t>增加</a:t>
            </a:r>
            <a:r>
              <a:rPr lang="zh-TW" altLang="zh-TW" sz="2400" dirty="0">
                <a:latin typeface="+mj-ea"/>
              </a:rPr>
              <a:t>鳳梨渣份量</a:t>
            </a:r>
            <a:r>
              <a:rPr lang="zh-TW" altLang="en-US" sz="2400" dirty="0">
                <a:latin typeface="+mj-ea"/>
              </a:rPr>
              <a:t>為</a:t>
            </a:r>
            <a:r>
              <a:rPr lang="en-US" altLang="zh-TW" sz="2400" dirty="0">
                <a:latin typeface="+mj-ea"/>
              </a:rPr>
              <a:t>200g</a:t>
            </a:r>
            <a:r>
              <a:rPr lang="zh-TW" altLang="zh-TW" sz="2400" dirty="0">
                <a:latin typeface="+mj-ea"/>
              </a:rPr>
              <a:t>，分別</a:t>
            </a:r>
            <a:r>
              <a:rPr lang="zh-TW" altLang="en-US" sz="2400" dirty="0">
                <a:latin typeface="+mj-ea"/>
              </a:rPr>
              <a:t>比較</a:t>
            </a:r>
            <a:r>
              <a:rPr lang="en-US" altLang="zh-TW" sz="2400" dirty="0" smtClean="0">
                <a:solidFill>
                  <a:srgbClr val="FF0000"/>
                </a:solidFill>
                <a:latin typeface="+mj-ea"/>
              </a:rPr>
              <a:t>2:1:0.5</a:t>
            </a:r>
            <a:r>
              <a:rPr lang="zh-TW" altLang="zh-TW" sz="2400" dirty="0">
                <a:latin typeface="+mj-ea"/>
              </a:rPr>
              <a:t>與</a:t>
            </a:r>
            <a:r>
              <a:rPr lang="en-US" altLang="zh-TW" sz="2400" dirty="0">
                <a:solidFill>
                  <a:srgbClr val="FF0000"/>
                </a:solidFill>
                <a:latin typeface="+mj-ea"/>
              </a:rPr>
              <a:t>4:1:0.5</a:t>
            </a:r>
            <a:br>
              <a:rPr lang="en-US" altLang="zh-TW" sz="2400" dirty="0">
                <a:solidFill>
                  <a:srgbClr val="FF0000"/>
                </a:solidFill>
                <a:latin typeface="+mj-ea"/>
              </a:rPr>
            </a:br>
            <a:r>
              <a:rPr lang="zh-TW" altLang="en-US" sz="2400" dirty="0">
                <a:latin typeface="+mj-ea"/>
              </a:rPr>
              <a:t>發現</a:t>
            </a:r>
            <a:r>
              <a:rPr lang="zh-TW" altLang="en-US" sz="2400" dirty="0" smtClean="0">
                <a:latin typeface="+mj-ea"/>
              </a:rPr>
              <a:t>紙張</a:t>
            </a:r>
            <a:r>
              <a:rPr lang="zh-TW" altLang="en-US" sz="2400" dirty="0">
                <a:latin typeface="+mj-ea"/>
              </a:rPr>
              <a:t>韌度從承受</a:t>
            </a:r>
            <a:r>
              <a:rPr lang="en-US" altLang="zh-TW" sz="2400" dirty="0">
                <a:latin typeface="+mj-ea"/>
              </a:rPr>
              <a:t>3</a:t>
            </a:r>
            <a:r>
              <a:rPr lang="zh-TW" altLang="zh-TW" sz="2400" dirty="0">
                <a:latin typeface="+mj-ea"/>
              </a:rPr>
              <a:t>圈→</a:t>
            </a:r>
            <a:r>
              <a:rPr lang="en-US" altLang="zh-TW" sz="2400" dirty="0">
                <a:latin typeface="+mj-ea"/>
              </a:rPr>
              <a:t>2</a:t>
            </a:r>
            <a:r>
              <a:rPr lang="zh-TW" altLang="zh-TW" sz="2400" dirty="0">
                <a:latin typeface="+mj-ea"/>
              </a:rPr>
              <a:t>圈</a:t>
            </a:r>
            <a:r>
              <a:rPr lang="zh-TW" altLang="en-US" sz="2400" dirty="0">
                <a:latin typeface="+mj-ea"/>
              </a:rPr>
              <a:t> </a:t>
            </a:r>
            <a:r>
              <a:rPr lang="en-US" altLang="zh-TW" sz="2400" dirty="0">
                <a:latin typeface="+mj-ea"/>
              </a:rPr>
              <a:t>(2.75</a:t>
            </a:r>
            <a:r>
              <a:rPr lang="zh-TW" altLang="zh-TW" sz="2400" dirty="0">
                <a:latin typeface="+mj-ea"/>
              </a:rPr>
              <a:t>圈→</a:t>
            </a:r>
            <a:r>
              <a:rPr lang="en-US" altLang="zh-TW" sz="2400" dirty="0">
                <a:latin typeface="+mj-ea"/>
              </a:rPr>
              <a:t>2.33</a:t>
            </a:r>
            <a:r>
              <a:rPr lang="zh-TW" altLang="zh-TW" sz="2400" dirty="0">
                <a:latin typeface="+mj-ea"/>
              </a:rPr>
              <a:t>圈</a:t>
            </a:r>
            <a:r>
              <a:rPr lang="en-US" altLang="zh-TW" sz="2400" dirty="0">
                <a:latin typeface="+mj-ea"/>
              </a:rPr>
              <a:t>)</a:t>
            </a:r>
            <a:br>
              <a:rPr lang="en-US" altLang="zh-TW" sz="2400" dirty="0">
                <a:latin typeface="+mj-ea"/>
              </a:rPr>
            </a:br>
            <a:r>
              <a:rPr lang="zh-TW" altLang="en-US" sz="2400" dirty="0" smtClean="0">
                <a:latin typeface="+mj-ea"/>
              </a:rPr>
              <a:t>推論</a:t>
            </a:r>
            <a:r>
              <a:rPr lang="en-US" altLang="zh-TW" sz="2400" b="1" dirty="0" smtClean="0">
                <a:solidFill>
                  <a:srgbClr val="FF0000"/>
                </a:solidFill>
                <a:latin typeface="+mj-ea"/>
              </a:rPr>
              <a:t>25g</a:t>
            </a:r>
            <a:r>
              <a:rPr lang="zh-TW" altLang="zh-TW" sz="2400" b="1" dirty="0">
                <a:solidFill>
                  <a:srgbClr val="FF0000"/>
                </a:solidFill>
                <a:latin typeface="+mj-ea"/>
              </a:rPr>
              <a:t>的漿糊只能黏合</a:t>
            </a:r>
            <a:r>
              <a:rPr lang="en-US" altLang="zh-TW" sz="2400" b="1" dirty="0">
                <a:solidFill>
                  <a:srgbClr val="FF0000"/>
                </a:solidFill>
                <a:latin typeface="+mj-ea"/>
              </a:rPr>
              <a:t>100g</a:t>
            </a:r>
            <a:r>
              <a:rPr lang="zh-TW" altLang="zh-TW" sz="2400" b="1" dirty="0">
                <a:solidFill>
                  <a:srgbClr val="FF0000"/>
                </a:solidFill>
                <a:latin typeface="+mj-ea"/>
              </a:rPr>
              <a:t>鳳梨渣</a:t>
            </a:r>
            <a:r>
              <a:rPr lang="zh-TW" altLang="en-US" sz="2400" b="1" dirty="0">
                <a:solidFill>
                  <a:srgbClr val="FF0000"/>
                </a:solidFill>
                <a:latin typeface="+mj-ea"/>
              </a:rPr>
              <a:t>纖維質</a:t>
            </a:r>
            <a:r>
              <a:rPr lang="en-US" altLang="zh-TW" sz="2400" b="1" dirty="0">
                <a:solidFill>
                  <a:srgbClr val="FF0000"/>
                </a:solidFill>
                <a:latin typeface="+mj-ea"/>
              </a:rPr>
              <a:t>+50g</a:t>
            </a:r>
            <a:r>
              <a:rPr lang="zh-TW" altLang="zh-TW" sz="2400" b="1" dirty="0">
                <a:solidFill>
                  <a:srgbClr val="FF0000"/>
                </a:solidFill>
                <a:latin typeface="+mj-ea"/>
              </a:rPr>
              <a:t>紙漿</a:t>
            </a:r>
            <a:r>
              <a:rPr lang="en-US" altLang="zh-TW" sz="2400" b="1" dirty="0">
                <a:solidFill>
                  <a:srgbClr val="FF0000"/>
                </a:solidFill>
                <a:latin typeface="+mj-ea"/>
              </a:rPr>
              <a:t/>
            </a:r>
            <a:br>
              <a:rPr lang="en-US" altLang="zh-TW" sz="2400" b="1" dirty="0">
                <a:solidFill>
                  <a:srgbClr val="FF0000"/>
                </a:solidFill>
                <a:latin typeface="+mj-ea"/>
              </a:rPr>
            </a:br>
            <a:r>
              <a:rPr lang="zh-TW" altLang="en-US" sz="2400" b="1" dirty="0" smtClean="0">
                <a:solidFill>
                  <a:srgbClr val="FF0000"/>
                </a:solidFill>
                <a:latin typeface="+mj-ea"/>
              </a:rPr>
              <a:t>        </a:t>
            </a:r>
            <a:r>
              <a:rPr lang="zh-TW" altLang="zh-TW" sz="2400" b="1" dirty="0" smtClean="0">
                <a:solidFill>
                  <a:srgbClr val="FF0000"/>
                </a:solidFill>
                <a:latin typeface="+mj-ea"/>
              </a:rPr>
              <a:t>鳳梨</a:t>
            </a:r>
            <a:r>
              <a:rPr lang="zh-TW" altLang="zh-TW" sz="2400" b="1" dirty="0">
                <a:solidFill>
                  <a:srgbClr val="FF0000"/>
                </a:solidFill>
                <a:latin typeface="+mj-ea"/>
              </a:rPr>
              <a:t>渣</a:t>
            </a:r>
            <a:r>
              <a:rPr lang="zh-TW" altLang="en-US" sz="2400" b="1" dirty="0">
                <a:solidFill>
                  <a:srgbClr val="FF0000"/>
                </a:solidFill>
                <a:latin typeface="+mj-ea"/>
              </a:rPr>
              <a:t>過多，手抄紙</a:t>
            </a:r>
            <a:r>
              <a:rPr lang="zh-TW" altLang="zh-TW" sz="2400" b="1" dirty="0">
                <a:solidFill>
                  <a:srgbClr val="FF0000"/>
                </a:solidFill>
                <a:latin typeface="+mj-ea"/>
              </a:rPr>
              <a:t>紙張韌度呈現下滑</a:t>
            </a:r>
            <a:r>
              <a:rPr lang="zh-TW" altLang="en-US" sz="2400" dirty="0" smtClean="0">
                <a:latin typeface="+mj-ea"/>
              </a:rPr>
              <a:t>。</a:t>
            </a:r>
            <a:r>
              <a:rPr lang="en-US" altLang="zh-TW" sz="2400" dirty="0" smtClean="0">
                <a:latin typeface="+mj-ea"/>
              </a:rPr>
              <a:t/>
            </a:r>
            <a:br>
              <a:rPr lang="en-US" altLang="zh-TW" sz="2400" dirty="0" smtClean="0">
                <a:latin typeface="+mj-ea"/>
              </a:rPr>
            </a:br>
            <a:r>
              <a:rPr lang="zh-TW" altLang="en-US" sz="2400" dirty="0" smtClean="0">
                <a:latin typeface="+mj-ea"/>
              </a:rPr>
              <a:t>                        </a:t>
            </a:r>
            <a:r>
              <a:rPr lang="zh-TW" altLang="en-US" sz="2400" b="1" u="sng" dirty="0" smtClean="0">
                <a:latin typeface="+mj-ea"/>
              </a:rPr>
              <a:t>鳳梨渣：紙漿</a:t>
            </a:r>
            <a:r>
              <a:rPr lang="zh-TW" altLang="en-US" sz="2400" dirty="0" smtClean="0">
                <a:latin typeface="+mj-ea"/>
              </a:rPr>
              <a:t>最佳</a:t>
            </a:r>
            <a:r>
              <a:rPr lang="zh-TW" altLang="en-US" sz="2400" dirty="0">
                <a:latin typeface="+mj-ea"/>
              </a:rPr>
              <a:t>比值</a:t>
            </a:r>
            <a:r>
              <a:rPr lang="zh-TW" altLang="en-US" sz="2400" dirty="0" smtClean="0">
                <a:latin typeface="+mj-ea"/>
              </a:rPr>
              <a:t>是</a:t>
            </a:r>
            <a:r>
              <a:rPr lang="en-US" altLang="zh-TW" sz="2400" b="1" dirty="0" smtClean="0">
                <a:solidFill>
                  <a:srgbClr val="FF0000"/>
                </a:solidFill>
                <a:latin typeface="+mj-ea"/>
              </a:rPr>
              <a:t>2</a:t>
            </a:r>
            <a:r>
              <a:rPr lang="zh-TW" altLang="en-US" sz="2400" b="1" dirty="0" smtClean="0">
                <a:solidFill>
                  <a:srgbClr val="FF0000"/>
                </a:solidFill>
                <a:latin typeface="+mj-ea"/>
              </a:rPr>
              <a:t>：</a:t>
            </a:r>
            <a:r>
              <a:rPr lang="en-US" altLang="zh-TW" sz="2400" b="1" dirty="0" smtClean="0">
                <a:solidFill>
                  <a:srgbClr val="FF0000"/>
                </a:solidFill>
                <a:latin typeface="+mj-ea"/>
              </a:rPr>
              <a:t>1</a:t>
            </a:r>
            <a:r>
              <a:rPr lang="en-US" altLang="zh-TW" sz="2200" dirty="0" smtClean="0">
                <a:latin typeface="+mj-ea"/>
              </a:rPr>
              <a:t/>
            </a:r>
            <a:br>
              <a:rPr lang="en-US" altLang="zh-TW" sz="2200" dirty="0" smtClean="0">
                <a:latin typeface="+mj-ea"/>
              </a:rPr>
            </a:br>
            <a:r>
              <a:rPr lang="en-US" altLang="zh-TW" sz="900" dirty="0" smtClean="0">
                <a:latin typeface="+mj-ea"/>
              </a:rPr>
              <a:t/>
            </a:r>
            <a:br>
              <a:rPr lang="en-US" altLang="zh-TW" sz="900" dirty="0" smtClean="0">
                <a:latin typeface="+mj-ea"/>
              </a:rPr>
            </a:br>
            <a:r>
              <a:rPr lang="zh-TW" altLang="en-US" sz="2200" dirty="0" smtClean="0">
                <a:latin typeface="+mj-ea"/>
              </a:rPr>
              <a:t>但我們必須再次證明。</a:t>
            </a:r>
            <a:endParaRPr lang="en-US" altLang="zh-TW" sz="2200" dirty="0">
              <a:solidFill>
                <a:srgbClr val="FF0000"/>
              </a:solidFill>
              <a:latin typeface="+mj-ea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6492"/>
            <a:ext cx="7382256" cy="2426208"/>
          </a:xfrm>
        </p:spPr>
      </p:pic>
    </p:spTree>
    <p:extLst>
      <p:ext uri="{BB962C8B-B14F-4D97-AF65-F5344CB8AC3E}">
        <p14:creationId xmlns:p14="http://schemas.microsoft.com/office/powerpoint/2010/main" val="420308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b="1" dirty="0" smtClean="0"/>
              <a:t>目   錄</a:t>
            </a:r>
            <a:endParaRPr lang="zh-TW" altLang="en-US" sz="4800" b="1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483768" y="2547938"/>
            <a:ext cx="6010944" cy="4049414"/>
          </a:xfrm>
        </p:spPr>
        <p:txBody>
          <a:bodyPr>
            <a:normAutofit fontScale="77500" lnSpcReduction="20000"/>
          </a:bodyPr>
          <a:lstStyle/>
          <a:p>
            <a:pPr algn="ctr"/>
            <a:endParaRPr lang="en-US" altLang="zh-TW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r>
              <a:rPr lang="en-US" altLang="zh-TW" sz="3100" b="1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￭</a:t>
            </a:r>
            <a:r>
              <a:rPr lang="zh-TW" altLang="en-US" sz="3100" b="1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研究動機</a:t>
            </a:r>
            <a:r>
              <a:rPr lang="en-US" altLang="zh-TW" sz="31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………………………03</a:t>
            </a:r>
            <a:endParaRPr lang="en-US" altLang="zh-TW" sz="3100" b="1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  <a:p>
            <a:r>
              <a:rPr lang="en-US" altLang="zh-TW" sz="3100" b="1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￭</a:t>
            </a:r>
            <a:r>
              <a:rPr lang="zh-TW" altLang="en-US" sz="31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研究目的</a:t>
            </a:r>
            <a:r>
              <a:rPr lang="en-US" altLang="zh-TW" sz="31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………………………</a:t>
            </a:r>
            <a:r>
              <a:rPr lang="en-US" altLang="zh-TW" sz="3100" b="1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04</a:t>
            </a:r>
          </a:p>
          <a:p>
            <a:r>
              <a:rPr lang="en-US" altLang="zh-TW" sz="3100" b="1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￭</a:t>
            </a:r>
            <a:r>
              <a:rPr lang="zh-TW" altLang="en-US" sz="31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研究</a:t>
            </a:r>
            <a:r>
              <a:rPr lang="zh-TW" altLang="en-US" sz="3100" b="1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設備及</a:t>
            </a:r>
            <a:r>
              <a:rPr lang="zh-TW" altLang="en-US" sz="31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器材</a:t>
            </a:r>
            <a:r>
              <a:rPr lang="en-US" altLang="zh-TW" sz="31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.……………</a:t>
            </a:r>
            <a:r>
              <a:rPr lang="zh-TW" altLang="en-US" sz="31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zh-TW" sz="31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05</a:t>
            </a:r>
            <a:endParaRPr lang="en-US" altLang="zh-TW" sz="3100" b="1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  <a:p>
            <a:r>
              <a:rPr lang="en-US" altLang="zh-TW" sz="3100" b="1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￭</a:t>
            </a:r>
            <a:r>
              <a:rPr lang="zh-TW" altLang="en-US" sz="31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研究過程與方法</a:t>
            </a:r>
            <a:r>
              <a:rPr lang="en-US" altLang="zh-TW" sz="31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.……………</a:t>
            </a:r>
            <a:r>
              <a:rPr lang="zh-TW" altLang="en-US" sz="31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zh-TW" sz="31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07</a:t>
            </a:r>
            <a:endParaRPr lang="en-US" altLang="zh-TW" sz="3100" b="1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  <a:p>
            <a:r>
              <a:rPr lang="en-US" altLang="zh-TW" sz="31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￭</a:t>
            </a:r>
            <a:r>
              <a:rPr lang="zh-TW" altLang="en-US" sz="3100" b="1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實驗</a:t>
            </a:r>
            <a:r>
              <a:rPr lang="zh-TW" altLang="en-US" sz="31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步驟</a:t>
            </a:r>
            <a:r>
              <a:rPr lang="en-US" altLang="zh-TW" sz="31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………………………09</a:t>
            </a:r>
            <a:endParaRPr lang="en-US" altLang="zh-TW" sz="3100" b="1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  <a:p>
            <a:r>
              <a:rPr lang="en-US" altLang="zh-TW" sz="31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￭</a:t>
            </a:r>
            <a:r>
              <a:rPr lang="zh-TW" altLang="en-US" sz="31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實驗</a:t>
            </a:r>
            <a:r>
              <a:rPr lang="zh-TW" altLang="en-US" sz="31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步驟</a:t>
            </a:r>
            <a:r>
              <a:rPr lang="en-US" altLang="zh-TW" sz="31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………………………12</a:t>
            </a:r>
          </a:p>
          <a:p>
            <a:r>
              <a:rPr lang="en-US" altLang="zh-TW" sz="31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￭</a:t>
            </a:r>
            <a:r>
              <a:rPr lang="zh-TW" altLang="en-US" sz="31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研究結果</a:t>
            </a:r>
            <a:r>
              <a:rPr lang="en-US" altLang="zh-TW" sz="31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………………………</a:t>
            </a:r>
            <a:r>
              <a:rPr lang="en-US" altLang="zh-TW" sz="3100" b="1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14</a:t>
            </a:r>
          </a:p>
          <a:p>
            <a:r>
              <a:rPr lang="en-US" altLang="zh-TW" sz="31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￭</a:t>
            </a:r>
            <a:r>
              <a:rPr lang="zh-TW" altLang="en-US" sz="31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研究討論與結論</a:t>
            </a:r>
            <a:r>
              <a:rPr lang="en-US" altLang="zh-TW" sz="31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.……………</a:t>
            </a:r>
            <a:r>
              <a:rPr lang="zh-TW" altLang="en-US" sz="31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zh-TW" sz="31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16</a:t>
            </a:r>
            <a:endParaRPr lang="en-US" altLang="zh-TW" sz="3100" b="1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  <a:p>
            <a:r>
              <a:rPr lang="en-US" altLang="zh-TW" sz="3100" b="1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￭</a:t>
            </a:r>
            <a:r>
              <a:rPr lang="zh-TW" altLang="en-US" sz="3100" b="1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研究心得</a:t>
            </a:r>
            <a:r>
              <a:rPr lang="en-US" altLang="zh-TW" sz="3100" b="1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………………………</a:t>
            </a:r>
            <a:r>
              <a:rPr lang="en-US" altLang="zh-TW" sz="31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21</a:t>
            </a:r>
          </a:p>
          <a:p>
            <a:r>
              <a:rPr lang="en-US" altLang="zh-TW" sz="31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￭</a:t>
            </a:r>
            <a:r>
              <a:rPr lang="zh-TW" altLang="en-US" sz="31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參考資料</a:t>
            </a:r>
            <a:r>
              <a:rPr lang="zh-TW" altLang="en-US" sz="3100" b="1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及</a:t>
            </a:r>
            <a:r>
              <a:rPr lang="zh-TW" altLang="en-US" sz="31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其他</a:t>
            </a:r>
            <a:r>
              <a:rPr lang="en-US" altLang="zh-TW" sz="31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.……………</a:t>
            </a:r>
            <a:r>
              <a:rPr lang="zh-TW" altLang="en-US" sz="31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zh-TW" sz="31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22</a:t>
            </a:r>
            <a:endParaRPr lang="en-US" altLang="zh-TW" sz="26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endParaRPr lang="en-US" altLang="zh-TW" sz="26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endParaRPr lang="en-US" altLang="zh-TW" dirty="0" smtClean="0">
              <a:solidFill>
                <a:schemeClr val="tx1"/>
              </a:solidFill>
              <a:latin typeface="+mj-ea"/>
            </a:endParaRPr>
          </a:p>
          <a:p>
            <a:pPr algn="ctr"/>
            <a:endParaRPr lang="en-US" altLang="zh-TW" dirty="0">
              <a:solidFill>
                <a:schemeClr val="tx1"/>
              </a:solidFill>
              <a:latin typeface="+mj-ea"/>
            </a:endParaRPr>
          </a:p>
          <a:p>
            <a:pPr algn="ctr"/>
            <a:endParaRPr lang="en-US" altLang="zh-TW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endParaRPr lang="en-US" altLang="zh-TW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endParaRPr lang="zh-TW" altLang="en-US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968594"/>
            <a:ext cx="2344792" cy="279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8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5616" y="2564904"/>
            <a:ext cx="7344816" cy="4464496"/>
          </a:xfrm>
        </p:spPr>
        <p:txBody>
          <a:bodyPr>
            <a:normAutofit fontScale="90000"/>
          </a:bodyPr>
          <a:lstStyle/>
          <a:p>
            <a:r>
              <a:rPr lang="zh-TW" altLang="en-US" sz="2400" dirty="0" smtClean="0">
                <a:latin typeface="+mj-ea"/>
              </a:rPr>
              <a:t>當</a:t>
            </a:r>
            <a:r>
              <a:rPr lang="zh-TW" altLang="zh-TW" sz="2400" dirty="0" smtClean="0">
                <a:latin typeface="+mj-ea"/>
              </a:rPr>
              <a:t>鳳梨</a:t>
            </a:r>
            <a:r>
              <a:rPr lang="zh-TW" altLang="zh-TW" sz="2400" dirty="0">
                <a:latin typeface="+mj-ea"/>
              </a:rPr>
              <a:t>渣：紙漿：漿糊</a:t>
            </a:r>
            <a:r>
              <a:rPr lang="zh-TW" altLang="zh-TW" sz="2400" dirty="0" smtClean="0">
                <a:latin typeface="+mj-ea"/>
              </a:rPr>
              <a:t>比例</a:t>
            </a:r>
            <a:r>
              <a:rPr lang="zh-TW" altLang="en-US" sz="2400" dirty="0" smtClean="0">
                <a:latin typeface="+mj-ea"/>
              </a:rPr>
              <a:t>從</a:t>
            </a:r>
            <a:r>
              <a:rPr lang="en-US" altLang="zh-TW" sz="2400" dirty="0" smtClean="0">
                <a:latin typeface="+mj-ea"/>
              </a:rPr>
              <a:t>4</a:t>
            </a:r>
            <a:r>
              <a:rPr lang="zh-TW" altLang="zh-TW" sz="2400" dirty="0" smtClean="0">
                <a:latin typeface="+mj-ea"/>
              </a:rPr>
              <a:t>：</a:t>
            </a:r>
            <a:r>
              <a:rPr lang="en-US" altLang="zh-TW" sz="2400" dirty="0">
                <a:latin typeface="+mj-ea"/>
              </a:rPr>
              <a:t>1</a:t>
            </a:r>
            <a:r>
              <a:rPr lang="zh-TW" altLang="zh-TW" sz="2400" dirty="0" smtClean="0">
                <a:latin typeface="+mj-ea"/>
              </a:rPr>
              <a:t>：</a:t>
            </a:r>
            <a:r>
              <a:rPr lang="en-US" altLang="zh-TW" sz="2400" dirty="0" smtClean="0">
                <a:latin typeface="+mj-ea"/>
              </a:rPr>
              <a:t>0.5</a:t>
            </a:r>
            <a:r>
              <a:rPr lang="zh-TW" altLang="zh-TW" sz="2400" dirty="0" smtClean="0">
                <a:latin typeface="+mj-ea"/>
              </a:rPr>
              <a:t>改</a:t>
            </a:r>
            <a:r>
              <a:rPr lang="zh-TW" altLang="zh-TW" sz="2400" dirty="0">
                <a:latin typeface="+mj-ea"/>
              </a:rPr>
              <a:t>為</a:t>
            </a:r>
            <a:r>
              <a:rPr lang="en-US" altLang="zh-TW" sz="2400" u="sng" dirty="0">
                <a:solidFill>
                  <a:srgbClr val="FF0000"/>
                </a:solidFill>
                <a:latin typeface="+mj-ea"/>
              </a:rPr>
              <a:t>4</a:t>
            </a:r>
            <a:r>
              <a:rPr lang="zh-TW" altLang="zh-TW" sz="2400" dirty="0">
                <a:latin typeface="+mj-ea"/>
              </a:rPr>
              <a:t>：</a:t>
            </a:r>
            <a:r>
              <a:rPr lang="en-US" altLang="zh-TW" sz="2400" dirty="0">
                <a:latin typeface="+mj-ea"/>
              </a:rPr>
              <a:t>1</a:t>
            </a:r>
            <a:r>
              <a:rPr lang="zh-TW" altLang="zh-TW" sz="2400" dirty="0">
                <a:latin typeface="+mj-ea"/>
              </a:rPr>
              <a:t>：</a:t>
            </a:r>
            <a:r>
              <a:rPr lang="en-US" altLang="zh-TW" sz="2400" u="sng" dirty="0" smtClean="0">
                <a:solidFill>
                  <a:srgbClr val="FF0000"/>
                </a:solidFill>
                <a:latin typeface="+mj-ea"/>
              </a:rPr>
              <a:t>1</a:t>
            </a:r>
            <a:r>
              <a:rPr lang="en-US" altLang="zh-TW" sz="2400" dirty="0" smtClean="0">
                <a:solidFill>
                  <a:srgbClr val="002060"/>
                </a:solidFill>
                <a:latin typeface="+mj-ea"/>
              </a:rPr>
              <a:t>(</a:t>
            </a:r>
            <a:r>
              <a:rPr lang="zh-TW" altLang="en-US" sz="2400" dirty="0" smtClean="0">
                <a:solidFill>
                  <a:srgbClr val="002060"/>
                </a:solidFill>
                <a:latin typeface="+mj-ea"/>
              </a:rPr>
              <a:t>藍線</a:t>
            </a:r>
            <a:r>
              <a:rPr lang="en-US" altLang="zh-TW" sz="2400" dirty="0" smtClean="0">
                <a:solidFill>
                  <a:srgbClr val="002060"/>
                </a:solidFill>
                <a:latin typeface="+mj-ea"/>
              </a:rPr>
              <a:t>)</a:t>
            </a:r>
            <a:br>
              <a:rPr lang="en-US" altLang="zh-TW" sz="2400" dirty="0" smtClean="0">
                <a:solidFill>
                  <a:srgbClr val="002060"/>
                </a:solidFill>
                <a:latin typeface="+mj-ea"/>
              </a:rPr>
            </a:br>
            <a:r>
              <a:rPr lang="zh-TW" altLang="zh-TW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發現</a:t>
            </a:r>
            <a:r>
              <a:rPr lang="zh-TW" altLang="zh-TW" sz="2400" dirty="0" smtClean="0">
                <a:latin typeface="+mj-ea"/>
              </a:rPr>
              <a:t>增加</a:t>
            </a:r>
            <a:r>
              <a:rPr lang="zh-TW" altLang="en-US" sz="2400" dirty="0" smtClean="0">
                <a:latin typeface="+mj-ea"/>
              </a:rPr>
              <a:t>漿糊為</a:t>
            </a:r>
            <a:r>
              <a:rPr lang="en-US" altLang="zh-TW" sz="2400" dirty="0" smtClean="0">
                <a:latin typeface="+mj-ea"/>
              </a:rPr>
              <a:t>50g</a:t>
            </a:r>
            <a:r>
              <a:rPr lang="zh-TW" altLang="en-US" sz="2400" dirty="0">
                <a:latin typeface="+mj-ea"/>
              </a:rPr>
              <a:t>，</a:t>
            </a:r>
            <a:r>
              <a:rPr lang="zh-TW" altLang="zh-TW" sz="2400" b="1" dirty="0">
                <a:latin typeface="+mj-ea"/>
              </a:rPr>
              <a:t>紙張韌度</a:t>
            </a:r>
            <a:r>
              <a:rPr lang="zh-TW" altLang="zh-TW" sz="2400" b="1" dirty="0" smtClean="0">
                <a:latin typeface="+mj-ea"/>
              </a:rPr>
              <a:t>提升</a:t>
            </a:r>
            <a:r>
              <a:rPr lang="zh-TW" altLang="en-US" sz="2400" dirty="0" smtClean="0">
                <a:latin typeface="+mj-ea"/>
              </a:rPr>
              <a:t>。</a:t>
            </a:r>
            <a:r>
              <a:rPr lang="en-US" altLang="zh-TW" sz="2400" dirty="0" smtClean="0">
                <a:latin typeface="+mj-ea"/>
              </a:rPr>
              <a:t/>
            </a:r>
            <a:br>
              <a:rPr lang="en-US" altLang="zh-TW" sz="2400" dirty="0" smtClean="0">
                <a:latin typeface="+mj-ea"/>
              </a:rPr>
            </a:br>
            <a:r>
              <a:rPr lang="en-US" altLang="zh-TW" sz="900" dirty="0" smtClean="0">
                <a:latin typeface="+mj-ea"/>
              </a:rPr>
              <a:t/>
            </a:r>
            <a:br>
              <a:rPr lang="en-US" altLang="zh-TW" sz="900" dirty="0" smtClean="0">
                <a:latin typeface="+mj-ea"/>
              </a:rPr>
            </a:br>
            <a:r>
              <a:rPr lang="zh-TW" altLang="en-US" sz="2400" dirty="0">
                <a:latin typeface="+mj-ea"/>
              </a:rPr>
              <a:t>當</a:t>
            </a:r>
            <a:r>
              <a:rPr lang="zh-TW" altLang="zh-TW" sz="2400" dirty="0" smtClean="0">
                <a:latin typeface="+mj-ea"/>
              </a:rPr>
              <a:t>鳳梨</a:t>
            </a:r>
            <a:r>
              <a:rPr lang="zh-TW" altLang="zh-TW" sz="2400" dirty="0">
                <a:latin typeface="+mj-ea"/>
              </a:rPr>
              <a:t>渣：紙漿：漿糊比例</a:t>
            </a:r>
            <a:r>
              <a:rPr lang="zh-TW" altLang="en-US" sz="2400" dirty="0" smtClean="0">
                <a:latin typeface="+mj-ea"/>
              </a:rPr>
              <a:t>從</a:t>
            </a:r>
            <a:r>
              <a:rPr lang="en-US" altLang="zh-TW" sz="2400" dirty="0" smtClean="0">
                <a:latin typeface="+mj-ea"/>
              </a:rPr>
              <a:t>2</a:t>
            </a:r>
            <a:r>
              <a:rPr lang="zh-TW" altLang="zh-TW" sz="2400" dirty="0" smtClean="0">
                <a:latin typeface="+mj-ea"/>
              </a:rPr>
              <a:t>：</a:t>
            </a:r>
            <a:r>
              <a:rPr lang="en-US" altLang="zh-TW" sz="2400" dirty="0">
                <a:latin typeface="+mj-ea"/>
              </a:rPr>
              <a:t>1</a:t>
            </a:r>
            <a:r>
              <a:rPr lang="zh-TW" altLang="zh-TW" sz="2400" dirty="0" smtClean="0">
                <a:latin typeface="+mj-ea"/>
              </a:rPr>
              <a:t>：</a:t>
            </a:r>
            <a:r>
              <a:rPr lang="en-US" altLang="zh-TW" sz="2400" dirty="0" smtClean="0">
                <a:latin typeface="+mj-ea"/>
              </a:rPr>
              <a:t>1</a:t>
            </a:r>
            <a:r>
              <a:rPr lang="zh-TW" altLang="zh-TW" sz="2400" dirty="0" smtClean="0">
                <a:latin typeface="+mj-ea"/>
              </a:rPr>
              <a:t>改</a:t>
            </a:r>
            <a:r>
              <a:rPr lang="zh-TW" altLang="zh-TW" sz="2400" dirty="0">
                <a:latin typeface="+mj-ea"/>
              </a:rPr>
              <a:t>為</a:t>
            </a:r>
            <a:r>
              <a:rPr lang="en-US" altLang="zh-TW" sz="2400" u="sng" dirty="0">
                <a:solidFill>
                  <a:srgbClr val="FF0000"/>
                </a:solidFill>
                <a:latin typeface="+mj-ea"/>
              </a:rPr>
              <a:t>4</a:t>
            </a:r>
            <a:r>
              <a:rPr lang="zh-TW" altLang="zh-TW" sz="2400" dirty="0">
                <a:latin typeface="+mj-ea"/>
              </a:rPr>
              <a:t>：</a:t>
            </a:r>
            <a:r>
              <a:rPr lang="en-US" altLang="zh-TW" sz="2400" dirty="0">
                <a:latin typeface="+mj-ea"/>
              </a:rPr>
              <a:t>1</a:t>
            </a:r>
            <a:r>
              <a:rPr lang="zh-TW" altLang="zh-TW" sz="2400" dirty="0">
                <a:latin typeface="+mj-ea"/>
              </a:rPr>
              <a:t>：</a:t>
            </a:r>
            <a:r>
              <a:rPr lang="en-US" altLang="zh-TW" sz="2400" u="sng" dirty="0" smtClean="0">
                <a:solidFill>
                  <a:srgbClr val="FF0000"/>
                </a:solidFill>
                <a:latin typeface="+mj-ea"/>
              </a:rPr>
              <a:t>1</a:t>
            </a:r>
            <a:r>
              <a:rPr lang="en-US" altLang="zh-TW" sz="2400" dirty="0" smtClean="0">
                <a:solidFill>
                  <a:srgbClr val="C00000"/>
                </a:solidFill>
                <a:latin typeface="+mj-ea"/>
              </a:rPr>
              <a:t>(</a:t>
            </a:r>
            <a:r>
              <a:rPr lang="zh-TW" altLang="en-US" sz="2400" dirty="0" smtClean="0">
                <a:solidFill>
                  <a:srgbClr val="C00000"/>
                </a:solidFill>
                <a:latin typeface="+mj-ea"/>
              </a:rPr>
              <a:t>紅線</a:t>
            </a:r>
            <a:r>
              <a:rPr lang="en-US" altLang="zh-TW" sz="2400" dirty="0" smtClean="0">
                <a:solidFill>
                  <a:srgbClr val="C00000"/>
                </a:solidFill>
                <a:latin typeface="+mj-ea"/>
              </a:rPr>
              <a:t>)</a:t>
            </a:r>
            <a:r>
              <a:rPr lang="en-US" altLang="zh-TW" sz="2400" dirty="0">
                <a:latin typeface="+mj-ea"/>
              </a:rPr>
              <a:t/>
            </a:r>
            <a:br>
              <a:rPr lang="en-US" altLang="zh-TW" sz="2400" dirty="0">
                <a:latin typeface="+mj-ea"/>
              </a:rPr>
            </a:br>
            <a:r>
              <a:rPr lang="zh-TW" altLang="zh-TW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發現</a:t>
            </a:r>
            <a:r>
              <a:rPr lang="en-US" altLang="zh-TW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/>
            </a:r>
            <a:br>
              <a:rPr lang="en-US" altLang="zh-TW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</a:br>
            <a:r>
              <a:rPr lang="zh-TW" altLang="en-US" sz="2400" dirty="0" smtClean="0">
                <a:latin typeface="+mj-ea"/>
              </a:rPr>
              <a:t>漿糊維持</a:t>
            </a:r>
            <a:r>
              <a:rPr lang="en-US" altLang="zh-TW" sz="2400" dirty="0" smtClean="0">
                <a:latin typeface="+mj-ea"/>
              </a:rPr>
              <a:t>50g</a:t>
            </a:r>
            <a:r>
              <a:rPr lang="zh-TW" altLang="en-US" sz="2400" dirty="0" smtClean="0">
                <a:latin typeface="+mj-ea"/>
              </a:rPr>
              <a:t>，</a:t>
            </a:r>
            <a:r>
              <a:rPr lang="zh-TW" altLang="zh-TW" sz="2400" dirty="0" smtClean="0">
                <a:latin typeface="+mj-ea"/>
              </a:rPr>
              <a:t>增加鳳梨渣</a:t>
            </a:r>
            <a:r>
              <a:rPr lang="zh-TW" altLang="en-US" sz="2400" dirty="0" smtClean="0">
                <a:latin typeface="+mj-ea"/>
              </a:rPr>
              <a:t>為</a:t>
            </a:r>
            <a:r>
              <a:rPr lang="en-US" altLang="zh-TW" sz="2400" dirty="0" smtClean="0">
                <a:latin typeface="+mj-ea"/>
              </a:rPr>
              <a:t>200g</a:t>
            </a:r>
            <a:r>
              <a:rPr lang="zh-TW" altLang="en-US" sz="2400" dirty="0" smtClean="0">
                <a:latin typeface="+mj-ea"/>
              </a:rPr>
              <a:t>，</a:t>
            </a:r>
            <a:r>
              <a:rPr lang="zh-TW" altLang="zh-TW" sz="2400" b="1" dirty="0" smtClean="0">
                <a:latin typeface="+mj-ea"/>
              </a:rPr>
              <a:t>紙張</a:t>
            </a:r>
            <a:r>
              <a:rPr lang="zh-TW" altLang="zh-TW" sz="2400" b="1" dirty="0">
                <a:latin typeface="+mj-ea"/>
              </a:rPr>
              <a:t>韌</a:t>
            </a:r>
            <a:r>
              <a:rPr lang="zh-TW" altLang="zh-TW" sz="2400" b="1" dirty="0" smtClean="0">
                <a:latin typeface="+mj-ea"/>
              </a:rPr>
              <a:t>度提升</a:t>
            </a:r>
            <a:r>
              <a:rPr lang="zh-TW" altLang="zh-TW" sz="2400" dirty="0" smtClean="0">
                <a:latin typeface="+mj-ea"/>
              </a:rPr>
              <a:t>，</a:t>
            </a:r>
            <a:r>
              <a:rPr lang="en-US" altLang="zh-TW" sz="2400" dirty="0" smtClean="0">
                <a:latin typeface="+mj-ea"/>
              </a:rPr>
              <a:t/>
            </a:r>
            <a:br>
              <a:rPr lang="en-US" altLang="zh-TW" sz="2400" dirty="0" smtClean="0">
                <a:latin typeface="+mj-ea"/>
              </a:rPr>
            </a:br>
            <a:r>
              <a:rPr lang="zh-TW" altLang="en-US" sz="2400" dirty="0" smtClean="0">
                <a:latin typeface="+mj-ea"/>
              </a:rPr>
              <a:t>所以</a:t>
            </a:r>
            <a:r>
              <a:rPr lang="zh-TW" altLang="zh-TW" sz="2400" dirty="0" smtClean="0">
                <a:latin typeface="+mj-ea"/>
              </a:rPr>
              <a:t>再次證明</a:t>
            </a:r>
            <a:r>
              <a:rPr lang="en-US" altLang="zh-TW" sz="2400" dirty="0" smtClean="0">
                <a:latin typeface="+mj-ea"/>
              </a:rPr>
              <a:t/>
            </a:r>
            <a:br>
              <a:rPr lang="en-US" altLang="zh-TW" sz="2400" dirty="0" smtClean="0">
                <a:latin typeface="+mj-ea"/>
              </a:rPr>
            </a:br>
            <a:r>
              <a:rPr lang="zh-TW" altLang="en-US" sz="2400" dirty="0" smtClean="0">
                <a:latin typeface="+mj-ea"/>
              </a:rPr>
              <a:t>        </a:t>
            </a:r>
            <a:r>
              <a:rPr lang="zh-TW" altLang="zh-TW" sz="2400" b="1" u="sng" dirty="0" smtClean="0">
                <a:solidFill>
                  <a:srgbClr val="FF0000"/>
                </a:solidFill>
                <a:latin typeface="+mj-ea"/>
              </a:rPr>
              <a:t>鳳梨</a:t>
            </a:r>
            <a:r>
              <a:rPr lang="zh-TW" altLang="zh-TW" sz="2400" b="1" u="sng" dirty="0">
                <a:solidFill>
                  <a:srgbClr val="FF0000"/>
                </a:solidFill>
                <a:latin typeface="+mj-ea"/>
              </a:rPr>
              <a:t>渣</a:t>
            </a:r>
            <a:r>
              <a:rPr lang="zh-TW" altLang="zh-TW" sz="2400" b="1" dirty="0">
                <a:solidFill>
                  <a:srgbClr val="FF0000"/>
                </a:solidFill>
                <a:latin typeface="+mj-ea"/>
              </a:rPr>
              <a:t>與</a:t>
            </a:r>
            <a:r>
              <a:rPr lang="zh-TW" altLang="zh-TW" sz="2400" b="1" u="sng" dirty="0">
                <a:solidFill>
                  <a:srgbClr val="FF0000"/>
                </a:solidFill>
                <a:latin typeface="+mj-ea"/>
              </a:rPr>
              <a:t>漿糊</a:t>
            </a:r>
            <a:r>
              <a:rPr lang="zh-TW" altLang="zh-TW" sz="2400" b="1" dirty="0">
                <a:solidFill>
                  <a:srgbClr val="FF0000"/>
                </a:solidFill>
                <a:latin typeface="+mj-ea"/>
              </a:rPr>
              <a:t>的最佳比值是</a:t>
            </a:r>
            <a:r>
              <a:rPr lang="en-US" altLang="zh-TW" sz="2400" b="1" dirty="0">
                <a:solidFill>
                  <a:srgbClr val="FF0000"/>
                </a:solidFill>
                <a:latin typeface="+mj-ea"/>
              </a:rPr>
              <a:t>4</a:t>
            </a:r>
            <a:r>
              <a:rPr lang="zh-TW" altLang="zh-TW" sz="2400" b="1" dirty="0">
                <a:solidFill>
                  <a:srgbClr val="FF0000"/>
                </a:solidFill>
                <a:latin typeface="+mj-ea"/>
              </a:rPr>
              <a:t>：</a:t>
            </a:r>
            <a:r>
              <a:rPr lang="en-US" altLang="zh-TW" sz="2400" b="1" dirty="0" smtClean="0">
                <a:solidFill>
                  <a:srgbClr val="FF0000"/>
                </a:solidFill>
                <a:latin typeface="+mj-ea"/>
              </a:rPr>
              <a:t>1</a:t>
            </a:r>
            <a:r>
              <a:rPr lang="zh-TW" altLang="en-US" sz="2400" b="1" dirty="0" smtClean="0">
                <a:solidFill>
                  <a:srgbClr val="FF0000"/>
                </a:solidFill>
                <a:latin typeface="+mj-ea"/>
              </a:rPr>
              <a:t>＝</a:t>
            </a:r>
            <a:r>
              <a:rPr lang="en-US" altLang="zh-TW" sz="2400" b="1" u="sng" dirty="0" smtClean="0">
                <a:solidFill>
                  <a:srgbClr val="FF0000"/>
                </a:solidFill>
                <a:latin typeface="+mj-ea"/>
              </a:rPr>
              <a:t>2</a:t>
            </a:r>
            <a:r>
              <a:rPr lang="zh-TW" altLang="zh-TW" sz="2400" b="1" u="sng" dirty="0" smtClean="0">
                <a:solidFill>
                  <a:srgbClr val="FF0000"/>
                </a:solidFill>
                <a:latin typeface="+mj-ea"/>
              </a:rPr>
              <a:t> ：</a:t>
            </a:r>
            <a:r>
              <a:rPr lang="en-US" altLang="zh-TW" sz="2400" b="1" u="sng" dirty="0" smtClean="0">
                <a:solidFill>
                  <a:srgbClr val="FF0000"/>
                </a:solidFill>
                <a:latin typeface="+mj-ea"/>
              </a:rPr>
              <a:t>0.5</a:t>
            </a:r>
            <a:r>
              <a:rPr lang="zh-TW" altLang="zh-TW" sz="2400" dirty="0">
                <a:latin typeface="+mj-ea"/>
              </a:rPr>
              <a:t/>
            </a:r>
            <a:br>
              <a:rPr lang="zh-TW" altLang="zh-TW" sz="2400" dirty="0">
                <a:latin typeface="+mj-ea"/>
              </a:rPr>
            </a:br>
            <a:r>
              <a:rPr lang="zh-TW" altLang="en-US" sz="2400" dirty="0" smtClean="0">
                <a:latin typeface="+mj-ea"/>
              </a:rPr>
              <a:t>        </a:t>
            </a:r>
            <a:r>
              <a:rPr lang="zh-TW" altLang="zh-TW" sz="2400" dirty="0" smtClean="0">
                <a:latin typeface="+mj-ea"/>
              </a:rPr>
              <a:t>呼應第一</a:t>
            </a:r>
            <a:r>
              <a:rPr lang="zh-TW" altLang="zh-TW" sz="2400" dirty="0">
                <a:latin typeface="+mj-ea"/>
              </a:rPr>
              <a:t>階段實驗</a:t>
            </a:r>
            <a:r>
              <a:rPr lang="zh-TW" altLang="zh-TW" sz="2400" dirty="0" smtClean="0">
                <a:latin typeface="+mj-ea"/>
              </a:rPr>
              <a:t>結果</a:t>
            </a:r>
            <a:r>
              <a:rPr lang="zh-TW" altLang="en-US" sz="2400" dirty="0" smtClean="0">
                <a:latin typeface="+mj-ea"/>
              </a:rPr>
              <a:t>。</a:t>
            </a:r>
            <a:r>
              <a:rPr lang="zh-TW" altLang="zh-TW" sz="2400" dirty="0">
                <a:latin typeface="+mj-ea"/>
              </a:rPr>
              <a:t/>
            </a:r>
            <a:br>
              <a:rPr lang="zh-TW" altLang="zh-TW" sz="2400" dirty="0">
                <a:latin typeface="+mj-ea"/>
              </a:rPr>
            </a:br>
            <a:r>
              <a:rPr lang="en-US" altLang="zh-TW" sz="2400" dirty="0" smtClean="0">
                <a:latin typeface="+mj-ea"/>
              </a:rPr>
              <a:t/>
            </a:r>
            <a:br>
              <a:rPr lang="en-US" altLang="zh-TW" sz="2400" dirty="0" smtClean="0">
                <a:latin typeface="+mj-ea"/>
              </a:rPr>
            </a:br>
            <a:r>
              <a:rPr lang="zh-TW" altLang="en-US" sz="2400" dirty="0" smtClean="0">
                <a:latin typeface="+mj-ea"/>
              </a:rPr>
              <a:t>所以結論</a:t>
            </a:r>
            <a:r>
              <a:rPr lang="en-US" altLang="zh-TW" sz="2400" dirty="0" smtClean="0">
                <a:latin typeface="+mj-ea"/>
              </a:rPr>
              <a:t>/</a:t>
            </a:r>
            <a:r>
              <a:rPr lang="en-US" altLang="zh-TW" sz="2400" dirty="0">
                <a:latin typeface="+mj-ea"/>
              </a:rPr>
              <a:t/>
            </a:r>
            <a:br>
              <a:rPr lang="en-US" altLang="zh-TW" sz="2400" dirty="0">
                <a:latin typeface="+mj-ea"/>
              </a:rPr>
            </a:br>
            <a:r>
              <a:rPr lang="zh-TW" altLang="zh-TW" sz="3100" b="1" u="heavy" dirty="0" smtClean="0">
                <a:solidFill>
                  <a:srgbClr val="FF0000"/>
                </a:solidFill>
                <a:latin typeface="+mj-ea"/>
              </a:rPr>
              <a:t>鳳梨</a:t>
            </a:r>
            <a:r>
              <a:rPr lang="zh-TW" altLang="zh-TW" sz="3100" b="1" u="heavy" dirty="0">
                <a:solidFill>
                  <a:srgbClr val="FF0000"/>
                </a:solidFill>
                <a:latin typeface="+mj-ea"/>
              </a:rPr>
              <a:t>渣：紙漿：漿糊的最佳比值是</a:t>
            </a:r>
            <a:r>
              <a:rPr lang="en-US" altLang="zh-TW" sz="3100" b="1" u="heavy" dirty="0">
                <a:solidFill>
                  <a:srgbClr val="FF0000"/>
                </a:solidFill>
                <a:latin typeface="+mj-ea"/>
              </a:rPr>
              <a:t>2</a:t>
            </a:r>
            <a:r>
              <a:rPr lang="zh-TW" altLang="zh-TW" sz="3100" b="1" u="heavy" dirty="0">
                <a:solidFill>
                  <a:srgbClr val="FF0000"/>
                </a:solidFill>
                <a:latin typeface="+mj-ea"/>
              </a:rPr>
              <a:t>：</a:t>
            </a:r>
            <a:r>
              <a:rPr lang="en-US" altLang="zh-TW" sz="3100" b="1" u="heavy" dirty="0">
                <a:solidFill>
                  <a:srgbClr val="FF0000"/>
                </a:solidFill>
                <a:latin typeface="+mj-ea"/>
              </a:rPr>
              <a:t>1</a:t>
            </a:r>
            <a:r>
              <a:rPr lang="zh-TW" altLang="zh-TW" sz="3100" b="1" u="heavy" dirty="0">
                <a:solidFill>
                  <a:srgbClr val="FF0000"/>
                </a:solidFill>
                <a:latin typeface="+mj-ea"/>
              </a:rPr>
              <a:t>：</a:t>
            </a:r>
            <a:r>
              <a:rPr lang="en-US" altLang="zh-TW" sz="3100" b="1" u="heavy" dirty="0">
                <a:solidFill>
                  <a:srgbClr val="FF0000"/>
                </a:solidFill>
                <a:latin typeface="+mj-ea"/>
              </a:rPr>
              <a:t>0.5</a:t>
            </a:r>
            <a:r>
              <a:rPr lang="zh-TW" altLang="zh-TW" sz="2700" dirty="0">
                <a:latin typeface="+mj-ea"/>
              </a:rPr>
              <a:t/>
            </a:r>
            <a:br>
              <a:rPr lang="zh-TW" altLang="zh-TW" sz="2700" dirty="0">
                <a:latin typeface="+mj-ea"/>
              </a:rPr>
            </a:br>
            <a:endParaRPr lang="zh-TW" altLang="zh-TW" sz="2700" dirty="0">
              <a:latin typeface="+mj-ea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6492"/>
            <a:ext cx="7382256" cy="2426208"/>
          </a:xfrm>
        </p:spPr>
      </p:pic>
    </p:spTree>
    <p:extLst>
      <p:ext uri="{BB962C8B-B14F-4D97-AF65-F5344CB8AC3E}">
        <p14:creationId xmlns:p14="http://schemas.microsoft.com/office/powerpoint/2010/main" val="134178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755576" y="3501008"/>
            <a:ext cx="7992888" cy="3240360"/>
          </a:xfrm>
        </p:spPr>
        <p:txBody>
          <a:bodyPr>
            <a:normAutofit/>
          </a:bodyPr>
          <a:lstStyle/>
          <a:p>
            <a:pPr algn="l"/>
            <a:r>
              <a:rPr lang="zh-TW" altLang="zh-TW" sz="2200" b="1" dirty="0">
                <a:latin typeface="+mj-ea"/>
                <a:ea typeface="+mj-ea"/>
              </a:rPr>
              <a:t>這次的科展題目，</a:t>
            </a:r>
            <a:r>
              <a:rPr lang="zh-TW" altLang="en-US" sz="2200" b="1" dirty="0">
                <a:latin typeface="+mj-ea"/>
                <a:ea typeface="+mj-ea"/>
              </a:rPr>
              <a:t>讓我們得到從未有過的經驗，以前</a:t>
            </a:r>
            <a:r>
              <a:rPr lang="zh-TW" altLang="zh-TW" sz="2200" b="1" dirty="0">
                <a:latin typeface="+mj-ea"/>
                <a:ea typeface="+mj-ea"/>
              </a:rPr>
              <a:t>從</a:t>
            </a:r>
            <a:r>
              <a:rPr lang="zh-TW" altLang="en-US" sz="2200" b="1" dirty="0">
                <a:latin typeface="+mj-ea"/>
                <a:ea typeface="+mj-ea"/>
              </a:rPr>
              <a:t>未</a:t>
            </a:r>
            <a:r>
              <a:rPr lang="zh-TW" altLang="zh-TW" sz="2200" b="1" dirty="0">
                <a:latin typeface="+mj-ea"/>
                <a:ea typeface="+mj-ea"/>
              </a:rPr>
              <a:t>嘗試</a:t>
            </a:r>
            <a:r>
              <a:rPr lang="zh-TW" altLang="en-US" sz="2200" b="1" dirty="0">
                <a:latin typeface="+mj-ea"/>
                <a:ea typeface="+mj-ea"/>
              </a:rPr>
              <a:t>製作</a:t>
            </a:r>
            <a:r>
              <a:rPr lang="zh-TW" altLang="zh-TW" sz="2200" b="1" dirty="0">
                <a:latin typeface="+mj-ea"/>
                <a:ea typeface="+mj-ea"/>
              </a:rPr>
              <a:t>手抄紙</a:t>
            </a:r>
            <a:r>
              <a:rPr lang="zh-TW" altLang="en-US" sz="2200" b="1" dirty="0">
                <a:latin typeface="+mj-ea"/>
                <a:ea typeface="+mj-ea"/>
              </a:rPr>
              <a:t>，為了進行實驗，我們</a:t>
            </a:r>
            <a:r>
              <a:rPr lang="zh-TW" altLang="zh-TW" sz="2200" b="1" dirty="0">
                <a:latin typeface="+mj-ea"/>
                <a:ea typeface="+mj-ea"/>
              </a:rPr>
              <a:t>做了好多</a:t>
            </a:r>
            <a:r>
              <a:rPr lang="zh-TW" altLang="en-US" sz="2200" b="1" dirty="0">
                <a:latin typeface="+mj-ea"/>
                <a:ea typeface="+mj-ea"/>
              </a:rPr>
              <a:t>不同</a:t>
            </a:r>
            <a:r>
              <a:rPr lang="zh-TW" altLang="zh-TW" sz="2200" b="1" dirty="0">
                <a:latin typeface="+mj-ea"/>
                <a:ea typeface="+mj-ea"/>
              </a:rPr>
              <a:t>配方</a:t>
            </a:r>
            <a:r>
              <a:rPr lang="zh-TW" altLang="en-US" sz="2200" b="1" dirty="0">
                <a:latin typeface="+mj-ea"/>
                <a:ea typeface="+mj-ea"/>
              </a:rPr>
              <a:t>比值</a:t>
            </a:r>
            <a:r>
              <a:rPr lang="zh-TW" altLang="zh-TW" sz="2200" b="1" dirty="0">
                <a:latin typeface="+mj-ea"/>
                <a:ea typeface="+mj-ea"/>
              </a:rPr>
              <a:t>的手抄紙，</a:t>
            </a:r>
            <a:r>
              <a:rPr lang="zh-TW" altLang="en-US" sz="2200" b="1" dirty="0">
                <a:latin typeface="+mj-ea"/>
                <a:ea typeface="+mj-ea"/>
              </a:rPr>
              <a:t>也進行二個階段的手抄紙張強度與韌度測試。和最要好的同學</a:t>
            </a:r>
            <a:r>
              <a:rPr lang="zh-TW" altLang="zh-TW" sz="2200" b="1" dirty="0">
                <a:latin typeface="+mj-ea"/>
                <a:ea typeface="+mj-ea"/>
              </a:rPr>
              <a:t>一起進行實驗</a:t>
            </a:r>
            <a:r>
              <a:rPr lang="zh-TW" altLang="en-US" sz="2200" b="1" dirty="0">
                <a:latin typeface="+mj-ea"/>
                <a:ea typeface="+mj-ea"/>
              </a:rPr>
              <a:t>與</a:t>
            </a:r>
            <a:r>
              <a:rPr lang="zh-TW" altLang="zh-TW" sz="2200" b="1" dirty="0">
                <a:latin typeface="+mj-ea"/>
                <a:ea typeface="+mj-ea"/>
              </a:rPr>
              <a:t>討論，過程</a:t>
            </a:r>
            <a:r>
              <a:rPr lang="zh-TW" altLang="en-US" sz="2200" b="1" dirty="0">
                <a:latin typeface="+mj-ea"/>
                <a:ea typeface="+mj-ea"/>
              </a:rPr>
              <a:t>中，</a:t>
            </a:r>
            <a:r>
              <a:rPr lang="zh-TW" altLang="zh-TW" sz="2200" b="1" dirty="0">
                <a:latin typeface="+mj-ea"/>
                <a:ea typeface="+mj-ea"/>
              </a:rPr>
              <a:t>我</a:t>
            </a:r>
            <a:r>
              <a:rPr lang="zh-TW" altLang="en-US" sz="2200" b="1" dirty="0">
                <a:latin typeface="+mj-ea"/>
                <a:ea typeface="+mj-ea"/>
              </a:rPr>
              <a:t>們彼此都</a:t>
            </a:r>
            <a:r>
              <a:rPr lang="zh-TW" altLang="zh-TW" sz="2200" b="1" dirty="0">
                <a:latin typeface="+mj-ea"/>
                <a:ea typeface="+mj-ea"/>
              </a:rPr>
              <a:t>收穫滿滿！</a:t>
            </a:r>
            <a:r>
              <a:rPr lang="zh-TW" altLang="en-US" sz="2200" b="1" dirty="0">
                <a:latin typeface="+mj-ea"/>
                <a:ea typeface="+mj-ea"/>
              </a:rPr>
              <a:t>這真是一個有趣的實驗</a:t>
            </a:r>
            <a:r>
              <a:rPr lang="zh-TW" altLang="zh-TW" sz="2200" b="1" dirty="0" smtClean="0">
                <a:latin typeface="+mj-ea"/>
                <a:ea typeface="+mj-ea"/>
              </a:rPr>
              <a:t>！美好</a:t>
            </a:r>
            <a:r>
              <a:rPr lang="zh-TW" altLang="zh-TW" sz="2200" b="1" dirty="0">
                <a:latin typeface="+mj-ea"/>
                <a:ea typeface="+mj-ea"/>
              </a:rPr>
              <a:t>的暑假！</a:t>
            </a:r>
          </a:p>
          <a:p>
            <a:pPr algn="l"/>
            <a:endParaRPr lang="en-US" altLang="zh-TW" sz="2200" dirty="0">
              <a:latin typeface="+mj-ea"/>
              <a:ea typeface="+mj-ea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 smtClean="0"/>
              <a:t>研究心得</a:t>
            </a:r>
            <a:endParaRPr lang="zh-TW" altLang="en-US" sz="54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001" y="1412776"/>
            <a:ext cx="1326703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7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15616" y="3284984"/>
            <a:ext cx="7088832" cy="3240360"/>
          </a:xfrm>
        </p:spPr>
        <p:txBody>
          <a:bodyPr>
            <a:normAutofit lnSpcReduction="10000"/>
          </a:bodyPr>
          <a:lstStyle/>
          <a:p>
            <a:pPr algn="l"/>
            <a:r>
              <a:rPr lang="en-US" altLang="zh-TW" sz="16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1.</a:t>
            </a:r>
            <a:r>
              <a:rPr lang="en-US" altLang="zh-TW" sz="1600" dirty="0" smtClean="0">
                <a:latin typeface="+mj-ea"/>
                <a:ea typeface="+mj-ea"/>
                <a:hlinkClick r:id="rId2"/>
              </a:rPr>
              <a:t>〈</a:t>
            </a:r>
            <a:r>
              <a:rPr lang="zh-TW" altLang="en-US" sz="1600" dirty="0" smtClean="0">
                <a:latin typeface="+mj-ea"/>
                <a:ea typeface="+mj-ea"/>
                <a:hlinkClick r:id="rId2"/>
              </a:rPr>
              <a:t>纖</a:t>
            </a:r>
            <a:r>
              <a:rPr lang="zh-TW" altLang="en-US" sz="1600" dirty="0">
                <a:latin typeface="+mj-ea"/>
                <a:ea typeface="+mj-ea"/>
                <a:hlinkClick r:id="rId2"/>
              </a:rPr>
              <a:t>」入為「紙」</a:t>
            </a:r>
            <a:r>
              <a:rPr lang="en-US" altLang="zh-TW" sz="1600" dirty="0">
                <a:latin typeface="+mj-ea"/>
                <a:ea typeface="+mj-ea"/>
                <a:hlinkClick r:id="rId2"/>
              </a:rPr>
              <a:t>-</a:t>
            </a:r>
            <a:r>
              <a:rPr lang="zh-TW" altLang="en-US" sz="1600" dirty="0">
                <a:latin typeface="+mj-ea"/>
                <a:ea typeface="+mj-ea"/>
                <a:hlinkClick r:id="rId2"/>
              </a:rPr>
              <a:t>多種纖維質廢棄物之造紙效能與品質研究</a:t>
            </a:r>
            <a:r>
              <a:rPr lang="en-US" altLang="zh-TW" sz="1600" dirty="0" smtClean="0">
                <a:latin typeface="+mj-ea"/>
                <a:ea typeface="+mj-ea"/>
                <a:hlinkClick r:id="rId2"/>
              </a:rPr>
              <a:t>〉</a:t>
            </a:r>
            <a:endParaRPr lang="en-US" altLang="zh-TW" sz="1600" b="1" dirty="0" smtClean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  <a:p>
            <a:pPr algn="l"/>
            <a:r>
              <a:rPr lang="en-US" altLang="zh-TW" sz="16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2.</a:t>
            </a:r>
            <a:r>
              <a:rPr lang="en-US" altLang="zh-TW" sz="16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hlinkClick r:id="rId3"/>
              </a:rPr>
              <a:t>〈</a:t>
            </a:r>
            <a:r>
              <a:rPr lang="zh-TW" altLang="en-US" sz="1600" dirty="0" smtClean="0">
                <a:latin typeface="+mj-ea"/>
                <a:ea typeface="+mj-ea"/>
                <a:hlinkClick r:id="rId3"/>
              </a:rPr>
              <a:t>廢紙再生處理對紙張纖維品質 的影響</a:t>
            </a:r>
            <a:r>
              <a:rPr lang="en-US" altLang="zh-TW" sz="16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hlinkClick r:id="rId3"/>
              </a:rPr>
              <a:t>〉</a:t>
            </a:r>
            <a:r>
              <a:rPr lang="zh-TW" altLang="en-US" sz="1600" dirty="0" smtClean="0">
                <a:latin typeface="+mj-ea"/>
                <a:ea typeface="+mj-ea"/>
                <a:hlinkClick r:id="rId3"/>
              </a:rPr>
              <a:t>王益真</a:t>
            </a:r>
            <a:endParaRPr lang="en-US" altLang="zh-TW" sz="1600" dirty="0" smtClean="0">
              <a:latin typeface="+mj-ea"/>
              <a:ea typeface="+mj-ea"/>
            </a:endParaRPr>
          </a:p>
          <a:p>
            <a:pPr algn="l"/>
            <a:r>
              <a:rPr lang="en-US" altLang="zh-TW" sz="16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3.</a:t>
            </a:r>
            <a:r>
              <a:rPr lang="zh-TW" altLang="en-US" sz="1600" dirty="0">
                <a:latin typeface="+mj-ea"/>
                <a:ea typeface="+mj-ea"/>
              </a:rPr>
              <a:t>廣興</a:t>
            </a:r>
            <a:r>
              <a:rPr lang="zh-TW" altLang="en-US" sz="1600" dirty="0" smtClean="0">
                <a:latin typeface="+mj-ea"/>
                <a:ea typeface="+mj-ea"/>
              </a:rPr>
              <a:t>紙寮 </a:t>
            </a:r>
            <a:r>
              <a:rPr lang="en-US" altLang="zh-TW" sz="1600" dirty="0" smtClean="0">
                <a:latin typeface="+mj-ea"/>
                <a:hlinkClick r:id="rId4"/>
              </a:rPr>
              <a:t>https</a:t>
            </a:r>
            <a:r>
              <a:rPr lang="en-US" altLang="zh-TW" sz="1600" dirty="0">
                <a:latin typeface="+mj-ea"/>
                <a:hlinkClick r:id="rId4"/>
              </a:rPr>
              <a:t>://www.taiwanpaper.net</a:t>
            </a:r>
            <a:r>
              <a:rPr lang="en-US" altLang="zh-TW" sz="1600" dirty="0" smtClean="0">
                <a:latin typeface="+mj-ea"/>
                <a:hlinkClick r:id="rId4"/>
              </a:rPr>
              <a:t>/</a:t>
            </a:r>
            <a:endParaRPr lang="en-US" altLang="zh-TW" sz="1600" dirty="0" smtClean="0">
              <a:latin typeface="+mj-ea"/>
            </a:endParaRPr>
          </a:p>
          <a:p>
            <a:pPr algn="l"/>
            <a:r>
              <a:rPr lang="en-US" altLang="zh-TW" sz="1600" dirty="0" smtClean="0">
                <a:latin typeface="+mj-ea"/>
              </a:rPr>
              <a:t>4.</a:t>
            </a:r>
            <a:r>
              <a:rPr lang="zh-TW" altLang="en-US" sz="1600" dirty="0">
                <a:latin typeface="+mj-ea"/>
                <a:ea typeface="+mj-ea"/>
              </a:rPr>
              <a:t>再生</a:t>
            </a:r>
            <a:r>
              <a:rPr lang="zh-TW" altLang="en-US" sz="1600" dirty="0" smtClean="0">
                <a:latin typeface="+mj-ea"/>
                <a:ea typeface="+mj-ea"/>
              </a:rPr>
              <a:t>紙</a:t>
            </a:r>
            <a:r>
              <a:rPr lang="en-US" altLang="zh-TW" sz="1600" dirty="0" smtClean="0">
                <a:latin typeface="+mj-ea"/>
                <a:ea typeface="+mj-ea"/>
              </a:rPr>
              <a:t>DIY</a:t>
            </a:r>
            <a:r>
              <a:rPr lang="zh-TW" altLang="en-US" sz="1600" dirty="0" smtClean="0">
                <a:latin typeface="+mj-ea"/>
                <a:ea typeface="+mj-ea"/>
              </a:rPr>
              <a:t>做法 </a:t>
            </a:r>
            <a:r>
              <a:rPr lang="en-US" altLang="zh-TW" sz="1600" dirty="0">
                <a:latin typeface="+mj-ea"/>
                <a:ea typeface="+mj-ea"/>
                <a:hlinkClick r:id="rId5"/>
              </a:rPr>
              <a:t>https://</a:t>
            </a:r>
            <a:r>
              <a:rPr lang="en-US" altLang="zh-TW" sz="1600" dirty="0" smtClean="0">
                <a:latin typeface="+mj-ea"/>
                <a:ea typeface="+mj-ea"/>
                <a:hlinkClick r:id="rId5"/>
              </a:rPr>
              <a:t>www.huf.org.tw/event/content/1550</a:t>
            </a:r>
            <a:endParaRPr lang="en-US" altLang="zh-TW" sz="1600" dirty="0" smtClean="0">
              <a:latin typeface="+mj-ea"/>
              <a:ea typeface="+mj-ea"/>
            </a:endParaRPr>
          </a:p>
          <a:p>
            <a:pPr algn="l"/>
            <a:r>
              <a:rPr lang="en-US" altLang="zh-TW" sz="1600" dirty="0" smtClean="0">
                <a:latin typeface="+mj-ea"/>
                <a:ea typeface="+mj-ea"/>
              </a:rPr>
              <a:t>5.</a:t>
            </a:r>
            <a:r>
              <a:rPr lang="zh-TW" altLang="en-US" sz="1600" dirty="0">
                <a:latin typeface="+mj-ea"/>
                <a:ea typeface="+mj-ea"/>
              </a:rPr>
              <a:t>倪毓均等</a:t>
            </a:r>
            <a:r>
              <a:rPr lang="en-US" altLang="zh-TW" sz="1600" dirty="0">
                <a:latin typeface="+mj-ea"/>
                <a:ea typeface="+mj-ea"/>
              </a:rPr>
              <a:t>(</a:t>
            </a:r>
            <a:r>
              <a:rPr lang="zh-TW" altLang="en-US" sz="1600" dirty="0">
                <a:latin typeface="+mj-ea"/>
                <a:ea typeface="+mj-ea"/>
              </a:rPr>
              <a:t>民 </a:t>
            </a:r>
            <a:r>
              <a:rPr lang="en-US" altLang="zh-TW" sz="1600" dirty="0">
                <a:latin typeface="+mj-ea"/>
                <a:ea typeface="+mj-ea"/>
              </a:rPr>
              <a:t>101)</a:t>
            </a:r>
            <a:r>
              <a:rPr lang="zh-TW" altLang="en-US" sz="1600" dirty="0">
                <a:latin typeface="+mj-ea"/>
                <a:ea typeface="+mj-ea"/>
              </a:rPr>
              <a:t>：</a:t>
            </a:r>
            <a:r>
              <a:rPr lang="en-US" altLang="zh-TW" sz="1600" dirty="0">
                <a:latin typeface="+mj-ea"/>
                <a:ea typeface="+mj-ea"/>
                <a:hlinkClick r:id="rId6"/>
              </a:rPr>
              <a:t>«</a:t>
            </a:r>
            <a:r>
              <a:rPr lang="zh-TW" altLang="en-US" sz="1600" dirty="0">
                <a:latin typeface="+mj-ea"/>
                <a:ea typeface="+mj-ea"/>
                <a:hlinkClick r:id="rId6"/>
              </a:rPr>
              <a:t>芒草</a:t>
            </a:r>
            <a:r>
              <a:rPr lang="en-US" altLang="zh-TW" sz="1600" dirty="0">
                <a:latin typeface="+mj-ea"/>
                <a:ea typeface="+mj-ea"/>
                <a:hlinkClick r:id="rId6"/>
              </a:rPr>
              <a:t>‧</a:t>
            </a:r>
            <a:r>
              <a:rPr lang="zh-TW" altLang="en-US" sz="1600" dirty="0">
                <a:latin typeface="+mj-ea"/>
                <a:ea typeface="+mj-ea"/>
                <a:hlinkClick r:id="rId6"/>
              </a:rPr>
              <a:t>變裝</a:t>
            </a:r>
            <a:r>
              <a:rPr lang="en-US" altLang="zh-TW" sz="1600" dirty="0">
                <a:latin typeface="+mj-ea"/>
                <a:ea typeface="+mj-ea"/>
                <a:hlinkClick r:id="rId6"/>
              </a:rPr>
              <a:t>‧show</a:t>
            </a:r>
            <a:r>
              <a:rPr lang="zh-TW" altLang="en-US" sz="1600" dirty="0">
                <a:latin typeface="+mj-ea"/>
                <a:ea typeface="+mj-ea"/>
                <a:hlinkClick r:id="rId6"/>
              </a:rPr>
              <a:t>！芒草纖維作為造紙新原料的可行性研究</a:t>
            </a:r>
            <a:r>
              <a:rPr lang="en-US" altLang="zh-TW" sz="1600" dirty="0">
                <a:latin typeface="+mj-ea"/>
                <a:ea typeface="+mj-ea"/>
                <a:hlinkClick r:id="rId6"/>
              </a:rPr>
              <a:t>»</a:t>
            </a:r>
            <a:r>
              <a:rPr lang="zh-TW" altLang="en-US" sz="1600" dirty="0">
                <a:latin typeface="+mj-ea"/>
                <a:ea typeface="+mj-ea"/>
              </a:rPr>
              <a:t>中華民國第 </a:t>
            </a:r>
            <a:r>
              <a:rPr lang="en-US" altLang="zh-TW" sz="1600" dirty="0">
                <a:latin typeface="+mj-ea"/>
                <a:ea typeface="+mj-ea"/>
              </a:rPr>
              <a:t>52 </a:t>
            </a:r>
            <a:r>
              <a:rPr lang="zh-TW" altLang="en-US" sz="1600" dirty="0">
                <a:latin typeface="+mj-ea"/>
                <a:ea typeface="+mj-ea"/>
              </a:rPr>
              <a:t>屆中小學科學展覽會作品</a:t>
            </a:r>
            <a:r>
              <a:rPr lang="zh-TW" altLang="en-US" sz="1600" dirty="0" smtClean="0">
                <a:latin typeface="+mj-ea"/>
                <a:ea typeface="+mj-ea"/>
              </a:rPr>
              <a:t>說明書</a:t>
            </a:r>
            <a:endParaRPr lang="en-US" altLang="zh-TW" sz="1600" dirty="0" smtClean="0">
              <a:latin typeface="+mj-ea"/>
              <a:ea typeface="+mj-ea"/>
            </a:endParaRPr>
          </a:p>
          <a:p>
            <a:pPr algn="l"/>
            <a:r>
              <a:rPr lang="en-US" altLang="zh-TW" sz="1600" dirty="0" smtClean="0">
                <a:latin typeface="+mj-ea"/>
                <a:ea typeface="+mj-ea"/>
              </a:rPr>
              <a:t>6.</a:t>
            </a:r>
            <a:r>
              <a:rPr lang="zh-TW" altLang="en-US" sz="1600" dirty="0">
                <a:latin typeface="+mj-ea"/>
                <a:ea typeface="+mj-ea"/>
                <a:hlinkClick r:id="rId7"/>
              </a:rPr>
              <a:t>大樹區鄭蕙玲型農以鳳梨葉和鳳梨皮製作「鳳仙紙</a:t>
            </a:r>
            <a:r>
              <a:rPr lang="zh-TW" altLang="en-US" sz="1600" dirty="0" smtClean="0">
                <a:latin typeface="+mj-ea"/>
                <a:ea typeface="+mj-ea"/>
                <a:hlinkClick r:id="rId7"/>
              </a:rPr>
              <a:t>」</a:t>
            </a:r>
            <a:endParaRPr lang="en-US" altLang="zh-TW" sz="1600" dirty="0" smtClean="0">
              <a:latin typeface="+mj-ea"/>
              <a:ea typeface="+mj-ea"/>
            </a:endParaRPr>
          </a:p>
          <a:p>
            <a:pPr algn="l"/>
            <a:r>
              <a:rPr lang="en-US" altLang="zh-TW" sz="1600" dirty="0" smtClean="0">
                <a:latin typeface="+mj-ea"/>
                <a:ea typeface="+mj-ea"/>
              </a:rPr>
              <a:t>7.</a:t>
            </a:r>
            <a:r>
              <a:rPr lang="zh-TW" altLang="en-US" sz="1600" dirty="0" smtClean="0">
                <a:latin typeface="+mj-ea"/>
                <a:ea typeface="+mj-ea"/>
                <a:hlinkClick r:id="rId8"/>
              </a:rPr>
              <a:t>紙</a:t>
            </a:r>
            <a:r>
              <a:rPr lang="zh-TW" altLang="en-US" sz="1600" dirty="0">
                <a:latin typeface="+mj-ea"/>
                <a:ea typeface="+mj-ea"/>
                <a:hlinkClick r:id="rId8"/>
              </a:rPr>
              <a:t>醉糟迷</a:t>
            </a:r>
            <a:r>
              <a:rPr lang="en-US" altLang="zh-TW" sz="1600" dirty="0">
                <a:latin typeface="+mj-ea"/>
                <a:ea typeface="+mj-ea"/>
                <a:hlinkClick r:id="rId8"/>
              </a:rPr>
              <a:t>ㄧ</a:t>
            </a:r>
            <a:r>
              <a:rPr lang="zh-TW" altLang="en-US" sz="1600" dirty="0">
                <a:latin typeface="+mj-ea"/>
                <a:ea typeface="+mj-ea"/>
                <a:hlinkClick r:id="rId8"/>
              </a:rPr>
              <a:t>手抄紙與酒糟的</a:t>
            </a:r>
            <a:r>
              <a:rPr lang="zh-TW" altLang="en-US" sz="1600" dirty="0" smtClean="0">
                <a:latin typeface="+mj-ea"/>
                <a:ea typeface="+mj-ea"/>
                <a:hlinkClick r:id="rId8"/>
              </a:rPr>
              <a:t>共生</a:t>
            </a:r>
            <a:endParaRPr lang="en-US" altLang="zh-TW" sz="1600" dirty="0" smtClean="0">
              <a:latin typeface="+mj-ea"/>
              <a:ea typeface="+mj-ea"/>
            </a:endParaRPr>
          </a:p>
          <a:p>
            <a:pPr algn="l"/>
            <a:r>
              <a:rPr lang="en-US" altLang="zh-TW" sz="1600" dirty="0" smtClean="0">
                <a:latin typeface="+mj-ea"/>
                <a:ea typeface="+mj-ea"/>
              </a:rPr>
              <a:t>8.</a:t>
            </a:r>
            <a:r>
              <a:rPr lang="en-US" altLang="zh-TW" sz="1600" dirty="0" smtClean="0">
                <a:solidFill>
                  <a:schemeClr val="bg1">
                    <a:lumMod val="50000"/>
                  </a:schemeClr>
                </a:solidFill>
                <a:latin typeface="+mj-ea"/>
                <a:hlinkClick r:id="rId9"/>
              </a:rPr>
              <a:t>http</a:t>
            </a:r>
            <a:r>
              <a:rPr lang="en-US" altLang="zh-TW" sz="1600" dirty="0">
                <a:solidFill>
                  <a:schemeClr val="bg1">
                    <a:lumMod val="50000"/>
                  </a:schemeClr>
                </a:solidFill>
                <a:latin typeface="+mj-ea"/>
                <a:hlinkClick r:id="rId9"/>
              </a:rPr>
              <a:t>://science.hsjh.chc.edu.tw/upload_works/108/655cd015a305b7a279449d67a6b9ed39.pdf?fbclid=IwAR2NwjtkAvU5FGWOOl9nEn3hgGWSur3h1URe6W2h5EjWdjmoVW7WG3nKXRU</a:t>
            </a:r>
            <a:endParaRPr lang="en-US" altLang="zh-TW" sz="160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  <a:p>
            <a:pPr algn="l"/>
            <a:endParaRPr lang="en-US" altLang="zh-TW" sz="1600" dirty="0">
              <a:latin typeface="+mj-ea"/>
              <a:ea typeface="+mj-ea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 smtClean="0"/>
              <a:t>參考資料</a:t>
            </a:r>
            <a:endParaRPr lang="zh-TW" altLang="en-US" sz="54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001" y="1412776"/>
            <a:ext cx="1326703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4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11560" y="3284984"/>
            <a:ext cx="7088832" cy="3024336"/>
          </a:xfrm>
        </p:spPr>
        <p:txBody>
          <a:bodyPr>
            <a:noAutofit/>
          </a:bodyPr>
          <a:lstStyle/>
          <a:p>
            <a:pPr algn="l"/>
            <a:r>
              <a:rPr lang="zh-TW" altLang="zh-TW" sz="2000" b="1" dirty="0" smtClean="0">
                <a:latin typeface="+mj-ea"/>
                <a:ea typeface="+mj-ea"/>
              </a:rPr>
              <a:t>動機</a:t>
            </a:r>
            <a:r>
              <a:rPr lang="zh-TW" altLang="zh-TW" sz="2000" b="1" dirty="0">
                <a:latin typeface="+mj-ea"/>
                <a:ea typeface="+mj-ea"/>
              </a:rPr>
              <a:t>一</a:t>
            </a:r>
            <a:r>
              <a:rPr lang="en-US" altLang="zh-TW" sz="2000" b="1" dirty="0" smtClean="0">
                <a:latin typeface="+mj-ea"/>
                <a:ea typeface="+mj-ea"/>
              </a:rPr>
              <a:t>/</a:t>
            </a:r>
            <a:r>
              <a:rPr lang="zh-TW" altLang="en-US" sz="2000" b="1" dirty="0" smtClean="0">
                <a:latin typeface="+mj-ea"/>
                <a:ea typeface="+mj-ea"/>
              </a:rPr>
              <a:t>  </a:t>
            </a:r>
            <a:r>
              <a:rPr lang="zh-TW" altLang="zh-TW" sz="2000" b="1" dirty="0" smtClean="0">
                <a:latin typeface="+mj-ea"/>
                <a:ea typeface="+mj-ea"/>
              </a:rPr>
              <a:t>組員</a:t>
            </a:r>
            <a:r>
              <a:rPr lang="en-US" altLang="zh-TW" sz="2000" b="1" dirty="0">
                <a:latin typeface="+mj-ea"/>
                <a:ea typeface="+mj-ea"/>
              </a:rPr>
              <a:t>A</a:t>
            </a:r>
            <a:r>
              <a:rPr lang="zh-TW" altLang="zh-TW" sz="2000" b="1" dirty="0">
                <a:latin typeface="+mj-ea"/>
                <a:ea typeface="+mj-ea"/>
              </a:rPr>
              <a:t>因為不小心被紙割傷，疼痛之餘也驚訝薄薄的紙張竟然可以像刀一般鋒利，於是開始思考</a:t>
            </a:r>
            <a:r>
              <a:rPr lang="zh-TW" altLang="zh-TW" sz="2000" b="1" u="sng" dirty="0">
                <a:solidFill>
                  <a:srgbClr val="C00000"/>
                </a:solidFill>
                <a:latin typeface="+mj-ea"/>
                <a:ea typeface="+mj-ea"/>
              </a:rPr>
              <a:t>紙張</a:t>
            </a:r>
            <a:r>
              <a:rPr lang="zh-TW" altLang="zh-TW" sz="2000" b="1" u="sng" dirty="0" smtClean="0">
                <a:solidFill>
                  <a:srgbClr val="C00000"/>
                </a:solidFill>
                <a:latin typeface="+mj-ea"/>
                <a:ea typeface="+mj-ea"/>
              </a:rPr>
              <a:t>為何有如</a:t>
            </a:r>
            <a:r>
              <a:rPr lang="zh-TW" altLang="zh-TW" sz="2000" b="1" u="sng" dirty="0">
                <a:solidFill>
                  <a:srgbClr val="C00000"/>
                </a:solidFill>
                <a:latin typeface="+mj-ea"/>
                <a:ea typeface="+mj-ea"/>
              </a:rPr>
              <a:t>此強韌</a:t>
            </a:r>
            <a:r>
              <a:rPr lang="zh-TW" altLang="zh-TW" sz="2000" b="1" u="sng" dirty="0" smtClean="0">
                <a:solidFill>
                  <a:srgbClr val="C00000"/>
                </a:solidFill>
                <a:latin typeface="+mj-ea"/>
                <a:ea typeface="+mj-ea"/>
              </a:rPr>
              <a:t>度</a:t>
            </a:r>
            <a:r>
              <a:rPr lang="zh-TW" altLang="en-US" sz="2000" b="1" u="sng" dirty="0" smtClean="0">
                <a:solidFill>
                  <a:srgbClr val="C00000"/>
                </a:solidFill>
                <a:latin typeface="+mj-ea"/>
                <a:ea typeface="+mj-ea"/>
              </a:rPr>
              <a:t>能</a:t>
            </a:r>
            <a:r>
              <a:rPr lang="zh-TW" altLang="zh-TW" sz="2000" b="1" u="sng" dirty="0" smtClean="0">
                <a:solidFill>
                  <a:srgbClr val="C00000"/>
                </a:solidFill>
                <a:latin typeface="+mj-ea"/>
                <a:ea typeface="+mj-ea"/>
              </a:rPr>
              <a:t>割傷</a:t>
            </a:r>
            <a:r>
              <a:rPr lang="zh-TW" altLang="zh-TW" sz="2000" b="1" u="sng" dirty="0">
                <a:solidFill>
                  <a:srgbClr val="C00000"/>
                </a:solidFill>
                <a:latin typeface="+mj-ea"/>
                <a:ea typeface="+mj-ea"/>
              </a:rPr>
              <a:t>手指</a:t>
            </a:r>
            <a:r>
              <a:rPr lang="zh-TW" altLang="zh-TW" sz="2000" b="1" dirty="0" smtClean="0">
                <a:latin typeface="+mj-ea"/>
                <a:ea typeface="+mj-ea"/>
              </a:rPr>
              <a:t>。</a:t>
            </a:r>
            <a:endParaRPr lang="en-US" altLang="zh-TW" sz="2000" b="1" dirty="0" smtClean="0">
              <a:latin typeface="+mj-ea"/>
              <a:ea typeface="+mj-ea"/>
            </a:endParaRPr>
          </a:p>
          <a:p>
            <a:pPr algn="l"/>
            <a:endParaRPr lang="zh-TW" altLang="zh-TW" sz="500" b="1" dirty="0">
              <a:latin typeface="+mj-ea"/>
              <a:ea typeface="+mj-ea"/>
            </a:endParaRPr>
          </a:p>
          <a:p>
            <a:pPr algn="l"/>
            <a:r>
              <a:rPr lang="zh-TW" altLang="zh-TW" sz="2000" b="1" dirty="0" smtClean="0">
                <a:latin typeface="+mj-ea"/>
                <a:ea typeface="+mj-ea"/>
              </a:rPr>
              <a:t>動機</a:t>
            </a:r>
            <a:r>
              <a:rPr lang="zh-TW" altLang="zh-TW" sz="2000" b="1" dirty="0">
                <a:latin typeface="+mj-ea"/>
                <a:ea typeface="+mj-ea"/>
              </a:rPr>
              <a:t>二</a:t>
            </a:r>
            <a:r>
              <a:rPr lang="en-US" altLang="zh-TW" sz="2000" b="1" dirty="0" smtClean="0">
                <a:latin typeface="+mj-ea"/>
                <a:ea typeface="+mj-ea"/>
              </a:rPr>
              <a:t>/</a:t>
            </a:r>
            <a:r>
              <a:rPr lang="zh-TW" altLang="en-US" sz="2000" b="1" dirty="0" smtClean="0">
                <a:latin typeface="+mj-ea"/>
                <a:ea typeface="+mj-ea"/>
              </a:rPr>
              <a:t>  </a:t>
            </a:r>
            <a:r>
              <a:rPr lang="zh-TW" altLang="zh-TW" sz="2000" b="1" dirty="0" smtClean="0">
                <a:latin typeface="+mj-ea"/>
                <a:ea typeface="+mj-ea"/>
              </a:rPr>
              <a:t>組員</a:t>
            </a:r>
            <a:r>
              <a:rPr lang="en-US" altLang="zh-TW" sz="2000" b="1" dirty="0" smtClean="0">
                <a:latin typeface="+mj-ea"/>
                <a:ea typeface="+mj-ea"/>
              </a:rPr>
              <a:t>B</a:t>
            </a:r>
            <a:r>
              <a:rPr lang="zh-TW" altLang="zh-TW" sz="2000" b="1" dirty="0" smtClean="0">
                <a:latin typeface="+mj-ea"/>
                <a:ea typeface="+mj-ea"/>
              </a:rPr>
              <a:t>曾在</a:t>
            </a:r>
            <a:r>
              <a:rPr lang="zh-TW" altLang="zh-TW" sz="2000" b="1" dirty="0">
                <a:latin typeface="+mj-ea"/>
                <a:ea typeface="+mj-ea"/>
              </a:rPr>
              <a:t>宜蘭中興紙廠體驗手抄紙製作活動，其製作過程相當簡單</a:t>
            </a:r>
            <a:r>
              <a:rPr lang="zh-TW" altLang="zh-TW" sz="2000" b="1" dirty="0" smtClean="0">
                <a:latin typeface="+mj-ea"/>
                <a:ea typeface="+mj-ea"/>
              </a:rPr>
              <a:t>，將</a:t>
            </a:r>
            <a:r>
              <a:rPr lang="zh-TW" altLang="zh-TW" sz="2000" b="1" dirty="0">
                <a:latin typeface="+mj-ea"/>
                <a:ea typeface="+mj-ea"/>
              </a:rPr>
              <a:t>廢紙碎片浸泡在水中製成紙漿，爾後進行抄紙步驟。但組員</a:t>
            </a:r>
            <a:r>
              <a:rPr lang="en-US" altLang="zh-TW" sz="2000" b="1" dirty="0" smtClean="0">
                <a:latin typeface="+mj-ea"/>
                <a:ea typeface="+mj-ea"/>
              </a:rPr>
              <a:t>B</a:t>
            </a:r>
            <a:r>
              <a:rPr lang="zh-TW" altLang="en-US" sz="2000" b="1" dirty="0" smtClean="0">
                <a:latin typeface="+mj-ea"/>
                <a:ea typeface="+mj-ea"/>
              </a:rPr>
              <a:t>發現</a:t>
            </a:r>
            <a:r>
              <a:rPr lang="zh-TW" altLang="zh-TW" sz="2000" b="1" dirty="0" smtClean="0">
                <a:latin typeface="+mj-ea"/>
                <a:ea typeface="+mj-ea"/>
              </a:rPr>
              <a:t>當</a:t>
            </a:r>
            <a:r>
              <a:rPr lang="zh-TW" altLang="zh-TW" sz="2000" b="1" dirty="0">
                <a:latin typeface="+mj-ea"/>
                <a:ea typeface="+mj-ea"/>
              </a:rPr>
              <a:t>手抄紙烘乾後</a:t>
            </a:r>
            <a:r>
              <a:rPr lang="zh-TW" altLang="zh-TW" sz="2000" b="1" dirty="0" smtClean="0">
                <a:latin typeface="+mj-ea"/>
                <a:ea typeface="+mj-ea"/>
              </a:rPr>
              <a:t>，</a:t>
            </a:r>
            <a:r>
              <a:rPr lang="zh-TW" altLang="zh-TW" sz="2000" b="1" u="sng" dirty="0" smtClean="0">
                <a:solidFill>
                  <a:srgbClr val="C00000"/>
                </a:solidFill>
                <a:latin typeface="+mj-ea"/>
                <a:ea typeface="+mj-ea"/>
              </a:rPr>
              <a:t>紙</a:t>
            </a:r>
            <a:r>
              <a:rPr lang="zh-TW" altLang="en-US" sz="2000" b="1" u="sng" dirty="0" smtClean="0">
                <a:solidFill>
                  <a:srgbClr val="C00000"/>
                </a:solidFill>
                <a:latin typeface="+mj-ea"/>
                <a:ea typeface="+mj-ea"/>
              </a:rPr>
              <a:t>張</a:t>
            </a:r>
            <a:r>
              <a:rPr lang="zh-TW" altLang="zh-TW" sz="2000" b="1" u="sng" dirty="0" smtClean="0">
                <a:solidFill>
                  <a:srgbClr val="C00000"/>
                </a:solidFill>
                <a:latin typeface="+mj-ea"/>
                <a:ea typeface="+mj-ea"/>
              </a:rPr>
              <a:t>很</a:t>
            </a:r>
            <a:r>
              <a:rPr lang="zh-TW" altLang="zh-TW" sz="2000" b="1" u="sng" dirty="0">
                <a:solidFill>
                  <a:srgbClr val="C00000"/>
                </a:solidFill>
                <a:latin typeface="+mj-ea"/>
                <a:ea typeface="+mj-ea"/>
              </a:rPr>
              <a:t>厚、很硬、極易折斷</a:t>
            </a:r>
            <a:r>
              <a:rPr lang="zh-TW" altLang="zh-TW" sz="2000" b="1" dirty="0">
                <a:latin typeface="+mj-ea"/>
                <a:ea typeface="+mj-ea"/>
              </a:rPr>
              <a:t>，與一般影印紙的光滑度柔軟度相去甚遠，似乎</a:t>
            </a:r>
            <a:r>
              <a:rPr lang="zh-TW" altLang="zh-TW" sz="2000" b="1" dirty="0" smtClean="0">
                <a:latin typeface="+mj-ea"/>
                <a:ea typeface="+mj-ea"/>
              </a:rPr>
              <a:t>缺少</a:t>
            </a:r>
            <a:r>
              <a:rPr lang="zh-TW" altLang="en-US" sz="2000" b="1" dirty="0" smtClean="0">
                <a:latin typeface="+mj-ea"/>
                <a:ea typeface="+mj-ea"/>
              </a:rPr>
              <a:t>了</a:t>
            </a:r>
            <a:r>
              <a:rPr lang="zh-TW" altLang="zh-TW" sz="2000" b="1" dirty="0" smtClean="0">
                <a:latin typeface="+mj-ea"/>
                <a:ea typeface="+mj-ea"/>
              </a:rPr>
              <a:t>一般</a:t>
            </a:r>
            <a:r>
              <a:rPr lang="zh-TW" altLang="zh-TW" sz="2000" b="1" dirty="0">
                <a:latin typeface="+mj-ea"/>
                <a:ea typeface="+mj-ea"/>
              </a:rPr>
              <a:t>紙張的強韌度</a:t>
            </a:r>
            <a:r>
              <a:rPr lang="zh-TW" altLang="zh-TW" sz="2000" b="1" dirty="0" smtClean="0">
                <a:latin typeface="+mj-ea"/>
                <a:ea typeface="+mj-ea"/>
              </a:rPr>
              <a:t>。因此</a:t>
            </a:r>
            <a:r>
              <a:rPr lang="zh-TW" altLang="en-US" sz="2000" b="1" dirty="0" smtClean="0">
                <a:latin typeface="+mj-ea"/>
                <a:ea typeface="+mj-ea"/>
              </a:rPr>
              <a:t>，此科展</a:t>
            </a:r>
            <a:r>
              <a:rPr lang="zh-TW" altLang="zh-TW" sz="2000" b="1" dirty="0" smtClean="0">
                <a:latin typeface="+mj-ea"/>
                <a:ea typeface="+mj-ea"/>
              </a:rPr>
              <a:t>實驗</a:t>
            </a:r>
            <a:r>
              <a:rPr lang="zh-TW" altLang="en-US" sz="2000" b="1" dirty="0" smtClean="0">
                <a:latin typeface="+mj-ea"/>
                <a:ea typeface="+mj-ea"/>
              </a:rPr>
              <a:t>目標想研究</a:t>
            </a:r>
            <a:r>
              <a:rPr lang="zh-TW" altLang="zh-TW" sz="2000" b="1" dirty="0" smtClean="0">
                <a:solidFill>
                  <a:srgbClr val="C00000"/>
                </a:solidFill>
                <a:latin typeface="+mj-ea"/>
                <a:ea typeface="+mj-ea"/>
              </a:rPr>
              <a:t>「</a:t>
            </a:r>
            <a:r>
              <a:rPr lang="zh-TW" altLang="en-US" sz="2000" b="1" dirty="0" smtClean="0">
                <a:solidFill>
                  <a:srgbClr val="C00000"/>
                </a:solidFill>
                <a:latin typeface="+mj-ea"/>
                <a:ea typeface="+mj-ea"/>
              </a:rPr>
              <a:t>在</a:t>
            </a:r>
            <a:r>
              <a:rPr lang="zh-TW" altLang="zh-TW" sz="2000" b="1" dirty="0" smtClean="0">
                <a:solidFill>
                  <a:srgbClr val="C00000"/>
                </a:solidFill>
                <a:latin typeface="+mj-ea"/>
                <a:ea typeface="+mj-ea"/>
              </a:rPr>
              <a:t>手</a:t>
            </a:r>
            <a:r>
              <a:rPr lang="zh-TW" altLang="zh-TW" sz="2000" b="1" dirty="0">
                <a:solidFill>
                  <a:srgbClr val="C00000"/>
                </a:solidFill>
                <a:latin typeface="+mj-ea"/>
                <a:ea typeface="+mj-ea"/>
              </a:rPr>
              <a:t>抄</a:t>
            </a:r>
            <a:r>
              <a:rPr lang="zh-TW" altLang="zh-TW" sz="2000" b="1" dirty="0" smtClean="0">
                <a:solidFill>
                  <a:srgbClr val="C00000"/>
                </a:solidFill>
                <a:latin typeface="+mj-ea"/>
                <a:ea typeface="+mj-ea"/>
              </a:rPr>
              <a:t>紙</a:t>
            </a:r>
            <a:r>
              <a:rPr lang="zh-TW" altLang="en-US" sz="2000" b="1" dirty="0" smtClean="0">
                <a:solidFill>
                  <a:srgbClr val="C00000"/>
                </a:solidFill>
                <a:latin typeface="+mj-ea"/>
                <a:ea typeface="+mj-ea"/>
              </a:rPr>
              <a:t>中</a:t>
            </a:r>
            <a:r>
              <a:rPr lang="zh-TW" altLang="zh-TW" sz="2000" b="1" dirty="0" smtClean="0">
                <a:solidFill>
                  <a:srgbClr val="C00000"/>
                </a:solidFill>
                <a:latin typeface="+mj-ea"/>
                <a:ea typeface="+mj-ea"/>
              </a:rPr>
              <a:t>添加什麼</a:t>
            </a:r>
            <a:r>
              <a:rPr lang="zh-TW" altLang="en-US" sz="2000" b="1" dirty="0" smtClean="0">
                <a:solidFill>
                  <a:srgbClr val="C00000"/>
                </a:solidFill>
                <a:latin typeface="+mj-ea"/>
                <a:ea typeface="+mj-ea"/>
              </a:rPr>
              <a:t>原料</a:t>
            </a:r>
            <a:r>
              <a:rPr lang="zh-TW" altLang="zh-TW" sz="2000" b="1" dirty="0" smtClean="0">
                <a:solidFill>
                  <a:srgbClr val="C00000"/>
                </a:solidFill>
                <a:latin typeface="+mj-ea"/>
                <a:ea typeface="+mj-ea"/>
              </a:rPr>
              <a:t>能增加紙</a:t>
            </a:r>
            <a:r>
              <a:rPr lang="zh-TW" altLang="en-US" sz="2000" b="1" dirty="0" smtClean="0">
                <a:solidFill>
                  <a:srgbClr val="C00000"/>
                </a:solidFill>
                <a:latin typeface="+mj-ea"/>
                <a:ea typeface="+mj-ea"/>
              </a:rPr>
              <a:t>張</a:t>
            </a:r>
            <a:r>
              <a:rPr lang="zh-TW" altLang="zh-TW" sz="2000" b="1" dirty="0" smtClean="0">
                <a:solidFill>
                  <a:srgbClr val="C00000"/>
                </a:solidFill>
                <a:latin typeface="+mj-ea"/>
                <a:ea typeface="+mj-ea"/>
              </a:rPr>
              <a:t>的</a:t>
            </a:r>
            <a:r>
              <a:rPr lang="zh-TW" altLang="zh-TW" sz="2000" b="1" dirty="0">
                <a:solidFill>
                  <a:srgbClr val="C00000"/>
                </a:solidFill>
                <a:latin typeface="+mj-ea"/>
                <a:ea typeface="+mj-ea"/>
              </a:rPr>
              <a:t>強度與韌度</a:t>
            </a:r>
            <a:r>
              <a:rPr lang="zh-TW" altLang="zh-TW" sz="2000" b="1" dirty="0" smtClean="0">
                <a:solidFill>
                  <a:srgbClr val="C00000"/>
                </a:solidFill>
                <a:latin typeface="+mj-ea"/>
                <a:ea typeface="+mj-ea"/>
              </a:rPr>
              <a:t>？」</a:t>
            </a:r>
            <a:endParaRPr lang="zh-TW" altLang="zh-TW" sz="20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5400" dirty="0" smtClean="0"/>
              <a:t>研究動機</a:t>
            </a:r>
            <a:endParaRPr lang="zh-TW" altLang="en-US" sz="20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801" y="1412776"/>
            <a:ext cx="1326703" cy="158417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001" y="1412776"/>
            <a:ext cx="1326703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4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11560" y="3284984"/>
            <a:ext cx="7088832" cy="3024336"/>
          </a:xfrm>
        </p:spPr>
        <p:txBody>
          <a:bodyPr>
            <a:noAutofit/>
          </a:bodyPr>
          <a:lstStyle/>
          <a:p>
            <a:pPr algn="l"/>
            <a:r>
              <a:rPr lang="zh-TW" altLang="en-US" sz="2000" b="1" dirty="0">
                <a:latin typeface="+mj-ea"/>
                <a:ea typeface="+mj-ea"/>
              </a:rPr>
              <a:t>環保</a:t>
            </a:r>
            <a:r>
              <a:rPr lang="zh-TW" altLang="en-US" sz="2000" b="1" dirty="0" smtClean="0">
                <a:latin typeface="+mj-ea"/>
                <a:ea typeface="+mj-ea"/>
              </a:rPr>
              <a:t>再生</a:t>
            </a:r>
            <a:r>
              <a:rPr lang="zh-TW" altLang="en-US" sz="2000" b="1" dirty="0">
                <a:latin typeface="+mj-ea"/>
                <a:ea typeface="+mj-ea"/>
              </a:rPr>
              <a:t>一</a:t>
            </a:r>
            <a:r>
              <a:rPr lang="en-US" altLang="zh-TW" sz="2000" b="1" dirty="0" smtClean="0">
                <a:latin typeface="+mj-ea"/>
                <a:ea typeface="+mj-ea"/>
              </a:rPr>
              <a:t>/ </a:t>
            </a:r>
            <a:r>
              <a:rPr lang="zh-TW" altLang="en-US" sz="2000" b="1" dirty="0" smtClean="0">
                <a:latin typeface="+mj-ea"/>
                <a:ea typeface="+mj-ea"/>
              </a:rPr>
              <a:t> 欲</a:t>
            </a:r>
            <a:r>
              <a:rPr lang="zh-TW" altLang="en-US" sz="2000" b="1" dirty="0">
                <a:latin typeface="+mj-ea"/>
                <a:ea typeface="+mj-ea"/>
              </a:rPr>
              <a:t>製作</a:t>
            </a:r>
            <a:r>
              <a:rPr lang="zh-TW" altLang="en-US" sz="2000" b="1" dirty="0" smtClean="0">
                <a:latin typeface="+mj-ea"/>
                <a:ea typeface="+mj-ea"/>
              </a:rPr>
              <a:t>手抄紙首先需要的就是決定以</a:t>
            </a:r>
            <a:r>
              <a:rPr lang="zh-TW" altLang="en-US" sz="2000" b="1" dirty="0">
                <a:latin typeface="+mj-ea"/>
                <a:ea typeface="+mj-ea"/>
              </a:rPr>
              <a:t>何種</a:t>
            </a:r>
            <a:r>
              <a:rPr lang="zh-TW" altLang="en-US" sz="2000" b="1" dirty="0" smtClean="0">
                <a:latin typeface="+mj-ea"/>
                <a:ea typeface="+mj-ea"/>
              </a:rPr>
              <a:t>纖維質為主要原料。而</a:t>
            </a:r>
            <a:r>
              <a:rPr lang="zh-TW" altLang="zh-TW" sz="2000" b="1" dirty="0" smtClean="0">
                <a:latin typeface="+mj-ea"/>
                <a:ea typeface="+mj-ea"/>
              </a:rPr>
              <a:t>台灣</a:t>
            </a:r>
            <a:r>
              <a:rPr lang="zh-TW" altLang="zh-TW" sz="2000" b="1" dirty="0">
                <a:latin typeface="+mj-ea"/>
                <a:ea typeface="+mj-ea"/>
              </a:rPr>
              <a:t>是盛產</a:t>
            </a:r>
            <a:r>
              <a:rPr lang="zh-TW" altLang="zh-TW" sz="2000" b="1" dirty="0" smtClean="0">
                <a:latin typeface="+mj-ea"/>
                <a:ea typeface="+mj-ea"/>
              </a:rPr>
              <a:t>鳳梨</a:t>
            </a:r>
            <a:r>
              <a:rPr lang="zh-TW" altLang="en-US" sz="2000" b="1" dirty="0" smtClean="0">
                <a:latin typeface="+mj-ea"/>
                <a:ea typeface="+mj-ea"/>
              </a:rPr>
              <a:t>的</a:t>
            </a:r>
            <a:r>
              <a:rPr lang="zh-TW" altLang="zh-TW" sz="2000" b="1" dirty="0" smtClean="0">
                <a:latin typeface="+mj-ea"/>
                <a:ea typeface="+mj-ea"/>
              </a:rPr>
              <a:t>王國</a:t>
            </a:r>
            <a:r>
              <a:rPr lang="zh-TW" altLang="zh-TW" sz="2000" b="1" dirty="0">
                <a:latin typeface="+mj-ea"/>
                <a:ea typeface="+mj-ea"/>
              </a:rPr>
              <a:t>，鳳梨皮就是</a:t>
            </a:r>
            <a:r>
              <a:rPr lang="zh-TW" altLang="zh-TW" sz="2000" b="1" dirty="0" smtClean="0">
                <a:latin typeface="+mj-ea"/>
                <a:ea typeface="+mj-ea"/>
              </a:rPr>
              <a:t>一</a:t>
            </a:r>
            <a:r>
              <a:rPr lang="zh-TW" altLang="en-US" sz="2000" b="1" dirty="0" smtClean="0">
                <a:latin typeface="+mj-ea"/>
                <a:ea typeface="+mj-ea"/>
              </a:rPr>
              <a:t>種可取來當作紙漿</a:t>
            </a:r>
            <a:r>
              <a:rPr lang="zh-TW" altLang="zh-TW" sz="2000" b="1" dirty="0" smtClean="0">
                <a:latin typeface="+mj-ea"/>
                <a:ea typeface="+mj-ea"/>
              </a:rPr>
              <a:t>纖維</a:t>
            </a:r>
            <a:r>
              <a:rPr lang="zh-TW" altLang="en-US" sz="2000" b="1" dirty="0" smtClean="0">
                <a:latin typeface="+mj-ea"/>
                <a:ea typeface="+mj-ea"/>
              </a:rPr>
              <a:t>的原料，</a:t>
            </a:r>
            <a:r>
              <a:rPr lang="zh-TW" altLang="en-US" sz="2000" b="1" u="sng" dirty="0" smtClean="0">
                <a:solidFill>
                  <a:srgbClr val="C00000"/>
                </a:solidFill>
                <a:latin typeface="+mj-ea"/>
                <a:ea typeface="+mj-ea"/>
              </a:rPr>
              <a:t>鳳梨皮</a:t>
            </a:r>
            <a:r>
              <a:rPr lang="en-US" altLang="zh-TW" sz="2000" b="1" u="sng" dirty="0" smtClean="0">
                <a:solidFill>
                  <a:srgbClr val="C00000"/>
                </a:solidFill>
                <a:latin typeface="+mj-ea"/>
                <a:ea typeface="+mj-ea"/>
              </a:rPr>
              <a:t>+</a:t>
            </a:r>
            <a:r>
              <a:rPr lang="zh-TW" altLang="en-US" sz="2000" b="1" u="sng" dirty="0" smtClean="0">
                <a:solidFill>
                  <a:srgbClr val="C00000"/>
                </a:solidFill>
                <a:latin typeface="+mj-ea"/>
                <a:ea typeface="+mj-ea"/>
              </a:rPr>
              <a:t>回收紙做</a:t>
            </a:r>
            <a:r>
              <a:rPr lang="zh-TW" altLang="en-US" sz="2000" b="1" dirty="0" smtClean="0">
                <a:solidFill>
                  <a:srgbClr val="C00000"/>
                </a:solidFill>
                <a:latin typeface="+mj-ea"/>
                <a:ea typeface="+mj-ea"/>
              </a:rPr>
              <a:t>為紙漿元素也很符合環保再生的概念</a:t>
            </a:r>
            <a:r>
              <a:rPr lang="zh-TW" altLang="en-US" sz="2000" b="1" dirty="0" smtClean="0">
                <a:latin typeface="+mj-ea"/>
                <a:ea typeface="+mj-ea"/>
              </a:rPr>
              <a:t>。</a:t>
            </a:r>
            <a:endParaRPr lang="en-US" altLang="zh-TW" sz="2000" b="1" dirty="0" smtClean="0">
              <a:latin typeface="+mj-ea"/>
              <a:ea typeface="+mj-ea"/>
            </a:endParaRPr>
          </a:p>
          <a:p>
            <a:pPr algn="l"/>
            <a:endParaRPr lang="en-US" altLang="zh-TW" sz="500" b="1" dirty="0" smtClean="0">
              <a:latin typeface="+mj-ea"/>
              <a:ea typeface="+mj-ea"/>
            </a:endParaRPr>
          </a:p>
          <a:p>
            <a:pPr algn="l"/>
            <a:r>
              <a:rPr lang="zh-TW" altLang="en-US" sz="2000" b="1" dirty="0">
                <a:latin typeface="+mj-ea"/>
                <a:ea typeface="+mj-ea"/>
              </a:rPr>
              <a:t>環保</a:t>
            </a:r>
            <a:r>
              <a:rPr lang="zh-TW" altLang="en-US" sz="2000" b="1" dirty="0" smtClean="0">
                <a:latin typeface="+mj-ea"/>
                <a:ea typeface="+mj-ea"/>
              </a:rPr>
              <a:t>再生二</a:t>
            </a:r>
            <a:r>
              <a:rPr lang="en-US" altLang="zh-TW" sz="2000" b="1" dirty="0" smtClean="0">
                <a:latin typeface="+mj-ea"/>
                <a:ea typeface="+mj-ea"/>
              </a:rPr>
              <a:t>/ </a:t>
            </a:r>
            <a:r>
              <a:rPr lang="zh-TW" altLang="en-US" sz="2000" b="1" dirty="0" smtClean="0">
                <a:latin typeface="+mj-ea"/>
                <a:ea typeface="+mj-ea"/>
              </a:rPr>
              <a:t> 我們取</a:t>
            </a:r>
            <a:r>
              <a:rPr lang="zh-TW" altLang="en-US" sz="2000" b="1" u="sng" dirty="0" smtClean="0">
                <a:solidFill>
                  <a:srgbClr val="C00000"/>
                </a:solidFill>
                <a:latin typeface="+mj-ea"/>
                <a:ea typeface="+mj-ea"/>
              </a:rPr>
              <a:t>漿糊</a:t>
            </a:r>
            <a:r>
              <a:rPr lang="zh-TW" altLang="en-US" sz="2000" b="1" dirty="0" smtClean="0">
                <a:latin typeface="+mj-ea"/>
                <a:ea typeface="+mj-ea"/>
              </a:rPr>
              <a:t>做為實驗強韌度的原料。因為多數類似的科</a:t>
            </a:r>
            <a:r>
              <a:rPr lang="zh-TW" altLang="en-US" sz="2000" b="1" dirty="0">
                <a:latin typeface="+mj-ea"/>
                <a:ea typeface="+mj-ea"/>
              </a:rPr>
              <a:t>展</a:t>
            </a:r>
            <a:r>
              <a:rPr lang="zh-TW" altLang="en-US" sz="2000" b="1" dirty="0" smtClean="0">
                <a:latin typeface="+mj-ea"/>
                <a:ea typeface="+mj-ea"/>
              </a:rPr>
              <a:t>主題都會加入</a:t>
            </a:r>
            <a:r>
              <a:rPr lang="zh-TW" altLang="en-US" sz="2000" b="1" u="sng" dirty="0" smtClean="0">
                <a:latin typeface="+mj-ea"/>
                <a:ea typeface="+mj-ea"/>
              </a:rPr>
              <a:t>玉米粉</a:t>
            </a:r>
            <a:r>
              <a:rPr lang="zh-TW" altLang="en-US" sz="2000" b="1" dirty="0" smtClean="0">
                <a:latin typeface="+mj-ea"/>
                <a:ea typeface="+mj-ea"/>
              </a:rPr>
              <a:t>當做實驗變數，但是從他們的結論已知</a:t>
            </a:r>
            <a:r>
              <a:rPr lang="zh-TW" altLang="zh-TW" sz="2000" b="1" dirty="0">
                <a:latin typeface="+mj-ea"/>
                <a:ea typeface="+mj-ea"/>
              </a:rPr>
              <a:t>玉米粉本身具有</a:t>
            </a:r>
            <a:r>
              <a:rPr lang="zh-TW" altLang="zh-TW" sz="2000" b="1" dirty="0" smtClean="0">
                <a:latin typeface="+mj-ea"/>
                <a:ea typeface="+mj-ea"/>
              </a:rPr>
              <a:t>吸水性</a:t>
            </a:r>
            <a:r>
              <a:rPr lang="zh-TW" altLang="en-US" sz="2000" b="1" dirty="0" smtClean="0">
                <a:latin typeface="+mj-ea"/>
                <a:ea typeface="+mj-ea"/>
              </a:rPr>
              <a:t>，玉米粉遇水會包覆住手抄紙中的纖維質，手抄紙的強度雖然會增強，但是韌性會降低。故組員決定改</a:t>
            </a:r>
            <a:r>
              <a:rPr lang="zh-TW" altLang="en-US" sz="2000" b="1" dirty="0" smtClean="0">
                <a:solidFill>
                  <a:srgbClr val="C00000"/>
                </a:solidFill>
                <a:latin typeface="+mj-ea"/>
                <a:ea typeface="+mj-ea"/>
              </a:rPr>
              <a:t>以含糯米和澱粉為主要原料的天然黏合劑</a:t>
            </a:r>
            <a:r>
              <a:rPr lang="en-US" altLang="zh-TW" sz="2000" b="1" dirty="0" smtClean="0">
                <a:solidFill>
                  <a:srgbClr val="C00000"/>
                </a:solidFill>
                <a:latin typeface="+mj-ea"/>
                <a:ea typeface="+mj-ea"/>
              </a:rPr>
              <a:t>-</a:t>
            </a:r>
            <a:r>
              <a:rPr lang="zh-TW" altLang="en-US" sz="2000" b="1" dirty="0" smtClean="0">
                <a:solidFill>
                  <a:srgbClr val="C00000"/>
                </a:solidFill>
                <a:latin typeface="+mj-ea"/>
                <a:ea typeface="+mj-ea"/>
              </a:rPr>
              <a:t>漿糊做為實驗變數。</a:t>
            </a:r>
            <a:endParaRPr lang="en-US" altLang="zh-TW" sz="2000" b="1" dirty="0" smtClean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5400" dirty="0" smtClean="0"/>
              <a:t>研究目的</a:t>
            </a:r>
            <a:endParaRPr lang="zh-TW" altLang="en-US" sz="20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001" y="1412776"/>
            <a:ext cx="1326703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0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15616" y="3857628"/>
            <a:ext cx="7088832" cy="1753200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chemeClr val="tx1"/>
                </a:solidFill>
                <a:latin typeface="+mj-ea"/>
                <a:ea typeface="+mj-ea"/>
              </a:rPr>
              <a:t>水盆、</a:t>
            </a:r>
            <a:r>
              <a:rPr lang="zh-TW" altLang="en-US" b="1" dirty="0" smtClean="0">
                <a:solidFill>
                  <a:schemeClr val="tx1"/>
                </a:solidFill>
                <a:latin typeface="+mj-ea"/>
                <a:ea typeface="+mj-ea"/>
              </a:rPr>
              <a:t>果汁機</a:t>
            </a:r>
            <a:r>
              <a:rPr lang="zh-TW" altLang="en-US" b="1" dirty="0">
                <a:solidFill>
                  <a:schemeClr val="tx1"/>
                </a:solidFill>
                <a:latin typeface="+mj-ea"/>
                <a:ea typeface="+mj-ea"/>
              </a:rPr>
              <a:t>、</a:t>
            </a:r>
            <a:r>
              <a:rPr lang="zh-TW" altLang="en-US" b="1" dirty="0" smtClean="0">
                <a:solidFill>
                  <a:schemeClr val="tx1"/>
                </a:solidFill>
                <a:latin typeface="+mj-ea"/>
                <a:ea typeface="+mj-ea"/>
              </a:rPr>
              <a:t>漿糊</a:t>
            </a:r>
            <a:r>
              <a:rPr lang="zh-TW" altLang="en-US" b="1" dirty="0">
                <a:solidFill>
                  <a:schemeClr val="tx1"/>
                </a:solidFill>
                <a:latin typeface="+mj-ea"/>
                <a:ea typeface="+mj-ea"/>
              </a:rPr>
              <a:t>、</a:t>
            </a:r>
            <a:r>
              <a:rPr lang="zh-TW" altLang="en-US" b="1" dirty="0" smtClean="0">
                <a:solidFill>
                  <a:schemeClr val="tx1"/>
                </a:solidFill>
                <a:latin typeface="+mj-ea"/>
                <a:ea typeface="+mj-ea"/>
              </a:rPr>
              <a:t>量杯</a:t>
            </a:r>
            <a:endParaRPr lang="en-US" altLang="zh-TW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r>
              <a:rPr lang="zh-TW" altLang="en-US" b="1" dirty="0" smtClean="0">
                <a:solidFill>
                  <a:schemeClr val="tx1"/>
                </a:solidFill>
                <a:latin typeface="+mj-ea"/>
                <a:ea typeface="+mj-ea"/>
              </a:rPr>
              <a:t>抄</a:t>
            </a:r>
            <a:r>
              <a:rPr lang="zh-TW" altLang="en-US" b="1" dirty="0">
                <a:solidFill>
                  <a:schemeClr val="tx1"/>
                </a:solidFill>
                <a:latin typeface="+mj-ea"/>
                <a:ea typeface="+mj-ea"/>
              </a:rPr>
              <a:t>網、電子秤、透明吊秤、</a:t>
            </a:r>
            <a:r>
              <a:rPr lang="zh-TW" altLang="en-US" b="1" dirty="0" smtClean="0">
                <a:solidFill>
                  <a:schemeClr val="tx1"/>
                </a:solidFill>
                <a:latin typeface="+mj-ea"/>
                <a:ea typeface="+mj-ea"/>
              </a:rPr>
              <a:t>熨斗</a:t>
            </a:r>
            <a:endParaRPr lang="en-US" altLang="zh-TW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5400" b="1" dirty="0">
                <a:solidFill>
                  <a:schemeClr val="bg1"/>
                </a:solidFill>
                <a:latin typeface="+mj-ea"/>
              </a:rPr>
              <a:t>研究設備及器材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001" y="1412776"/>
            <a:ext cx="1326703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4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75"/>
            <a:ext cx="9144000" cy="686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0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15616" y="3857628"/>
            <a:ext cx="7088832" cy="1753200"/>
          </a:xfrm>
        </p:spPr>
        <p:txBody>
          <a:bodyPr>
            <a:normAutofit fontScale="92500"/>
          </a:bodyPr>
          <a:lstStyle/>
          <a:p>
            <a:pPr algn="l"/>
            <a:r>
              <a:rPr lang="zh-TW" altLang="en-US" sz="2700" b="1" dirty="0" smtClean="0">
                <a:solidFill>
                  <a:schemeClr val="tx1"/>
                </a:solidFill>
                <a:latin typeface="+mj-ea"/>
                <a:ea typeface="+mj-ea"/>
              </a:rPr>
              <a:t>實驗設定</a:t>
            </a:r>
            <a:r>
              <a:rPr lang="en-US" altLang="zh-TW" sz="2700" b="1" dirty="0" smtClean="0">
                <a:solidFill>
                  <a:schemeClr val="tx1"/>
                </a:solidFill>
                <a:latin typeface="+mj-ea"/>
                <a:ea typeface="+mj-ea"/>
              </a:rPr>
              <a:t>1</a:t>
            </a:r>
            <a:r>
              <a:rPr lang="zh-TW" altLang="en-US" sz="2700" b="1" dirty="0" smtClean="0">
                <a:solidFill>
                  <a:schemeClr val="tx1"/>
                </a:solidFill>
                <a:latin typeface="+mj-ea"/>
                <a:ea typeface="+mj-ea"/>
              </a:rPr>
              <a:t> </a:t>
            </a:r>
            <a:r>
              <a:rPr lang="en-US" altLang="zh-TW" sz="2700" b="1" dirty="0" smtClean="0">
                <a:solidFill>
                  <a:schemeClr val="tx1"/>
                </a:solidFill>
                <a:latin typeface="+mj-ea"/>
                <a:ea typeface="+mj-ea"/>
              </a:rPr>
              <a:t>/</a:t>
            </a:r>
            <a:r>
              <a:rPr lang="zh-TW" altLang="en-US" sz="2700" b="1" dirty="0" smtClean="0">
                <a:solidFill>
                  <a:schemeClr val="tx1"/>
                </a:solidFill>
                <a:latin typeface="+mj-ea"/>
                <a:ea typeface="+mj-ea"/>
              </a:rPr>
              <a:t> 鳳梨手抄紙</a:t>
            </a:r>
            <a:r>
              <a:rPr lang="en-US" altLang="zh-TW" sz="2700" b="1" dirty="0" smtClean="0">
                <a:solidFill>
                  <a:schemeClr val="tx1"/>
                </a:solidFill>
                <a:latin typeface="+mj-ea"/>
                <a:ea typeface="+mj-ea"/>
              </a:rPr>
              <a:t>+</a:t>
            </a:r>
            <a:r>
              <a:rPr lang="zh-TW" altLang="en-US" sz="2700" b="1" dirty="0" smtClean="0">
                <a:solidFill>
                  <a:schemeClr val="tx1"/>
                </a:solidFill>
                <a:latin typeface="+mj-ea"/>
                <a:ea typeface="+mj-ea"/>
              </a:rPr>
              <a:t>漿糊是否能增加強韌度</a:t>
            </a:r>
            <a:endParaRPr lang="en-US" altLang="zh-TW" sz="27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zh-TW" altLang="en-US" sz="1800" dirty="0" smtClean="0">
                <a:solidFill>
                  <a:schemeClr val="tx1"/>
                </a:solidFill>
                <a:latin typeface="+mj-ea"/>
                <a:ea typeface="+mj-ea"/>
              </a:rPr>
              <a:t>                                第一階段實驗若成立，接續實驗漿糊的最佳比例</a:t>
            </a:r>
            <a:endParaRPr lang="en-US" altLang="zh-TW" sz="1800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endParaRPr lang="en-US" altLang="zh-TW" sz="1800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zh-TW" altLang="en-US" sz="2700" b="1" dirty="0" smtClean="0">
                <a:solidFill>
                  <a:schemeClr val="tx1"/>
                </a:solidFill>
                <a:latin typeface="+mj-ea"/>
                <a:ea typeface="+mj-ea"/>
              </a:rPr>
              <a:t>實驗設定</a:t>
            </a:r>
            <a:r>
              <a:rPr lang="en-US" altLang="zh-TW" sz="2700" b="1" dirty="0" smtClean="0">
                <a:solidFill>
                  <a:schemeClr val="tx1"/>
                </a:solidFill>
                <a:latin typeface="+mj-ea"/>
                <a:ea typeface="+mj-ea"/>
              </a:rPr>
              <a:t>2</a:t>
            </a:r>
            <a:r>
              <a:rPr lang="zh-TW" altLang="en-US" sz="2700" b="1" dirty="0" smtClean="0">
                <a:solidFill>
                  <a:schemeClr val="tx1"/>
                </a:solidFill>
                <a:latin typeface="+mj-ea"/>
                <a:ea typeface="+mj-ea"/>
              </a:rPr>
              <a:t> </a:t>
            </a:r>
            <a:r>
              <a:rPr lang="en-US" altLang="zh-TW" sz="2700" b="1" dirty="0" smtClean="0">
                <a:solidFill>
                  <a:schemeClr val="tx1"/>
                </a:solidFill>
                <a:latin typeface="+mj-ea"/>
                <a:ea typeface="+mj-ea"/>
              </a:rPr>
              <a:t>/</a:t>
            </a:r>
            <a:r>
              <a:rPr lang="zh-TW" altLang="en-US" sz="2700" b="1" dirty="0" smtClean="0">
                <a:solidFill>
                  <a:schemeClr val="tx1"/>
                </a:solidFill>
                <a:latin typeface="+mj-ea"/>
                <a:ea typeface="+mj-ea"/>
              </a:rPr>
              <a:t> 鳳梨手抄紙與漿糊</a:t>
            </a:r>
            <a:r>
              <a:rPr lang="zh-TW" altLang="en-US" sz="2700" b="1" dirty="0">
                <a:solidFill>
                  <a:schemeClr val="tx1"/>
                </a:solidFill>
                <a:latin typeface="+mj-ea"/>
                <a:ea typeface="+mj-ea"/>
              </a:rPr>
              <a:t>的</a:t>
            </a:r>
            <a:r>
              <a:rPr lang="zh-TW" altLang="en-US" sz="2700" b="1" dirty="0" smtClean="0">
                <a:solidFill>
                  <a:schemeClr val="tx1"/>
                </a:solidFill>
                <a:latin typeface="+mj-ea"/>
                <a:ea typeface="+mj-ea"/>
              </a:rPr>
              <a:t>最佳比值</a:t>
            </a:r>
            <a:endParaRPr lang="en-US" altLang="zh-TW" sz="27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5400" dirty="0" smtClean="0"/>
              <a:t>研究過程與方法</a:t>
            </a:r>
            <a:endParaRPr lang="zh-TW" altLang="en-US" sz="20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001" y="1412776"/>
            <a:ext cx="1326703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8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" y="-12375"/>
            <a:ext cx="9144000" cy="686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3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15616" y="3857628"/>
            <a:ext cx="7088832" cy="1753200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chemeClr val="tx1"/>
                </a:solidFill>
                <a:latin typeface="+mj-ea"/>
                <a:ea typeface="+mj-ea"/>
              </a:rPr>
              <a:t>製作紙漿</a:t>
            </a:r>
            <a:r>
              <a:rPr lang="en-US" altLang="zh-TW" b="1" dirty="0" smtClean="0">
                <a:solidFill>
                  <a:schemeClr val="tx1"/>
                </a:solidFill>
                <a:latin typeface="+mj-ea"/>
                <a:ea typeface="+mj-ea"/>
              </a:rPr>
              <a:t>→</a:t>
            </a:r>
            <a:r>
              <a:rPr lang="zh-TW" altLang="en-US" b="1" dirty="0" smtClean="0">
                <a:solidFill>
                  <a:schemeClr val="tx1"/>
                </a:solidFill>
                <a:latin typeface="+mj-ea"/>
                <a:ea typeface="+mj-ea"/>
              </a:rPr>
              <a:t>加鳳梨渣</a:t>
            </a:r>
            <a:r>
              <a:rPr lang="en-US" altLang="zh-TW" b="1" dirty="0">
                <a:solidFill>
                  <a:schemeClr val="tx1"/>
                </a:solidFill>
                <a:latin typeface="+mj-ea"/>
                <a:ea typeface="+mj-ea"/>
              </a:rPr>
              <a:t>→</a:t>
            </a:r>
            <a:r>
              <a:rPr lang="zh-TW" altLang="en-US" b="1" dirty="0" smtClean="0">
                <a:solidFill>
                  <a:schemeClr val="tx1"/>
                </a:solidFill>
                <a:latin typeface="+mj-ea"/>
                <a:ea typeface="+mj-ea"/>
              </a:rPr>
              <a:t>撈紙</a:t>
            </a:r>
            <a:r>
              <a:rPr lang="en-US" altLang="zh-TW" b="1" dirty="0">
                <a:solidFill>
                  <a:schemeClr val="tx1"/>
                </a:solidFill>
                <a:latin typeface="+mj-ea"/>
                <a:ea typeface="+mj-ea"/>
              </a:rPr>
              <a:t>→</a:t>
            </a:r>
            <a:r>
              <a:rPr lang="zh-TW" altLang="en-US" b="1" dirty="0" smtClean="0">
                <a:solidFill>
                  <a:schemeClr val="tx1"/>
                </a:solidFill>
                <a:latin typeface="+mj-ea"/>
                <a:ea typeface="+mj-ea"/>
              </a:rPr>
              <a:t>瀝乾水份</a:t>
            </a:r>
            <a:r>
              <a:rPr lang="en-US" altLang="zh-TW" b="1" dirty="0">
                <a:solidFill>
                  <a:schemeClr val="tx1"/>
                </a:solidFill>
                <a:latin typeface="+mj-ea"/>
                <a:ea typeface="+mj-ea"/>
              </a:rPr>
              <a:t>→</a:t>
            </a:r>
            <a:r>
              <a:rPr lang="zh-TW" altLang="en-US" b="1" dirty="0" smtClean="0">
                <a:solidFill>
                  <a:schemeClr val="tx1"/>
                </a:solidFill>
                <a:latin typeface="+mj-ea"/>
                <a:ea typeface="+mj-ea"/>
              </a:rPr>
              <a:t>完成</a:t>
            </a:r>
            <a:endParaRPr lang="en-US" altLang="zh-TW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5400" dirty="0"/>
              <a:t>實驗</a:t>
            </a:r>
            <a:r>
              <a:rPr lang="zh-TW" altLang="en-US" sz="5400" dirty="0" smtClean="0"/>
              <a:t>步驟</a:t>
            </a:r>
            <a:endParaRPr lang="zh-TW" altLang="en-US" sz="20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001" y="1412776"/>
            <a:ext cx="1326703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1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公正">
  <a:themeElements>
    <a:clrScheme name="公正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公正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公正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1296</TotalTime>
  <Words>826</Words>
  <Application>Microsoft Office PowerPoint</Application>
  <PresentationFormat>如螢幕大小 (4:3)</PresentationFormat>
  <Paragraphs>73</Paragraphs>
  <Slides>22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3" baseType="lpstr">
      <vt:lpstr>公正</vt:lpstr>
      <vt:lpstr>漿! 漿! 漿! 漿! 鳳梨手抄紙的秘密</vt:lpstr>
      <vt:lpstr>目   錄</vt:lpstr>
      <vt:lpstr>研究動機</vt:lpstr>
      <vt:lpstr>研究目的</vt:lpstr>
      <vt:lpstr>研究設備及器材</vt:lpstr>
      <vt:lpstr>PowerPoint 簡報</vt:lpstr>
      <vt:lpstr>研究過程與方法</vt:lpstr>
      <vt:lpstr>PowerPoint 簡報</vt:lpstr>
      <vt:lpstr>實驗步驟</vt:lpstr>
      <vt:lpstr>PowerPoint 簡報</vt:lpstr>
      <vt:lpstr>PowerPoint 簡報</vt:lpstr>
      <vt:lpstr>實驗步驟</vt:lpstr>
      <vt:lpstr>PowerPoint 簡報</vt:lpstr>
      <vt:lpstr>研究結果</vt:lpstr>
      <vt:lpstr>PowerPoint 簡報</vt:lpstr>
      <vt:lpstr>研究討論與結論</vt:lpstr>
      <vt:lpstr>增加漿糊，也有增加手抄紙張的強度。 但若比較鳳梨渣與紙漿比值皆為3：1， 發現加入漿糊的手抄紙張/強度開始下降          (手抄紙從支撐19.3個掛勾→11個)  故推測加入漿糊 鳳梨與紙漿的紙張強度最佳比值2：1</vt:lpstr>
      <vt:lpstr>第一階段實驗證實加入25g漿糊 有助於增強手抄紙的紙張強度與紙張韌度。 手抄紙張韌度從 (6圈→2.6圈→3圈) vs.(3.3圈→3圈→2.3圈)                              25g漿糊能有效減緩紙張韌度下滑   鳳梨渣100g+紙漿50g ……………….(2:1   X  ) 鳳梨渣100g+紙漿50g +漿糊25g  (2:1:0.5)紙張韌度強化 鳳梨渣100g+紙漿50g +漿糊50g..(2:1: 1)   紙張韌度僅微強化  故推測 鳳梨與漿糊的紙張韌度最佳比值2：0.5</vt:lpstr>
      <vt:lpstr>既然得知 鳳梨渣100g+紙漿50g +漿糊25g  (2:1:0.5)/紙張韌度強化  第二階段實驗/再次比較韌度 我們維持25g漿糊 增加鳳梨渣份量為200g，分別比較2:1:0.5與4:1:0.5 發現紙張韌度從承受3圈→2圈 (2.75圈→2.33圈) 推論25g的漿糊只能黏合100g鳳梨渣纖維質+50g紙漿         鳳梨渣過多，手抄紙紙張韌度呈現下滑。                         鳳梨渣：紙漿最佳比值是2：1  但我們必須再次證明。</vt:lpstr>
      <vt:lpstr>當鳳梨渣：紙漿：漿糊比例從4：1：0.5改為4：1：1(藍線) 發現增加漿糊為50g，紙張韌度提升。  當鳳梨渣：紙漿：漿糊比例從2：1：1改為4：1：1(紅線) 發現 漿糊維持50g，增加鳳梨渣為200g，紙張韌度提升， 所以再次證明         鳳梨渣與漿糊的最佳比值是4：1＝2 ：0.5         呼應第一階段實驗結果。  所以結論/ 鳳梨渣：紙漿：漿糊的最佳比值是2：1：0.5 </vt:lpstr>
      <vt:lpstr>研究心得</vt:lpstr>
      <vt:lpstr>參考資料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ASUS-NB</dc:creator>
  <cp:lastModifiedBy>ASUS-NB</cp:lastModifiedBy>
  <cp:revision>202</cp:revision>
  <dcterms:created xsi:type="dcterms:W3CDTF">2020-08-15T04:20:34Z</dcterms:created>
  <dcterms:modified xsi:type="dcterms:W3CDTF">2020-11-02T11:37:09Z</dcterms:modified>
</cp:coreProperties>
</file>