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A999-B1C6-4AD3-B645-2A226EE6FE11}" type="datetimeFigureOut">
              <a:rPr lang="zh-TW" altLang="en-US" smtClean="0"/>
              <a:pPr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C6C6-16D0-4C26-85B4-DCEE0E381F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A999-B1C6-4AD3-B645-2A226EE6FE11}" type="datetimeFigureOut">
              <a:rPr lang="zh-TW" altLang="en-US" smtClean="0"/>
              <a:pPr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C6C6-16D0-4C26-85B4-DCEE0E381F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A999-B1C6-4AD3-B645-2A226EE6FE11}" type="datetimeFigureOut">
              <a:rPr lang="zh-TW" altLang="en-US" smtClean="0"/>
              <a:pPr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C6C6-16D0-4C26-85B4-DCEE0E381F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A999-B1C6-4AD3-B645-2A226EE6FE11}" type="datetimeFigureOut">
              <a:rPr lang="zh-TW" altLang="en-US" smtClean="0"/>
              <a:pPr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C6C6-16D0-4C26-85B4-DCEE0E381F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A999-B1C6-4AD3-B645-2A226EE6FE11}" type="datetimeFigureOut">
              <a:rPr lang="zh-TW" altLang="en-US" smtClean="0"/>
              <a:pPr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C6C6-16D0-4C26-85B4-DCEE0E381F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A999-B1C6-4AD3-B645-2A226EE6FE11}" type="datetimeFigureOut">
              <a:rPr lang="zh-TW" altLang="en-US" smtClean="0"/>
              <a:pPr/>
              <a:t>2019/12/12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C6C6-16D0-4C26-85B4-DCEE0E381F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A999-B1C6-4AD3-B645-2A226EE6FE11}" type="datetimeFigureOut">
              <a:rPr lang="zh-TW" altLang="en-US" smtClean="0"/>
              <a:pPr/>
              <a:t>2019/12/12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C6C6-16D0-4C26-85B4-DCEE0E381F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A999-B1C6-4AD3-B645-2A226EE6FE11}" type="datetimeFigureOut">
              <a:rPr lang="zh-TW" altLang="en-US" smtClean="0"/>
              <a:pPr/>
              <a:t>2019/12/12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C6C6-16D0-4C26-85B4-DCEE0E381F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A999-B1C6-4AD3-B645-2A226EE6FE11}" type="datetimeFigureOut">
              <a:rPr lang="zh-TW" altLang="en-US" smtClean="0"/>
              <a:pPr/>
              <a:t>2019/12/12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C6C6-16D0-4C26-85B4-DCEE0E381F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A999-B1C6-4AD3-B645-2A226EE6FE11}" type="datetimeFigureOut">
              <a:rPr lang="zh-TW" altLang="en-US" smtClean="0"/>
              <a:pPr/>
              <a:t>2019/12/12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C6C6-16D0-4C26-85B4-DCEE0E381F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A999-B1C6-4AD3-B645-2A226EE6FE11}" type="datetimeFigureOut">
              <a:rPr lang="zh-TW" altLang="en-US" smtClean="0"/>
              <a:pPr/>
              <a:t>2019/12/12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C6C6-16D0-4C26-85B4-DCEE0E381F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9A999-B1C6-4AD3-B645-2A226EE6FE11}" type="datetimeFigureOut">
              <a:rPr lang="zh-TW" altLang="en-US" smtClean="0"/>
              <a:pPr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DC6C6-16D0-4C26-85B4-DCEE0E381FC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7584" y="908720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綜合報告</a:t>
            </a:r>
            <a:endParaRPr lang="zh-TW" altLang="en-US" sz="6000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743200" y="5981700"/>
            <a:ext cx="6400800" cy="175260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組員</a:t>
            </a:r>
            <a:r>
              <a:rPr lang="en-US" altLang="zh-TW" sz="4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:15</a:t>
            </a:r>
            <a:r>
              <a:rPr lang="zh-TW" altLang="en-US" sz="4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4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sz="4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4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4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4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4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40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</a:p>
          <a:p>
            <a:endParaRPr lang="zh-TW" altLang="en-US" sz="40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314" name="AutoShape 2" descr="「蠟筆小新」的圖片搜尋結果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316" name="AutoShape 4" descr="「蠟筆小新」的圖片搜尋結果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318" name="AutoShape 6" descr="「蠟筆小新」的圖片搜尋結果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320" name="AutoShape 8" descr="「蠟筆小新」的圖片搜尋結果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322" name="AutoShape 10" descr="「蠟筆小新」的圖片搜尋結果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324" name="AutoShape 12" descr="「蠟筆小新」的圖片搜尋結果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003300"/>
                </a:solidFill>
                <a:ea typeface="華康少女文字W6" pitchFamily="49" charset="-120"/>
              </a:rPr>
              <a:t>影片欣賞</a:t>
            </a:r>
            <a:endParaRPr lang="zh-TW" altLang="en-US" sz="6000" dirty="0">
              <a:solidFill>
                <a:srgbClr val="003300"/>
              </a:solidFill>
              <a:ea typeface="華康少女文字W6" pitchFamily="49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91680" y="270892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 sz="3600" dirty="0"/>
          </a:p>
        </p:txBody>
      </p:sp>
      <p:sp>
        <p:nvSpPr>
          <p:cNvPr id="5" name="矩形 4"/>
          <p:cNvSpPr/>
          <p:nvPr/>
        </p:nvSpPr>
        <p:spPr>
          <a:xfrm>
            <a:off x="1691680" y="4293096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 sz="4000" dirty="0"/>
          </a:p>
        </p:txBody>
      </p:sp>
      <p:sp>
        <p:nvSpPr>
          <p:cNvPr id="24580" name="AutoShape 4" descr="「youtube」的圖片搜尋結果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4582" name="AutoShape 6" descr="「youtube」的圖片搜尋結果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3029590" y="3789040"/>
            <a:ext cx="3084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https://</a:t>
            </a:r>
            <a:r>
              <a:rPr lang="en-US" altLang="zh-TW" dirty="0" err="1"/>
              <a:t>youtu.be</a:t>
            </a:r>
            <a:r>
              <a:rPr lang="en-US" altLang="zh-TW" dirty="0"/>
              <a:t>/</a:t>
            </a:r>
            <a:r>
              <a:rPr lang="en-US" altLang="zh-TW" dirty="0" err="1"/>
              <a:t>xKACLNC5IBk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15816" y="1987307"/>
            <a:ext cx="8229600" cy="1143000"/>
          </a:xfrm>
        </p:spPr>
        <p:txBody>
          <a:bodyPr/>
          <a:lstStyle/>
          <a:p>
            <a:pPr marL="4400550" marR="0" lvl="8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華康少女文字W6" pitchFamily="49" charset="-120"/>
                <a:cs typeface="+mn-cs"/>
              </a:rPr>
              <a:t>(5</a:t>
            </a:r>
            <a:r>
              <a:rPr kumimoji="0" lang="zh-TW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華康少女文字W6" pitchFamily="49" charset="-120"/>
                <a:cs typeface="+mn-cs"/>
              </a:rPr>
              <a:t>級</a:t>
            </a:r>
            <a:r>
              <a:rPr kumimoji="0" lang="en-US" altLang="zh-TW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華康少女文字W6" pitchFamily="49" charset="-120"/>
                <a:cs typeface="+mn-cs"/>
              </a:rPr>
              <a:t>)</a:t>
            </a:r>
            <a:r>
              <a:rPr kumimoji="0" lang="zh-TW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華康少女文字W6" pitchFamily="49" charset="-120"/>
                <a:cs typeface="+mn-cs"/>
              </a:rPr>
              <a:t>  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華康少女文字W6" pitchFamily="49" charset="-120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340768"/>
            <a:ext cx="64524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 smtClean="0">
                <a:ea typeface="華康少女文字W6" pitchFamily="49" charset="-120"/>
              </a:rPr>
              <a:t> </a:t>
            </a:r>
            <a:r>
              <a:rPr lang="en-US" altLang="zh-TW" sz="4000" dirty="0" smtClean="0">
                <a:ea typeface="華康少女文字W6" pitchFamily="49" charset="-120"/>
              </a:rPr>
              <a:t>1</a:t>
            </a:r>
            <a:r>
              <a:rPr lang="zh-TW" altLang="en-US" sz="4000" dirty="0" smtClean="0">
                <a:ea typeface="華康少女文字W6" pitchFamily="49" charset="-120"/>
              </a:rPr>
              <a:t> 綠建築的指標有幾項</a:t>
            </a:r>
            <a:r>
              <a:rPr lang="en-US" altLang="zh-TW" sz="4000" dirty="0" smtClean="0">
                <a:ea typeface="華康少女文字W6" pitchFamily="49" charset="-120"/>
              </a:rPr>
              <a:t>?</a:t>
            </a:r>
            <a:r>
              <a:rPr lang="zh-TW" altLang="en-US" sz="4000" dirty="0" smtClean="0">
                <a:ea typeface="華康少女文字W6" pitchFamily="49" charset="-120"/>
              </a:rPr>
              <a:t>        </a:t>
            </a:r>
            <a:endParaRPr lang="zh-TW" altLang="en-US" sz="4000" dirty="0">
              <a:solidFill>
                <a:srgbClr val="FF0000"/>
              </a:solidFill>
              <a:ea typeface="華康少女文字W6" pitchFamily="49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3636912" y="2204864"/>
            <a:ext cx="12276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00550" lvl="8" indent="-742950"/>
            <a:r>
              <a:rPr lang="zh-TW" altLang="en-US" sz="4000" dirty="0" smtClean="0">
                <a:ea typeface="華康少女文字W6" pitchFamily="49" charset="-120"/>
              </a:rPr>
              <a:t> </a:t>
            </a:r>
            <a:r>
              <a:rPr lang="en-US" altLang="zh-TW" sz="4000" dirty="0" smtClean="0">
                <a:ea typeface="華康少女文字W6" pitchFamily="49" charset="-120"/>
              </a:rPr>
              <a:t>2</a:t>
            </a:r>
            <a:r>
              <a:rPr lang="zh-TW" altLang="en-US" sz="4000" dirty="0" smtClean="0">
                <a:ea typeface="華康少女文字W6" pitchFamily="49" charset="-120"/>
              </a:rPr>
              <a:t>  綠建築有分幾等級</a:t>
            </a:r>
            <a:r>
              <a:rPr lang="en-US" altLang="zh-TW" sz="4000" dirty="0" smtClean="0">
                <a:ea typeface="華康少女文字W6" pitchFamily="49" charset="-120"/>
              </a:rPr>
              <a:t>?</a:t>
            </a:r>
            <a:r>
              <a:rPr lang="zh-TW" altLang="en-US" sz="4000" dirty="0" smtClean="0">
                <a:ea typeface="華康少女文字W6" pitchFamily="49" charset="-120"/>
              </a:rPr>
              <a:t>       </a:t>
            </a:r>
            <a:endParaRPr lang="zh-TW" altLang="en-US" sz="4000" dirty="0">
              <a:solidFill>
                <a:srgbClr val="FF0000"/>
              </a:solidFill>
              <a:ea typeface="華康少女文字W6" pitchFamily="49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3212976"/>
            <a:ext cx="5824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 smtClean="0">
                <a:ea typeface="華康少女文字W6" pitchFamily="49" charset="-120"/>
              </a:rPr>
              <a:t> </a:t>
            </a:r>
            <a:r>
              <a:rPr lang="en-US" altLang="zh-TW" sz="4000" dirty="0" smtClean="0">
                <a:ea typeface="華康少女文字W6" pitchFamily="49" charset="-120"/>
              </a:rPr>
              <a:t>3</a:t>
            </a:r>
            <a:r>
              <a:rPr lang="zh-TW" altLang="en-US" sz="4000" dirty="0" smtClean="0">
                <a:ea typeface="華康少女文字W6" pitchFamily="49" charset="-120"/>
              </a:rPr>
              <a:t>   綠建築外觀有甚麼</a:t>
            </a:r>
            <a:r>
              <a:rPr lang="en-US" altLang="zh-TW" sz="4000" dirty="0" smtClean="0">
                <a:ea typeface="華康少女文字W6" pitchFamily="49" charset="-120"/>
              </a:rPr>
              <a:t>?</a:t>
            </a:r>
            <a:r>
              <a:rPr lang="zh-TW" altLang="en-US" sz="4000" dirty="0" smtClean="0">
                <a:ea typeface="華康少女文字W6" pitchFamily="49" charset="-120"/>
              </a:rPr>
              <a:t>     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4149080"/>
            <a:ext cx="86926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ea typeface="華康少女文字W6" pitchFamily="49" charset="-120"/>
              </a:rPr>
              <a:t> </a:t>
            </a:r>
            <a:r>
              <a:rPr lang="en-US" altLang="zh-TW" sz="4000" dirty="0" smtClean="0">
                <a:ea typeface="華康少女文字W6" pitchFamily="49" charset="-120"/>
              </a:rPr>
              <a:t>4</a:t>
            </a:r>
            <a:r>
              <a:rPr lang="zh-TW" altLang="en-US" sz="4000" dirty="0" smtClean="0">
                <a:ea typeface="華康少女文字W6" pitchFamily="49" charset="-120"/>
              </a:rPr>
              <a:t>   同時綠建築也是</a:t>
            </a:r>
            <a:r>
              <a:rPr lang="en-US" altLang="zh-TW" sz="4000" dirty="0" smtClean="0">
                <a:ea typeface="華康少女文字W6" pitchFamily="49" charset="-120"/>
              </a:rPr>
              <a:t>??</a:t>
            </a:r>
            <a:r>
              <a:rPr lang="zh-TW" altLang="en-US" sz="4000" dirty="0" smtClean="0">
                <a:ea typeface="華康少女文字W6" pitchFamily="49" charset="-120"/>
              </a:rPr>
              <a:t>的建築物</a:t>
            </a:r>
            <a:r>
              <a:rPr lang="en-US" altLang="zh-TW" sz="4000" dirty="0">
                <a:ea typeface="華康少女文字W6" pitchFamily="49" charset="-120"/>
              </a:rPr>
              <a:t>?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-2340768" y="6022359"/>
            <a:ext cx="12583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00550" lvl="8" indent="-742950"/>
            <a:r>
              <a:rPr lang="zh-TW" altLang="en-US" sz="4000" dirty="0" smtClean="0">
                <a:ea typeface="華康少女文字W6" pitchFamily="49" charset="-120"/>
              </a:rPr>
              <a:t> </a:t>
            </a:r>
            <a:r>
              <a:rPr lang="en-US" altLang="zh-TW" sz="4000" dirty="0" smtClean="0">
                <a:ea typeface="華康少女文字W6" pitchFamily="49" charset="-120"/>
              </a:rPr>
              <a:t>5</a:t>
            </a:r>
            <a:r>
              <a:rPr lang="zh-TW" altLang="en-US" sz="4000" dirty="0" smtClean="0">
                <a:ea typeface="華康少女文字W6" pitchFamily="49" charset="-120"/>
              </a:rPr>
              <a:t>  標章叫甚麼</a:t>
            </a:r>
            <a:r>
              <a:rPr lang="en-US" altLang="zh-TW" sz="4000" dirty="0" smtClean="0">
                <a:ea typeface="華康少女文字W6" pitchFamily="49" charset="-120"/>
              </a:rPr>
              <a:t>?</a:t>
            </a:r>
            <a:endParaRPr lang="en-US" altLang="zh-TW" sz="4000" dirty="0" smtClean="0">
              <a:solidFill>
                <a:srgbClr val="FF0000"/>
              </a:solidFill>
              <a:ea typeface="華康少女文字W6" pitchFamily="49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620402" y="1399122"/>
            <a:ext cx="10534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ea typeface="華康少女文字W6" pitchFamily="49" charset="-120"/>
              </a:rPr>
              <a:t>(9</a:t>
            </a:r>
            <a:r>
              <a:rPr lang="zh-TW" altLang="en-US" sz="3200" dirty="0">
                <a:solidFill>
                  <a:srgbClr val="FF0000"/>
                </a:solidFill>
                <a:ea typeface="華康少女文字W6" pitchFamily="49" charset="-120"/>
              </a:rPr>
              <a:t>項</a:t>
            </a:r>
            <a:r>
              <a:rPr lang="en-US" altLang="zh-TW" sz="3200" dirty="0">
                <a:solidFill>
                  <a:srgbClr val="FF0000"/>
                </a:solidFill>
                <a:ea typeface="華康少女文字W6" pitchFamily="49" charset="-120"/>
              </a:rPr>
              <a:t>)</a:t>
            </a:r>
            <a:endParaRPr lang="zh-TW" altLang="en-US" sz="3200" dirty="0">
              <a:solidFill>
                <a:srgbClr val="FF0000"/>
              </a:solidFill>
              <a:ea typeface="華康少女文字W6" pitchFamily="49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52407" y="3316528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>
                <a:solidFill>
                  <a:srgbClr val="FF0000"/>
                </a:solidFill>
                <a:ea typeface="華康少女文字W6" pitchFamily="49" charset="-120"/>
              </a:rPr>
              <a:t>(</a:t>
            </a:r>
            <a:r>
              <a:rPr lang="zh-TW" altLang="en-US" sz="3600" dirty="0">
                <a:solidFill>
                  <a:srgbClr val="FF0000"/>
                </a:solidFill>
                <a:ea typeface="華康少女文字W6" pitchFamily="49" charset="-120"/>
              </a:rPr>
              <a:t>草或樹</a:t>
            </a:r>
            <a:r>
              <a:rPr lang="en-US" altLang="zh-TW" sz="3600" dirty="0">
                <a:solidFill>
                  <a:srgbClr val="FF0000"/>
                </a:solidFill>
                <a:ea typeface="華康少女文字W6" pitchFamily="49" charset="-120"/>
              </a:rPr>
              <a:t>)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49098" y="4957357"/>
            <a:ext cx="47949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 smtClean="0">
                <a:solidFill>
                  <a:srgbClr val="FF0000"/>
                </a:solidFill>
                <a:ea typeface="華康少女文字W6" pitchFamily="49" charset="-120"/>
              </a:rPr>
              <a:t>(</a:t>
            </a:r>
            <a:r>
              <a:rPr lang="zh-TW" altLang="en-US" sz="3600" dirty="0">
                <a:solidFill>
                  <a:srgbClr val="FF0000"/>
                </a:solidFill>
                <a:ea typeface="華康少女文字W6" pitchFamily="49" charset="-120"/>
              </a:rPr>
              <a:t>生態</a:t>
            </a:r>
            <a:r>
              <a:rPr lang="en-US" altLang="zh-TW" sz="3600" dirty="0">
                <a:solidFill>
                  <a:srgbClr val="FF0000"/>
                </a:solidFill>
                <a:ea typeface="華康少女文字W6" pitchFamily="49" charset="-120"/>
              </a:rPr>
              <a:t> \</a:t>
            </a:r>
            <a:r>
              <a:rPr lang="zh-TW" altLang="en-US" sz="3600" dirty="0">
                <a:solidFill>
                  <a:srgbClr val="FF0000"/>
                </a:solidFill>
                <a:ea typeface="華康少女文字W6" pitchFamily="49" charset="-120"/>
              </a:rPr>
              <a:t>節能</a:t>
            </a:r>
            <a:r>
              <a:rPr lang="en-US" altLang="zh-TW" sz="3600" dirty="0">
                <a:solidFill>
                  <a:srgbClr val="FF0000"/>
                </a:solidFill>
                <a:ea typeface="華康少女文字W6" pitchFamily="49" charset="-120"/>
              </a:rPr>
              <a:t>\</a:t>
            </a:r>
            <a:r>
              <a:rPr lang="zh-TW" altLang="en-US" sz="3600" dirty="0">
                <a:solidFill>
                  <a:srgbClr val="FF0000"/>
                </a:solidFill>
                <a:ea typeface="華康少女文字W6" pitchFamily="49" charset="-120"/>
              </a:rPr>
              <a:t>減廢</a:t>
            </a:r>
            <a:r>
              <a:rPr lang="en-US" altLang="zh-TW" sz="3600" dirty="0">
                <a:solidFill>
                  <a:srgbClr val="FF0000"/>
                </a:solidFill>
                <a:ea typeface="華康少女文字W6" pitchFamily="49" charset="-120"/>
              </a:rPr>
              <a:t>\</a:t>
            </a:r>
            <a:r>
              <a:rPr lang="zh-TW" altLang="en-US" sz="3600" dirty="0">
                <a:solidFill>
                  <a:srgbClr val="FF0000"/>
                </a:solidFill>
                <a:ea typeface="華康少女文字W6" pitchFamily="49" charset="-120"/>
              </a:rPr>
              <a:t>健康</a:t>
            </a:r>
            <a:r>
              <a:rPr lang="en-US" altLang="zh-TW" sz="3600" dirty="0">
                <a:solidFill>
                  <a:srgbClr val="FF0000"/>
                </a:solidFill>
                <a:ea typeface="華康少女文字W6" pitchFamily="49" charset="-120"/>
              </a:rPr>
              <a:t>)</a:t>
            </a:r>
            <a:endParaRPr lang="zh-TW" altLang="en-US" sz="3600" dirty="0"/>
          </a:p>
        </p:txBody>
      </p:sp>
      <p:sp>
        <p:nvSpPr>
          <p:cNvPr id="11" name="矩形 10"/>
          <p:cNvSpPr/>
          <p:nvPr/>
        </p:nvSpPr>
        <p:spPr>
          <a:xfrm>
            <a:off x="1745432" y="6033482"/>
            <a:ext cx="7398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00550" lvl="8" indent="-742950"/>
            <a:r>
              <a:rPr lang="en-US" altLang="zh-TW" sz="4000" dirty="0">
                <a:solidFill>
                  <a:srgbClr val="FF0000"/>
                </a:solidFill>
                <a:ea typeface="華康少女文字W6" pitchFamily="49" charset="-120"/>
              </a:rPr>
              <a:t>(</a:t>
            </a:r>
            <a:r>
              <a:rPr lang="zh-TW" altLang="en-US" sz="4000" dirty="0">
                <a:solidFill>
                  <a:srgbClr val="FF0000"/>
                </a:solidFill>
                <a:ea typeface="華康少女文字W6" pitchFamily="49" charset="-120"/>
              </a:rPr>
              <a:t>綠建築標章</a:t>
            </a:r>
            <a:r>
              <a:rPr lang="en-US" altLang="zh-TW" sz="4000" dirty="0">
                <a:solidFill>
                  <a:srgbClr val="FF0000"/>
                </a:solidFill>
                <a:ea typeface="華康少女文字W6" pitchFamily="49" charset="-12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8800" dirty="0" smtClean="0">
                <a:solidFill>
                  <a:schemeClr val="accent1">
                    <a:lumMod val="75000"/>
                  </a:schemeClr>
                </a:solidFill>
              </a:rPr>
              <a:t>END</a:t>
            </a:r>
            <a:endParaRPr lang="zh-TW" altLang="en-US" sz="8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 descr="C:\Users\user\Desktop\DORA\342468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276872"/>
            <a:ext cx="3822700" cy="382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66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標題</a:t>
            </a:r>
            <a:r>
              <a:rPr lang="en-US" altLang="zh-TW" sz="66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6600" dirty="0" smtClean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綠建築標章</a:t>
            </a:r>
            <a:endParaRPr lang="zh-TW" altLang="en-US" sz="6600" dirty="0">
              <a:solidFill>
                <a:srgbClr val="0033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50" name="AutoShape 2" descr="「蠟筆小新」的圖片搜尋結果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52" name="AutoShape 4" descr="「蠟筆小新」的圖片搜尋結果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54" name="AutoShape 6" descr="「蠟筆小新」的圖片搜尋結果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30" name="Picture 6" descr="「綠建築標章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8760"/>
            <a:ext cx="4318223" cy="368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3068960"/>
            <a:ext cx="8229600" cy="1143000"/>
          </a:xfrm>
        </p:spPr>
        <p:txBody>
          <a:bodyPr>
            <a:noAutofit/>
          </a:bodyPr>
          <a:lstStyle/>
          <a:p>
            <a:r>
              <a:rPr lang="zh-TW" altLang="en-US" sz="6000" b="1" dirty="0" smtClean="0">
                <a:ea typeface="華康少女文字W6" pitchFamily="49" charset="-120"/>
              </a:rPr>
              <a:t>綠建築標章</a:t>
            </a:r>
            <a:r>
              <a:rPr lang="zh-TW" altLang="en-US" sz="6000" dirty="0" smtClean="0">
                <a:ea typeface="華康少女文字W6" pitchFamily="49" charset="-120"/>
              </a:rPr>
              <a:t/>
            </a:r>
            <a:br>
              <a:rPr lang="zh-TW" altLang="en-US" sz="6000" dirty="0" smtClean="0">
                <a:ea typeface="華康少女文字W6" pitchFamily="49" charset="-120"/>
              </a:rPr>
            </a:br>
            <a:endParaRPr lang="zh-TW" altLang="en-US" sz="6000" dirty="0">
              <a:ea typeface="華康少女文字W6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0" name="Picture 12" descr="「漸層桌布」的圖片搜尋結果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305272" y="2420888"/>
            <a:ext cx="88387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我國的綠建築以台灣熱帶高溫特性，訂定我國綠建築系統及標章制度，自</a:t>
            </a:r>
            <a:r>
              <a:rPr lang="en-US" altLang="zh-TW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1999</a:t>
            </a:r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年開始實施</a:t>
            </a: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4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530" name="AutoShape 2" descr="「漸層桌布」的圖片搜尋結果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2532" name="AutoShape 4" descr="「漸層桌布」的圖片搜尋結果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2534" name="AutoShape 6" descr="「漸層桌布」的圖片搜尋結果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2536" name="AutoShape 8" descr="「漸層桌布」的圖片搜尋結果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2538" name="AutoShape 10" descr="「漸層桌布」的圖片搜尋結果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「漸層桌布」的圖片搜尋結果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0" y="0"/>
            <a:ext cx="523633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dirty="0" smtClean="0">
                <a:solidFill>
                  <a:srgbClr val="FF0000"/>
                </a:solidFill>
                <a:ea typeface="華康少女文字W6" pitchFamily="49" charset="-120"/>
              </a:rPr>
              <a:t>指標有</a:t>
            </a:r>
            <a:endParaRPr lang="zh-TW" altLang="en-US" sz="5400" dirty="0">
              <a:solidFill>
                <a:srgbClr val="FF0000"/>
              </a:solidFill>
              <a:ea typeface="華康少女文字W6" pitchFamily="49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052736"/>
            <a:ext cx="2727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 smtClean="0">
                <a:ea typeface="華康少女文字W6" pitchFamily="49" charset="-120"/>
              </a:rPr>
              <a:t>1</a:t>
            </a:r>
            <a:r>
              <a:rPr lang="zh-TW" altLang="en-US" sz="3600" dirty="0" smtClean="0">
                <a:ea typeface="華康少女文字W6" pitchFamily="49" charset="-120"/>
              </a:rPr>
              <a:t>「綠化量」</a:t>
            </a:r>
            <a:endParaRPr lang="zh-TW" altLang="en-US" sz="3600" dirty="0">
              <a:ea typeface="華康少女文字W6" pitchFamily="49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3212976"/>
            <a:ext cx="31886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 smtClean="0">
                <a:ea typeface="華康少女文字W6" pitchFamily="49" charset="-120"/>
              </a:rPr>
              <a:t>4</a:t>
            </a:r>
            <a:r>
              <a:rPr lang="zh-TW" altLang="en-US" sz="3600" dirty="0" smtClean="0">
                <a:ea typeface="華康少女文字W6" pitchFamily="49" charset="-120"/>
              </a:rPr>
              <a:t>「基地保水」</a:t>
            </a:r>
            <a:endParaRPr lang="zh-TW" altLang="en-US" sz="3600" dirty="0">
              <a:ea typeface="華康少女文字W6" pitchFamily="49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3861048"/>
            <a:ext cx="2727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 smtClean="0">
                <a:ea typeface="華康少女文字W6" pitchFamily="49" charset="-120"/>
              </a:rPr>
              <a:t>5</a:t>
            </a:r>
            <a:r>
              <a:rPr lang="zh-TW" altLang="en-US" sz="3600" dirty="0" smtClean="0">
                <a:ea typeface="華康少女文字W6" pitchFamily="49" charset="-120"/>
              </a:rPr>
              <a:t>「水資源」</a:t>
            </a:r>
            <a:endParaRPr lang="zh-TW" altLang="en-US" sz="3600" dirty="0">
              <a:ea typeface="華康少女文字W6" pitchFamily="49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5157192"/>
            <a:ext cx="31886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 smtClean="0">
                <a:ea typeface="華康少女文字W6" pitchFamily="49" charset="-120"/>
              </a:rPr>
              <a:t>7</a:t>
            </a:r>
            <a:r>
              <a:rPr lang="zh-TW" altLang="en-US" sz="3600" dirty="0" smtClean="0">
                <a:ea typeface="華康少女文字W6" pitchFamily="49" charset="-120"/>
              </a:rPr>
              <a:t>「日常節能」</a:t>
            </a:r>
            <a:endParaRPr lang="zh-TW" altLang="en-US" sz="3600" dirty="0">
              <a:ea typeface="華康少女文字W6" pitchFamily="49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4509120"/>
            <a:ext cx="41120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 smtClean="0">
                <a:ea typeface="華康少女文字W6" pitchFamily="49" charset="-120"/>
              </a:rPr>
              <a:t>6</a:t>
            </a:r>
            <a:r>
              <a:rPr lang="zh-TW" altLang="en-US" sz="3600" dirty="0" smtClean="0">
                <a:ea typeface="華康少女文字W6" pitchFamily="49" charset="-120"/>
              </a:rPr>
              <a:t>「二氧化碳減量」</a:t>
            </a:r>
            <a:endParaRPr lang="zh-TW" altLang="en-US" sz="3600" dirty="0">
              <a:ea typeface="華康少女文字W6" pitchFamily="49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2492896"/>
            <a:ext cx="36503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 smtClean="0">
                <a:ea typeface="華康少女文字W6" pitchFamily="49" charset="-120"/>
              </a:rPr>
              <a:t>3</a:t>
            </a:r>
            <a:r>
              <a:rPr lang="zh-TW" altLang="en-US" sz="3600" dirty="0" smtClean="0">
                <a:ea typeface="華康少女文字W6" pitchFamily="49" charset="-120"/>
              </a:rPr>
              <a:t>「廢棄物減量」</a:t>
            </a:r>
            <a:endParaRPr lang="zh-TW" altLang="en-US" sz="3600" dirty="0">
              <a:ea typeface="華康少女文字W6" pitchFamily="49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1772816"/>
            <a:ext cx="41120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 smtClean="0">
                <a:ea typeface="華康少女文字W6" pitchFamily="49" charset="-120"/>
              </a:rPr>
              <a:t>2</a:t>
            </a:r>
            <a:r>
              <a:rPr lang="zh-TW" altLang="en-US" sz="3600" dirty="0" smtClean="0">
                <a:ea typeface="華康少女文字W6" pitchFamily="49" charset="-120"/>
              </a:rPr>
              <a:t>「污水垃圾改善」</a:t>
            </a:r>
            <a:endParaRPr lang="zh-TW" altLang="en-US" sz="3600" dirty="0">
              <a:ea typeface="華康少女文字W6" pitchFamily="49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96136" y="414908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  <a:ea typeface="華康少女文字W6" pitchFamily="49" charset="-120"/>
              </a:rPr>
              <a:t>兩項指標</a:t>
            </a:r>
            <a:endParaRPr lang="zh-TW" altLang="en-US" sz="4000" dirty="0">
              <a:ea typeface="華康少女文字W6" pitchFamily="49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5805264"/>
            <a:ext cx="3262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ea typeface="華康少女文字W6" pitchFamily="49" charset="-120"/>
              </a:rPr>
              <a:t>等七項指標</a:t>
            </a:r>
            <a:endParaRPr lang="zh-TW" altLang="en-US" sz="4800" dirty="0">
              <a:solidFill>
                <a:srgbClr val="FF0000"/>
              </a:solidFill>
              <a:ea typeface="華康少女文字W6" pitchFamily="49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44008" y="260648"/>
            <a:ext cx="41472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  <a:ea typeface="華康少女文字W6" pitchFamily="49" charset="-120"/>
              </a:rPr>
              <a:t>在</a:t>
            </a:r>
            <a:r>
              <a:rPr lang="en-US" altLang="zh-TW" sz="4400" dirty="0" smtClean="0">
                <a:solidFill>
                  <a:srgbClr val="FF0000"/>
                </a:solidFill>
                <a:ea typeface="華康少女文字W6" pitchFamily="49" charset="-120"/>
              </a:rPr>
              <a:t>2003</a:t>
            </a:r>
            <a:r>
              <a:rPr lang="zh-TW" altLang="en-US" sz="4400" dirty="0" smtClean="0">
                <a:solidFill>
                  <a:srgbClr val="FF0000"/>
                </a:solidFill>
                <a:ea typeface="華康少女文字W6" pitchFamily="49" charset="-120"/>
              </a:rPr>
              <a:t>年又增加</a:t>
            </a:r>
            <a:endParaRPr lang="zh-TW" altLang="en-US" sz="4400" dirty="0">
              <a:solidFill>
                <a:srgbClr val="FF0000"/>
              </a:solidFill>
              <a:ea typeface="華康少女文字W6" pitchFamily="49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32040" y="2132856"/>
            <a:ext cx="40350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 smtClean="0">
                <a:ea typeface="華康少女文字W6" pitchFamily="49" charset="-120"/>
              </a:rPr>
              <a:t>1</a:t>
            </a:r>
            <a:r>
              <a:rPr lang="zh-TW" altLang="en-US" sz="4000" dirty="0" smtClean="0">
                <a:ea typeface="華康少女文字W6" pitchFamily="49" charset="-120"/>
              </a:rPr>
              <a:t>「生物多樣性」</a:t>
            </a:r>
            <a:endParaRPr lang="zh-TW" altLang="en-US" sz="4000" dirty="0">
              <a:ea typeface="華康少女文字W6" pitchFamily="49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148064" y="3068960"/>
            <a:ext cx="35221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dirty="0" smtClean="0">
                <a:ea typeface="華康少女文字W6" pitchFamily="49" charset="-120"/>
              </a:rPr>
              <a:t>2</a:t>
            </a:r>
            <a:r>
              <a:rPr lang="zh-TW" altLang="en-US" sz="4000" dirty="0" smtClean="0">
                <a:ea typeface="華康少女文字W6" pitchFamily="49" charset="-120"/>
              </a:rPr>
              <a:t>「室內環境」</a:t>
            </a:r>
            <a:endParaRPr lang="zh-TW" altLang="en-US" sz="4000" dirty="0">
              <a:ea typeface="華康少女文字W6" pitchFamily="49" charset="-120"/>
            </a:endParaRPr>
          </a:p>
        </p:txBody>
      </p:sp>
      <p:sp>
        <p:nvSpPr>
          <p:cNvPr id="15" name="向下箭號 14"/>
          <p:cNvSpPr/>
          <p:nvPr/>
        </p:nvSpPr>
        <p:spPr>
          <a:xfrm>
            <a:off x="6588224" y="1124744"/>
            <a:ext cx="50405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下箭號 15"/>
          <p:cNvSpPr/>
          <p:nvPr/>
        </p:nvSpPr>
        <p:spPr>
          <a:xfrm>
            <a:off x="2339752" y="548680"/>
            <a:ext cx="79208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3707904" y="5301208"/>
            <a:ext cx="58326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ea typeface="華康少女文字W6" pitchFamily="49" charset="-120"/>
              </a:rPr>
              <a:t>組成現今的「綠建築九大評估指標系統」</a:t>
            </a:r>
            <a:endParaRPr lang="zh-TW" altLang="en-US" sz="3200" dirty="0">
              <a:ea typeface="華康少女文字W6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「漸層桌布」的圖片搜尋結果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899592" y="1340768"/>
            <a:ext cx="77220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 smtClean="0">
                <a:ea typeface="華康少女文字W6" pitchFamily="49" charset="-120"/>
              </a:rPr>
              <a:t>提升國內綠建築水準，與國際綠建築接軌，激發民間企業提升綠建築設計水準。</a:t>
            </a:r>
            <a:endParaRPr lang="zh-TW" altLang="en-US" sz="4400" dirty="0">
              <a:ea typeface="華康少女文字W6" pitchFamily="49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9592" y="3717032"/>
            <a:ext cx="70567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400" dirty="0" smtClean="0">
                <a:ea typeface="華康少女文字W6" pitchFamily="49" charset="-120"/>
              </a:rPr>
              <a:t>2007</a:t>
            </a:r>
            <a:r>
              <a:rPr lang="zh-TW" altLang="en-US" sz="4400" dirty="0" smtClean="0">
                <a:ea typeface="華康少女文字W6" pitchFamily="49" charset="-120"/>
              </a:rPr>
              <a:t>年又增訂「綠建築分級評估制度」。</a:t>
            </a:r>
            <a:endParaRPr lang="zh-TW" altLang="en-US" sz="4400" dirty="0">
              <a:ea typeface="華康少女文字W6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「蠟筆小新 q版」的圖片搜尋結果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150094"/>
            <a:ext cx="3707904" cy="3707905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2771800" y="2708920"/>
            <a:ext cx="40318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dirty="0" smtClean="0">
                <a:ea typeface="華康少女文字W6" pitchFamily="49" charset="-120"/>
              </a:rPr>
              <a:t>綠建築等級</a:t>
            </a:r>
            <a:endParaRPr lang="zh-TW" altLang="en-US" sz="6000" dirty="0">
              <a:ea typeface="華康少女文字W6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「漸層桌布」的圖片搜尋結果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1"/>
            <a:ext cx="9396536" cy="6858000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323528" y="332656"/>
            <a:ext cx="48013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 smtClean="0">
                <a:ea typeface="華康少女文字W6" pitchFamily="49" charset="-120"/>
              </a:rPr>
              <a:t>由合格到最優等依序</a:t>
            </a:r>
            <a:endParaRPr lang="zh-TW" altLang="en-US" sz="4000" dirty="0">
              <a:ea typeface="華康少女文字W6" pitchFamily="49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55576" y="1268760"/>
            <a:ext cx="22910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dirty="0" smtClean="0">
                <a:ea typeface="華康少女文字W6" pitchFamily="49" charset="-120"/>
              </a:rPr>
              <a:t>1</a:t>
            </a:r>
            <a:r>
              <a:rPr lang="zh-TW" altLang="en-US" sz="4400" dirty="0" smtClean="0">
                <a:ea typeface="華康少女文字W6" pitchFamily="49" charset="-120"/>
              </a:rPr>
              <a:t> 合格級</a:t>
            </a:r>
            <a:endParaRPr lang="zh-TW" altLang="en-US" sz="4400" dirty="0">
              <a:ea typeface="華康少女文字W6" pitchFamily="49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5576" y="2132856"/>
            <a:ext cx="17267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dirty="0" smtClean="0">
                <a:ea typeface="華康少女文字W6" pitchFamily="49" charset="-120"/>
              </a:rPr>
              <a:t>2</a:t>
            </a:r>
            <a:r>
              <a:rPr lang="zh-TW" altLang="en-US" sz="4400" dirty="0" smtClean="0">
                <a:ea typeface="華康少女文字W6" pitchFamily="49" charset="-120"/>
              </a:rPr>
              <a:t> 銅級</a:t>
            </a:r>
            <a:endParaRPr lang="zh-TW" altLang="en-US" sz="4400" dirty="0">
              <a:ea typeface="華康少女文字W6" pitchFamily="49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5576" y="2996952"/>
            <a:ext cx="17267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dirty="0" smtClean="0">
                <a:ea typeface="華康少女文字W6" pitchFamily="49" charset="-120"/>
              </a:rPr>
              <a:t>3</a:t>
            </a:r>
            <a:r>
              <a:rPr lang="zh-TW" altLang="en-US" sz="4400" dirty="0" smtClean="0">
                <a:ea typeface="華康少女文字W6" pitchFamily="49" charset="-120"/>
              </a:rPr>
              <a:t> 銀級</a:t>
            </a:r>
            <a:endParaRPr lang="zh-TW" altLang="en-US" sz="4400" dirty="0">
              <a:ea typeface="華康少女文字W6" pitchFamily="49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5576" y="3861048"/>
            <a:ext cx="22910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dirty="0" smtClean="0">
                <a:ea typeface="華康少女文字W6" pitchFamily="49" charset="-120"/>
              </a:rPr>
              <a:t>4</a:t>
            </a:r>
            <a:r>
              <a:rPr lang="zh-TW" altLang="en-US" sz="4400" dirty="0" smtClean="0">
                <a:ea typeface="華康少女文字W6" pitchFamily="49" charset="-120"/>
              </a:rPr>
              <a:t> 黃金級</a:t>
            </a:r>
            <a:endParaRPr lang="zh-TW" altLang="en-US" sz="4400" dirty="0">
              <a:ea typeface="華康少女文字W6" pitchFamily="49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5576" y="4725144"/>
            <a:ext cx="22910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dirty="0" smtClean="0">
                <a:ea typeface="華康少女文字W6" pitchFamily="49" charset="-120"/>
              </a:rPr>
              <a:t>5</a:t>
            </a:r>
            <a:r>
              <a:rPr lang="zh-TW" altLang="en-US" sz="4400" dirty="0" smtClean="0">
                <a:ea typeface="華康少女文字W6" pitchFamily="49" charset="-120"/>
              </a:rPr>
              <a:t> 鑽石級</a:t>
            </a:r>
            <a:endParaRPr lang="zh-TW" altLang="en-US" sz="4400" dirty="0">
              <a:ea typeface="華康少女文字W6" pitchFamily="49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7584" y="5589240"/>
            <a:ext cx="1569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dirty="0" smtClean="0">
                <a:solidFill>
                  <a:srgbClr val="FF0000"/>
                </a:solidFill>
                <a:ea typeface="華康少女文字W6" pitchFamily="49" charset="-120"/>
              </a:rPr>
              <a:t>五級</a:t>
            </a:r>
            <a:endParaRPr lang="zh-TW" altLang="en-US" sz="5400" dirty="0">
              <a:solidFill>
                <a:srgbClr val="FF0000"/>
              </a:solidFill>
              <a:ea typeface="華康少女文字W6" pitchFamily="49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47864" y="2780928"/>
            <a:ext cx="54360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 smtClean="0">
                <a:ea typeface="華康少女文字W6" pitchFamily="49" charset="-120"/>
              </a:rPr>
              <a:t>同時我國的</a:t>
            </a:r>
            <a:r>
              <a:rPr lang="zh-TW" altLang="en-US" sz="4400" dirty="0" smtClean="0">
                <a:solidFill>
                  <a:srgbClr val="003300"/>
                </a:solidFill>
                <a:ea typeface="華康少女文字W6" pitchFamily="49" charset="-120"/>
              </a:rPr>
              <a:t>「綠建築」</a:t>
            </a:r>
            <a:r>
              <a:rPr lang="zh-TW" altLang="en-US" sz="4400" dirty="0" smtClean="0">
                <a:ea typeface="華康少女文字W6" pitchFamily="49" charset="-120"/>
              </a:rPr>
              <a:t>可重新定義為</a:t>
            </a:r>
            <a:r>
              <a:rPr lang="zh-TW" altLang="en-US" sz="4400" dirty="0" smtClean="0">
                <a:solidFill>
                  <a:srgbClr val="003300"/>
                </a:solidFill>
                <a:ea typeface="華康少女文字W6" pitchFamily="49" charset="-120"/>
              </a:rPr>
              <a:t>「生態、節能、減廢、健康的建築物」。</a:t>
            </a:r>
            <a:endParaRPr lang="zh-TW" altLang="en-US" sz="4400" dirty="0">
              <a:solidFill>
                <a:srgbClr val="003300"/>
              </a:solidFill>
              <a:ea typeface="華康少女文字W6" pitchFamily="49" charset="-120"/>
            </a:endParaRPr>
          </a:p>
        </p:txBody>
      </p:sp>
      <p:cxnSp>
        <p:nvCxnSpPr>
          <p:cNvPr id="11" name="直線接點 10"/>
          <p:cNvCxnSpPr/>
          <p:nvPr/>
        </p:nvCxnSpPr>
        <p:spPr>
          <a:xfrm>
            <a:off x="5364088" y="0"/>
            <a:ext cx="0" cy="1916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H="1">
            <a:off x="3059832" y="1988840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2987824" y="2060848"/>
            <a:ext cx="72008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 descr="「漸層 黃 粉」的圖片搜尋結果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2196752" y="-17140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3300"/>
                </a:solidFill>
                <a:ea typeface="華康少女文字W6" pitchFamily="49" charset="-120"/>
              </a:rPr>
              <a:t>實計的綠建築</a:t>
            </a:r>
            <a:endParaRPr lang="zh-TW" altLang="en-US" dirty="0">
              <a:solidFill>
                <a:srgbClr val="003300"/>
              </a:solidFill>
              <a:ea typeface="華康少女文字W6" pitchFamily="49" charset="-120"/>
            </a:endParaRPr>
          </a:p>
        </p:txBody>
      </p:sp>
      <p:pic>
        <p:nvPicPr>
          <p:cNvPr id="16386" name="Picture 2" descr="https://lh4.googleusercontent.com/proxy/ug158f8NWPpY7k2P1DPJ5pw2WYkbU8r4j8KeKEoILvidLScWafYqhbsPklh9N3yZEMM7H7lD9rTInt1szHTTDVdA_96YJ3AK7GBOmnu_gTOpxw=s0-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04664"/>
            <a:ext cx="4595033" cy="3029234"/>
          </a:xfrm>
          <a:prstGeom prst="rect">
            <a:avLst/>
          </a:prstGeom>
          <a:noFill/>
        </p:spPr>
      </p:pic>
      <p:pic>
        <p:nvPicPr>
          <p:cNvPr id="16388" name="Picture 4" descr="http://img.chinatimes.com/newsphoto/2014-03-20/656/b08a00_p_05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08720"/>
            <a:ext cx="3910104" cy="2622631"/>
          </a:xfrm>
          <a:prstGeom prst="rect">
            <a:avLst/>
          </a:prstGeom>
          <a:noFill/>
        </p:spPr>
      </p:pic>
      <p:pic>
        <p:nvPicPr>
          <p:cNvPr id="16390" name="Picture 6" descr="https://jibaofiles.s3.amazonaws.com/public_upload/1ea90fd4-2f2a-48a3-aeba-eb4baabbe5af/849aa7b3-d626-4be9-94b3-76b5f532277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89040"/>
            <a:ext cx="3878610" cy="2900900"/>
          </a:xfrm>
          <a:prstGeom prst="rect">
            <a:avLst/>
          </a:prstGeom>
          <a:noFill/>
        </p:spPr>
      </p:pic>
      <p:pic>
        <p:nvPicPr>
          <p:cNvPr id="16392" name="Picture 8" descr="https://i.ytimg.com/vi/3d4o9c29EJU/maxresdefaul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3717032"/>
            <a:ext cx="4616511" cy="2880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291</Words>
  <Application>Microsoft Office PowerPoint</Application>
  <PresentationFormat>如螢幕大小 (4:3)</PresentationFormat>
  <Paragraphs>44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華康少女文字W6</vt:lpstr>
      <vt:lpstr>微軟正黑體</vt:lpstr>
      <vt:lpstr>新細明體</vt:lpstr>
      <vt:lpstr>Arial</vt:lpstr>
      <vt:lpstr>Calibri</vt:lpstr>
      <vt:lpstr>Office 佈景主題</vt:lpstr>
      <vt:lpstr>綜合報告</vt:lpstr>
      <vt:lpstr>標題:綠建築標章</vt:lpstr>
      <vt:lpstr>綠建築標章 </vt:lpstr>
      <vt:lpstr>PowerPoint 簡報</vt:lpstr>
      <vt:lpstr>PowerPoint 簡報</vt:lpstr>
      <vt:lpstr>PowerPoint 簡報</vt:lpstr>
      <vt:lpstr>PowerPoint 簡報</vt:lpstr>
      <vt:lpstr>PowerPoint 簡報</vt:lpstr>
      <vt:lpstr>實計的綠建築</vt:lpstr>
      <vt:lpstr>影片欣賞</vt:lpstr>
      <vt:lpstr>(5級)  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綜合報告</dc:title>
  <dc:creator>user</dc:creator>
  <cp:lastModifiedBy>user</cp:lastModifiedBy>
  <cp:revision>20</cp:revision>
  <dcterms:created xsi:type="dcterms:W3CDTF">2019-12-09T12:54:52Z</dcterms:created>
  <dcterms:modified xsi:type="dcterms:W3CDTF">2019-12-12T01:14:53Z</dcterms:modified>
</cp:coreProperties>
</file>