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3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0D199C-56CE-E449-858D-D362405AB32F}" v="186" dt="2020-05-17T10:28:30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D630C66A-5229-254D-B336-10DCF90A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901" y="0"/>
            <a:ext cx="12503801" cy="691403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953209F-526E-FA43-A973-E7D05C67E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006" y="-367337"/>
            <a:ext cx="9704530" cy="1913463"/>
          </a:xfrm>
        </p:spPr>
        <p:txBody>
          <a:bodyPr>
            <a:noAutofit/>
          </a:bodyPr>
          <a:lstStyle/>
          <a:p>
            <a:r>
              <a:rPr lang="zh-TW" altLang="en-US" sz="9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賣買的童年回憶</a:t>
            </a: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4C99B6D6-83E4-E14A-920B-9AFCC98D40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293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0A2B743D-FA96-1148-9CEC-9556366C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4AC9345-4FEE-A744-A80D-7349A8F1699B}"/>
              </a:ext>
            </a:extLst>
          </p:cNvPr>
          <p:cNvSpPr txBox="1"/>
          <p:nvPr/>
        </p:nvSpPr>
        <p:spPr>
          <a:xfrm>
            <a:off x="5184781" y="251221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552D461-4CA5-BA4D-B772-F5D23B39F3A1}"/>
              </a:ext>
            </a:extLst>
          </p:cNvPr>
          <p:cNvSpPr txBox="1"/>
          <p:nvPr/>
        </p:nvSpPr>
        <p:spPr>
          <a:xfrm>
            <a:off x="363103" y="1789130"/>
            <a:ext cx="114657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9600" b="1">
                <a:solidFill>
                  <a:schemeClr val="bg2">
                    <a:lumMod val="50000"/>
                  </a:schemeClr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一想到土城，最具代表性的非油桐花莫屬</a:t>
            </a:r>
            <a:r>
              <a:rPr lang="zh-TW" altLang="en-US" sz="9600" b="1">
                <a:solidFill>
                  <a:schemeClr val="bg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361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A5291E7C-C24A-8248-9C8A-133F0707F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圖片 2">
            <a:extLst>
              <a:ext uri="{FF2B5EF4-FFF2-40B4-BE49-F238E27FC236}">
                <a16:creationId xmlns:a16="http://schemas.microsoft.com/office/drawing/2014/main" id="{EBDC741E-C55F-4046-8AC6-AEE89F8D6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61" y="495263"/>
            <a:ext cx="4560798" cy="6081065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C638D66B-8ADA-234B-925D-AA656756F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506" y="635607"/>
            <a:ext cx="5858813" cy="389825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6CDBE81-4B33-3249-98B4-ED0A3C7438E9}"/>
              </a:ext>
            </a:extLst>
          </p:cNvPr>
          <p:cNvSpPr txBox="1"/>
          <p:nvPr/>
        </p:nvSpPr>
        <p:spPr>
          <a:xfrm>
            <a:off x="5047720" y="4533857"/>
            <a:ext cx="73877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7200">
                <a:solidFill>
                  <a:schemeClr val="accent1">
                    <a:lumMod val="75000"/>
                  </a:schemeClr>
                </a:solidFill>
              </a:rPr>
              <a:t>五月盛開的桐花有被稱為五月雪</a:t>
            </a:r>
          </a:p>
        </p:txBody>
      </p:sp>
    </p:spTree>
    <p:extLst>
      <p:ext uri="{BB962C8B-B14F-4D97-AF65-F5344CB8AC3E}">
        <p14:creationId xmlns:p14="http://schemas.microsoft.com/office/powerpoint/2010/main" val="23670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38F45E52-AF95-3840-B210-B597D528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4420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920F0D97-7754-D140-9169-2E9EB7BEF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-1"/>
            <a:ext cx="6096001" cy="68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574D7156-3671-CA47-BDA6-985547387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095" b="1"/>
          <a:stretch/>
        </p:blipFill>
        <p:spPr>
          <a:xfrm>
            <a:off x="0" y="-229078"/>
            <a:ext cx="12192000" cy="7087077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0F5A5B81-8B8B-7549-8095-1BE48F96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05" y="0"/>
            <a:ext cx="11269168" cy="1779520"/>
          </a:xfrm>
        </p:spPr>
        <p:txBody>
          <a:bodyPr>
            <a:noAutofit/>
          </a:bodyPr>
          <a:lstStyle/>
          <a:p>
            <a:r>
              <a:rPr lang="zh-TW" altLang="en-US" sz="9600" b="1">
                <a:solidFill>
                  <a:schemeClr val="bg2">
                    <a:lumMod val="5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一個名叫土城的城堡</a:t>
            </a:r>
          </a:p>
        </p:txBody>
      </p:sp>
    </p:spTree>
    <p:extLst>
      <p:ext uri="{BB962C8B-B14F-4D97-AF65-F5344CB8AC3E}">
        <p14:creationId xmlns:p14="http://schemas.microsoft.com/office/powerpoint/2010/main" val="12363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A1624EDE-2EA7-2042-9241-C4E063710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3FF658B-54E4-C444-ACF5-E398A1360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90" y="4908042"/>
            <a:ext cx="10856269" cy="1949958"/>
          </a:xfrm>
        </p:spPr>
        <p:txBody>
          <a:bodyPr>
            <a:normAutofit fontScale="90000"/>
          </a:bodyPr>
          <a:lstStyle/>
          <a:p>
            <a:r>
              <a:rPr lang="zh-TW" altLang="en-US" sz="6000">
                <a:solidFill>
                  <a:schemeClr val="accent6">
                    <a:lumMod val="50000"/>
                  </a:schemeClr>
                </a:solidFill>
              </a:rPr>
              <a:t>我的童年也有很多時間是在學校，讓我們看看我的校園時光吧！</a:t>
            </a:r>
          </a:p>
        </p:txBody>
      </p:sp>
    </p:spTree>
    <p:extLst>
      <p:ext uri="{BB962C8B-B14F-4D97-AF65-F5344CB8AC3E}">
        <p14:creationId xmlns:p14="http://schemas.microsoft.com/office/powerpoint/2010/main" val="32764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A926E4-DBF7-2F48-B6D6-D6A8DE00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DC61CF17-20E2-D546-BEB1-69DD1C354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25" r="-5554" b="31569"/>
          <a:stretch/>
        </p:blipFill>
        <p:spPr>
          <a:xfrm>
            <a:off x="1" y="0"/>
            <a:ext cx="13344483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27E67D3-AE08-7942-9D7D-3F9967B18609}"/>
              </a:ext>
            </a:extLst>
          </p:cNvPr>
          <p:cNvSpPr txBox="1"/>
          <p:nvPr/>
        </p:nvSpPr>
        <p:spPr>
          <a:xfrm rot="10800000" flipV="1">
            <a:off x="0" y="0"/>
            <a:ext cx="13060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4800">
                <a:solidFill>
                  <a:schemeClr val="bg1">
                    <a:lumMod val="90000"/>
                    <a:lumOff val="10000"/>
                  </a:schemeClr>
                </a:solidFill>
              </a:rPr>
              <a:t>其中圖書館是我最常去的也是我最喜歡的地方</a:t>
            </a: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5DA4BF35-771E-6141-A768-56BD6C0B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18" y="1058881"/>
            <a:ext cx="7369453" cy="5527090"/>
          </a:xfrm>
          <a:prstGeom prst="rect">
            <a:avLst/>
          </a:prstGeom>
        </p:spPr>
      </p:pic>
      <p:pic>
        <p:nvPicPr>
          <p:cNvPr id="9" name="圖片 9">
            <a:extLst>
              <a:ext uri="{FF2B5EF4-FFF2-40B4-BE49-F238E27FC236}">
                <a16:creationId xmlns:a16="http://schemas.microsoft.com/office/drawing/2014/main" id="{C10B12E9-5EF6-2D40-9625-B8942E969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157" y="1016418"/>
            <a:ext cx="3449880" cy="561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449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2C0874-AF27-2746-A775-9828D0ED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2CF404EE-7BB6-D14F-B1A3-F8460A7F0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109" cy="6858000"/>
          </a:xfrm>
          <a:prstGeom prst="rect">
            <a:avLst/>
          </a:prstGeom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15F94214-2B6F-DD4A-A7A6-542D1EFED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7108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584E05B-6C5C-5D4E-9740-E68EE3C80EB8}"/>
              </a:ext>
            </a:extLst>
          </p:cNvPr>
          <p:cNvSpPr txBox="1"/>
          <p:nvPr/>
        </p:nvSpPr>
        <p:spPr>
          <a:xfrm>
            <a:off x="7765423" y="-13938"/>
            <a:ext cx="47407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4800">
                <a:solidFill>
                  <a:schemeClr val="tx2"/>
                </a:solidFill>
              </a:rPr>
              <a:t>我最喜歡的設計是這裡的小洞，我們可以躺著看書，還會和朋友從兩側滑下來，每次去圖書館大家都會搶這裡的位置，連最小的洞也不放過。</a:t>
            </a:r>
          </a:p>
        </p:txBody>
      </p:sp>
    </p:spTree>
    <p:extLst>
      <p:ext uri="{BB962C8B-B14F-4D97-AF65-F5344CB8AC3E}">
        <p14:creationId xmlns:p14="http://schemas.microsoft.com/office/powerpoint/2010/main" val="245829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31D87A-0B53-5140-8420-9FA98642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5B986054-8587-8B4C-8532-07BD90C95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14" y="-18233"/>
            <a:ext cx="12256828" cy="689446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AEA2612-69CD-6944-8820-93711635333D}"/>
              </a:ext>
            </a:extLst>
          </p:cNvPr>
          <p:cNvSpPr txBox="1"/>
          <p:nvPr/>
        </p:nvSpPr>
        <p:spPr>
          <a:xfrm>
            <a:off x="64828" y="-4111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9600" b="1">
                <a:latin typeface="+mj-ea"/>
                <a:ea typeface="+mj-ea"/>
              </a:rPr>
              <a:t>這是我二年級的戶外教學</a:t>
            </a:r>
          </a:p>
        </p:txBody>
      </p:sp>
    </p:spTree>
    <p:extLst>
      <p:ext uri="{BB962C8B-B14F-4D97-AF65-F5344CB8AC3E}">
        <p14:creationId xmlns:p14="http://schemas.microsoft.com/office/powerpoint/2010/main" val="4032181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30D1CE-E3FA-8C43-8689-C15E314F1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CB12297D-6406-C34A-B6D4-3487C038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7F3C868D-079B-2C4C-AF47-90E331E2F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16" y="154043"/>
            <a:ext cx="3684326" cy="6549913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0A0C6C3E-0C3D-6D40-890F-0FE718C0B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127" y="154044"/>
            <a:ext cx="3684325" cy="6549912"/>
          </a:xfrm>
          <a:prstGeom prst="rect">
            <a:avLst/>
          </a:prstGeom>
        </p:spPr>
      </p:pic>
      <p:pic>
        <p:nvPicPr>
          <p:cNvPr id="15" name="圖片 15">
            <a:extLst>
              <a:ext uri="{FF2B5EF4-FFF2-40B4-BE49-F238E27FC236}">
                <a16:creationId xmlns:a16="http://schemas.microsoft.com/office/drawing/2014/main" id="{07A13ED4-DF68-5549-8510-5793A1FE8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779" y="52496"/>
            <a:ext cx="3684325" cy="654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99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4F783A-93E8-9146-8CF8-BDAF712A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38FEAF9E-6EA2-BB49-8572-E0A240103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8B327CA-764A-F24A-8C9B-CDDBA5E5955F}"/>
              </a:ext>
            </a:extLst>
          </p:cNvPr>
          <p:cNvSpPr txBox="1"/>
          <p:nvPr/>
        </p:nvSpPr>
        <p:spPr>
          <a:xfrm>
            <a:off x="108895" y="0"/>
            <a:ext cx="11285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9600" b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看看二年級的回憶吧！</a:t>
            </a:r>
            <a:endParaRPr lang="en-US" altLang="zh-TW" sz="9600" b="1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7722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3E6C778A-2E72-DA4C-BC37-F5E6CFE6E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951"/>
            <a:ext cx="12493711" cy="693795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C8688C1-5C0F-804C-8406-414FB14CC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198" y="317288"/>
            <a:ext cx="11102133" cy="5636334"/>
          </a:xfrm>
        </p:spPr>
        <p:txBody>
          <a:bodyPr>
            <a:noAutofit/>
          </a:bodyPr>
          <a:lstStyle/>
          <a:p>
            <a:r>
              <a:rPr lang="zh-TW" altLang="en-US" sz="7200">
                <a:latin typeface="+mn-ea"/>
                <a:ea typeface="+mn-ea"/>
              </a:rPr>
              <a:t>小時候我在位於土城的外婆家，那時候的生活無憂無慮，非常快樂。</a:t>
            </a:r>
          </a:p>
        </p:txBody>
      </p:sp>
    </p:spTree>
    <p:extLst>
      <p:ext uri="{BB962C8B-B14F-4D97-AF65-F5344CB8AC3E}">
        <p14:creationId xmlns:p14="http://schemas.microsoft.com/office/powerpoint/2010/main" val="31600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0A2C65-D018-5945-9E0E-E6FFF1ABF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D193C82B-FE8E-AB42-9A9E-19457BCCA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74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ACBDB77-B326-B74D-B69B-A3F0CA2BF4A6}"/>
              </a:ext>
            </a:extLst>
          </p:cNvPr>
          <p:cNvSpPr txBox="1"/>
          <p:nvPr/>
        </p:nvSpPr>
        <p:spPr>
          <a:xfrm>
            <a:off x="5182395" y="2533690"/>
            <a:ext cx="1828800" cy="1828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936BF85-921E-9D45-A0AE-DE1C201E7236}"/>
              </a:ext>
            </a:extLst>
          </p:cNvPr>
          <p:cNvSpPr txBox="1"/>
          <p:nvPr/>
        </p:nvSpPr>
        <p:spPr>
          <a:xfrm>
            <a:off x="9052679" y="403594"/>
            <a:ext cx="3139321" cy="65920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TW" altLang="en-US" sz="9600" b="1">
                <a:solidFill>
                  <a:schemeClr val="bg1"/>
                </a:solidFill>
              </a:rPr>
              <a:t>再看看安親班吧！</a:t>
            </a:r>
          </a:p>
        </p:txBody>
      </p:sp>
    </p:spTree>
    <p:extLst>
      <p:ext uri="{BB962C8B-B14F-4D97-AF65-F5344CB8AC3E}">
        <p14:creationId xmlns:p14="http://schemas.microsoft.com/office/powerpoint/2010/main" val="8953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FBC523-898B-9948-AABB-7ADFCB3F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8124B363-C23C-8545-BB06-46E97AA96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884"/>
            <a:ext cx="12192000" cy="687088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CD33585-C2A7-394D-8FD6-369A7E54A253}"/>
              </a:ext>
            </a:extLst>
          </p:cNvPr>
          <p:cNvSpPr txBox="1"/>
          <p:nvPr/>
        </p:nvSpPr>
        <p:spPr>
          <a:xfrm>
            <a:off x="1007382" y="1164857"/>
            <a:ext cx="18680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9600" b="1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對比</a:t>
            </a:r>
          </a:p>
        </p:txBody>
      </p:sp>
    </p:spTree>
    <p:extLst>
      <p:ext uri="{BB962C8B-B14F-4D97-AF65-F5344CB8AC3E}">
        <p14:creationId xmlns:p14="http://schemas.microsoft.com/office/powerpoint/2010/main" val="109311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B06D0E-09C6-754A-8C66-90FAC2F3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4883F1C6-A5AE-9143-8751-7885C070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37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B09D1D64-70BB-1E4F-9D8C-E795C8C97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58" y="1828879"/>
            <a:ext cx="4495351" cy="4841147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B8696486-0C0B-0D4C-BE0B-BD49B4623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83" y="1689753"/>
            <a:ext cx="5676117" cy="498027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6D21E0E-D5C2-394F-8612-772EF2B94B27}"/>
              </a:ext>
            </a:extLst>
          </p:cNvPr>
          <p:cNvSpPr txBox="1"/>
          <p:nvPr/>
        </p:nvSpPr>
        <p:spPr>
          <a:xfrm>
            <a:off x="84048" y="-98833"/>
            <a:ext cx="11007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8000" b="1">
                <a:solidFill>
                  <a:schemeClr val="bg1"/>
                </a:solidFill>
              </a:rPr>
              <a:t>喜歡的動物（天敵啊！）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0ABD402-08E5-BB47-ADE5-E1A5E096ABD9}"/>
              </a:ext>
            </a:extLst>
          </p:cNvPr>
          <p:cNvSpPr txBox="1"/>
          <p:nvPr/>
        </p:nvSpPr>
        <p:spPr>
          <a:xfrm>
            <a:off x="163593" y="1051009"/>
            <a:ext cx="6608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6000">
                <a:solidFill>
                  <a:schemeClr val="bg1"/>
                </a:solidFill>
              </a:rPr>
              <a:t>兔子（狐狸食物）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A324304-92AC-304D-8E13-802ED7A867CE}"/>
              </a:ext>
            </a:extLst>
          </p:cNvPr>
          <p:cNvSpPr txBox="1"/>
          <p:nvPr/>
        </p:nvSpPr>
        <p:spPr>
          <a:xfrm>
            <a:off x="10447964" y="769441"/>
            <a:ext cx="2646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6600" b="1">
                <a:solidFill>
                  <a:schemeClr val="bg1"/>
                </a:solidFill>
              </a:rPr>
              <a:t>狐狸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10BA42F7-84C0-AE45-BE06-76E6ACA8A01F}"/>
              </a:ext>
            </a:extLst>
          </p:cNvPr>
          <p:cNvCxnSpPr>
            <a:cxnSpLocks/>
          </p:cNvCxnSpPr>
          <p:nvPr/>
        </p:nvCxnSpPr>
        <p:spPr>
          <a:xfrm flipV="1">
            <a:off x="3925334" y="10916962"/>
            <a:ext cx="1562975" cy="107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336083DE-3A6F-D047-84FE-1CAF58F339B1}"/>
              </a:ext>
            </a:extLst>
          </p:cNvPr>
          <p:cNvSpPr/>
          <p:nvPr/>
        </p:nvSpPr>
        <p:spPr>
          <a:xfrm flipV="1">
            <a:off x="5130376" y="3662849"/>
            <a:ext cx="1805692" cy="1143963"/>
          </a:xfrm>
          <a:prstGeom prst="rightArrow">
            <a:avLst>
              <a:gd name="adj1" fmla="val 58282"/>
              <a:gd name="adj2" fmla="val 48958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14013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AD9508-9F8D-DA45-925E-4429023A2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77831A09-EB07-C049-8AE0-47AD4159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07"/>
            <a:ext cx="12192000" cy="6878780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A4272D37-E160-F446-A934-2F7B3A332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77" y="1497817"/>
            <a:ext cx="4097732" cy="4926754"/>
          </a:xfrm>
          <a:prstGeom prst="rect">
            <a:avLst/>
          </a:prstGeom>
        </p:spPr>
      </p:pic>
      <p:pic>
        <p:nvPicPr>
          <p:cNvPr id="9" name="圖片 9">
            <a:extLst>
              <a:ext uri="{FF2B5EF4-FFF2-40B4-BE49-F238E27FC236}">
                <a16:creationId xmlns:a16="http://schemas.microsoft.com/office/drawing/2014/main" id="{E90A4EE6-A5A1-814C-B17E-09BBBC234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654" y="2283180"/>
            <a:ext cx="5888176" cy="414139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2643C1F-45E0-7841-8CC4-F2DC3894B25F}"/>
              </a:ext>
            </a:extLst>
          </p:cNvPr>
          <p:cNvSpPr txBox="1"/>
          <p:nvPr/>
        </p:nvSpPr>
        <p:spPr>
          <a:xfrm>
            <a:off x="119754" y="188831"/>
            <a:ext cx="6800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7200">
                <a:solidFill>
                  <a:schemeClr val="accent5">
                    <a:lumMod val="60000"/>
                    <a:lumOff val="40000"/>
                  </a:schemeClr>
                </a:solidFill>
              </a:rPr>
              <a:t>小魔女</a:t>
            </a:r>
            <a:r>
              <a:rPr lang="en-US" altLang="zh-TW" sz="7200">
                <a:solidFill>
                  <a:schemeClr val="accent5">
                    <a:lumMod val="60000"/>
                    <a:lumOff val="40000"/>
                  </a:schemeClr>
                </a:solidFill>
              </a:rPr>
              <a:t>Do</a:t>
            </a:r>
            <a:r>
              <a:rPr lang="zh-TW" altLang="en-US" sz="720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sz="7200">
                <a:solidFill>
                  <a:schemeClr val="accent5">
                    <a:lumMod val="60000"/>
                    <a:lumOff val="40000"/>
                  </a:schemeClr>
                </a:solidFill>
              </a:rPr>
              <a:t>Re</a:t>
            </a:r>
            <a:r>
              <a:rPr lang="zh-TW" altLang="en-US" sz="720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sz="7200">
                <a:solidFill>
                  <a:schemeClr val="accent5">
                    <a:lumMod val="60000"/>
                    <a:lumOff val="40000"/>
                  </a:schemeClr>
                </a:solidFill>
              </a:rPr>
              <a:t>Mi</a:t>
            </a:r>
            <a:endParaRPr lang="zh-TW" altLang="en-US" sz="720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D9EE939-DEC2-D942-9DCD-FFFF5AB85911}"/>
              </a:ext>
            </a:extLst>
          </p:cNvPr>
          <p:cNvSpPr txBox="1"/>
          <p:nvPr/>
        </p:nvSpPr>
        <p:spPr>
          <a:xfrm>
            <a:off x="5658334" y="1082851"/>
            <a:ext cx="7610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7200">
                <a:solidFill>
                  <a:schemeClr val="accent5">
                    <a:lumMod val="60000"/>
                    <a:lumOff val="40000"/>
                  </a:schemeClr>
                </a:solidFill>
              </a:rPr>
              <a:t>地縛少年花子君</a:t>
            </a: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2BAAB421-67EB-0644-902F-AED099DE9A0B}"/>
              </a:ext>
            </a:extLst>
          </p:cNvPr>
          <p:cNvSpPr/>
          <p:nvPr/>
        </p:nvSpPr>
        <p:spPr>
          <a:xfrm>
            <a:off x="4384021" y="3869243"/>
            <a:ext cx="1956816" cy="969264"/>
          </a:xfrm>
          <a:prstGeom prst="rightArrow">
            <a:avLst>
              <a:gd name="adj1" fmla="val 67233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1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BF8EB-2BED-9749-98F4-0B04753DA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50CF626F-88C9-3649-9424-1D4A782B5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BD094FA9-3CEC-EA4A-A105-D5CA672AA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1126066"/>
            <a:ext cx="4323470" cy="5418667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2C1E389B-F41D-684B-9D84-20BF441C4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731" y="1126065"/>
            <a:ext cx="4112830" cy="54186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42636D8-6C10-E544-9654-78DC1CD0C5D7}"/>
              </a:ext>
            </a:extLst>
          </p:cNvPr>
          <p:cNvSpPr txBox="1"/>
          <p:nvPr/>
        </p:nvSpPr>
        <p:spPr>
          <a:xfrm>
            <a:off x="3537265" y="-243858"/>
            <a:ext cx="5498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9600" b="1">
                <a:solidFill>
                  <a:schemeClr val="accent4">
                    <a:lumMod val="75000"/>
                  </a:schemeClr>
                </a:solidFill>
              </a:rPr>
              <a:t>休閒活動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875C356-EC20-764A-BFDB-B21D25FEA7CC}"/>
              </a:ext>
            </a:extLst>
          </p:cNvPr>
          <p:cNvSpPr txBox="1"/>
          <p:nvPr/>
        </p:nvSpPr>
        <p:spPr>
          <a:xfrm>
            <a:off x="380583" y="-48355"/>
            <a:ext cx="2625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7200">
                <a:solidFill>
                  <a:schemeClr val="accent5">
                    <a:lumMod val="75000"/>
                  </a:schemeClr>
                </a:solidFill>
              </a:rPr>
              <a:t>看書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929035D-3A45-BE45-ACCE-F294AC5FA26B}"/>
              </a:ext>
            </a:extLst>
          </p:cNvPr>
          <p:cNvSpPr txBox="1"/>
          <p:nvPr/>
        </p:nvSpPr>
        <p:spPr>
          <a:xfrm>
            <a:off x="9539750" y="-14742"/>
            <a:ext cx="2820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7200">
                <a:solidFill>
                  <a:schemeClr val="accent5">
                    <a:lumMod val="75000"/>
                  </a:schemeClr>
                </a:solidFill>
              </a:rPr>
              <a:t>畫畫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99A24EFC-CE6E-C24C-860A-E639DBDCC95D}"/>
              </a:ext>
            </a:extLst>
          </p:cNvPr>
          <p:cNvSpPr/>
          <p:nvPr/>
        </p:nvSpPr>
        <p:spPr>
          <a:xfrm>
            <a:off x="5057771" y="3492669"/>
            <a:ext cx="1956816" cy="969264"/>
          </a:xfrm>
          <a:prstGeom prst="rightArrow">
            <a:avLst>
              <a:gd name="adj1" fmla="val 72157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24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AC1B1B-DBA2-2440-B6A0-9F450EF0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201D65FB-409D-644E-A1BC-C6771A1E0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8746"/>
            <a:ext cx="12192001" cy="6936746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A0C4E244-C608-7545-8BE9-28FCD5EAB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993" y="1337733"/>
            <a:ext cx="3048000" cy="5418667"/>
          </a:xfrm>
          <a:prstGeom prst="rect">
            <a:avLst/>
          </a:prstGeom>
        </p:spPr>
      </p:pic>
      <p:pic>
        <p:nvPicPr>
          <p:cNvPr id="4" name="圖片 5">
            <a:extLst>
              <a:ext uri="{FF2B5EF4-FFF2-40B4-BE49-F238E27FC236}">
                <a16:creationId xmlns:a16="http://schemas.microsoft.com/office/drawing/2014/main" id="{6677C341-548A-BF42-AD4A-EC63E07AA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996" y="1337733"/>
            <a:ext cx="4064000" cy="541866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90CDCBD-E4C5-944C-952A-B09A31D4A3B3}"/>
              </a:ext>
            </a:extLst>
          </p:cNvPr>
          <p:cNvSpPr txBox="1"/>
          <p:nvPr/>
        </p:nvSpPr>
        <p:spPr>
          <a:xfrm>
            <a:off x="4684310" y="-333527"/>
            <a:ext cx="2823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9600" b="1">
                <a:solidFill>
                  <a:schemeClr val="accent2">
                    <a:lumMod val="75000"/>
                  </a:schemeClr>
                </a:solidFill>
              </a:rPr>
              <a:t>寵物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5F4332-5004-3344-8761-8EF31E63D546}"/>
              </a:ext>
            </a:extLst>
          </p:cNvPr>
          <p:cNvSpPr txBox="1"/>
          <p:nvPr/>
        </p:nvSpPr>
        <p:spPr>
          <a:xfrm>
            <a:off x="6592996" y="811934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8B836A3-ADF6-E748-B67E-E3648D933C78}"/>
              </a:ext>
            </a:extLst>
          </p:cNvPr>
          <p:cNvSpPr txBox="1"/>
          <p:nvPr/>
        </p:nvSpPr>
        <p:spPr>
          <a:xfrm>
            <a:off x="374430" y="576087"/>
            <a:ext cx="1292662" cy="61803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TW" altLang="en-US" sz="7200">
                <a:solidFill>
                  <a:srgbClr val="00B050"/>
                </a:solidFill>
              </a:rPr>
              <a:t>癢癢（巴西龜）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2C6E617-F1FE-F145-BFD2-5F3520E33154}"/>
              </a:ext>
            </a:extLst>
          </p:cNvPr>
          <p:cNvSpPr txBox="1"/>
          <p:nvPr/>
        </p:nvSpPr>
        <p:spPr>
          <a:xfrm flipV="1">
            <a:off x="5973432" y="4100190"/>
            <a:ext cx="2605033" cy="52776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endParaRPr lang="zh-TW" altLang="en-US" sz="720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C135FF0-EEDA-DC4E-B4A6-24ECEEFB45E1}"/>
              </a:ext>
            </a:extLst>
          </p:cNvPr>
          <p:cNvSpPr txBox="1"/>
          <p:nvPr/>
        </p:nvSpPr>
        <p:spPr>
          <a:xfrm>
            <a:off x="10656996" y="1337733"/>
            <a:ext cx="1292662" cy="88545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TW" sz="7200">
                <a:solidFill>
                  <a:srgbClr val="00B050"/>
                </a:solidFill>
              </a:rPr>
              <a:t>Okii</a:t>
            </a:r>
            <a:r>
              <a:rPr lang="zh-TW" altLang="en-US" sz="7200">
                <a:solidFill>
                  <a:srgbClr val="00B050"/>
                </a:solidFill>
              </a:rPr>
              <a:t>（柴犬）</a:t>
            </a: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E38199FD-63C5-A542-96CB-25128BEF031A}"/>
              </a:ext>
            </a:extLst>
          </p:cNvPr>
          <p:cNvSpPr/>
          <p:nvPr/>
        </p:nvSpPr>
        <p:spPr>
          <a:xfrm>
            <a:off x="4939258" y="3428814"/>
            <a:ext cx="1956816" cy="969264"/>
          </a:xfrm>
          <a:prstGeom prst="rightArrow">
            <a:avLst>
              <a:gd name="adj1" fmla="val 64771"/>
              <a:gd name="adj2" fmla="val 4507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5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4EBA6F-1A38-ED46-8822-9A7CF3D5D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7BC79976-33D9-5F40-BEF7-BFC7953D4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0FA61BD-4632-2A4E-BC0A-FFF29283DF6D}"/>
              </a:ext>
            </a:extLst>
          </p:cNvPr>
          <p:cNvSpPr txBox="1"/>
          <p:nvPr/>
        </p:nvSpPr>
        <p:spPr>
          <a:xfrm>
            <a:off x="4891039" y="-175230"/>
            <a:ext cx="2156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9600" b="1">
                <a:solidFill>
                  <a:srgbClr val="FFC000"/>
                </a:solidFill>
              </a:rPr>
              <a:t>書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2F57B49D-C668-CE47-8B32-EB5EBCF43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87"/>
          <a:stretch/>
        </p:blipFill>
        <p:spPr>
          <a:xfrm>
            <a:off x="121915" y="2432018"/>
            <a:ext cx="5629598" cy="4080934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492D8294-131E-F94A-877E-089E85D35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802" y="2241097"/>
            <a:ext cx="5629598" cy="422098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6FB4312-2436-E843-9601-3D1B487BF4D4}"/>
              </a:ext>
            </a:extLst>
          </p:cNvPr>
          <p:cNvSpPr txBox="1"/>
          <p:nvPr/>
        </p:nvSpPr>
        <p:spPr>
          <a:xfrm>
            <a:off x="168925" y="-175230"/>
            <a:ext cx="5629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7200">
                <a:solidFill>
                  <a:schemeClr val="accent3"/>
                </a:solidFill>
              </a:rPr>
              <a:t>作者就是要安晝安子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A4CBB7D-7105-C446-9A9F-3700B8EBB5FF}"/>
              </a:ext>
            </a:extLst>
          </p:cNvPr>
          <p:cNvSpPr txBox="1"/>
          <p:nvPr/>
        </p:nvSpPr>
        <p:spPr>
          <a:xfrm>
            <a:off x="7223311" y="-77744"/>
            <a:ext cx="5210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7200">
                <a:solidFill>
                  <a:schemeClr val="accent3"/>
                </a:solidFill>
              </a:rPr>
              <a:t>心理測驗、星座書</a:t>
            </a: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7AE48B0-8CA0-114C-A4E6-9DA6AC4ACECB}"/>
              </a:ext>
            </a:extLst>
          </p:cNvPr>
          <p:cNvSpPr/>
          <p:nvPr/>
        </p:nvSpPr>
        <p:spPr>
          <a:xfrm>
            <a:off x="5368940" y="4013253"/>
            <a:ext cx="1956816" cy="969264"/>
          </a:xfrm>
          <a:prstGeom prst="rightArrow">
            <a:avLst>
              <a:gd name="adj1" fmla="val 65534"/>
              <a:gd name="adj2" fmla="val 7708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8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9B91CF-24B9-F048-9B74-7C9DA9591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EE6FD9B0-8EFF-8C4E-8771-59A106EC0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17855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5D595AF5-FA82-3B40-B0AD-0500F7596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74" y="1628599"/>
            <a:ext cx="5763814" cy="5143500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70DB4EAE-B25E-AC42-AD4D-CE15C22AA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794" y="1337733"/>
            <a:ext cx="4064000" cy="5418667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C1C93F04-D3F4-FF40-B356-6B6CD108CE74}"/>
              </a:ext>
            </a:extLst>
          </p:cNvPr>
          <p:cNvSpPr txBox="1"/>
          <p:nvPr/>
        </p:nvSpPr>
        <p:spPr>
          <a:xfrm>
            <a:off x="5419173" y="-75060"/>
            <a:ext cx="3575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9600" b="1">
                <a:solidFill>
                  <a:schemeClr val="accent1">
                    <a:lumMod val="50000"/>
                  </a:schemeClr>
                </a:solidFill>
              </a:rPr>
              <a:t>玩具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4A6935B-CE41-D24B-A47A-F92E1811ACF6}"/>
              </a:ext>
            </a:extLst>
          </p:cNvPr>
          <p:cNvSpPr txBox="1"/>
          <p:nvPr/>
        </p:nvSpPr>
        <p:spPr>
          <a:xfrm>
            <a:off x="1374774" y="504200"/>
            <a:ext cx="2973910" cy="122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7200">
                <a:solidFill>
                  <a:schemeClr val="accent2">
                    <a:lumMod val="60000"/>
                    <a:lumOff val="40000"/>
                  </a:schemeClr>
                </a:solidFill>
              </a:rPr>
              <a:t>娃娃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043428A-AE63-974C-8883-0535E1BF9EAB}"/>
              </a:ext>
            </a:extLst>
          </p:cNvPr>
          <p:cNvSpPr txBox="1"/>
          <p:nvPr/>
        </p:nvSpPr>
        <p:spPr>
          <a:xfrm>
            <a:off x="5180315" y="2338742"/>
            <a:ext cx="1828800" cy="1828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E8746AE-4C71-AE44-9AC2-C8CF3F4EEB59}"/>
              </a:ext>
            </a:extLst>
          </p:cNvPr>
          <p:cNvSpPr txBox="1"/>
          <p:nvPr/>
        </p:nvSpPr>
        <p:spPr>
          <a:xfrm>
            <a:off x="8254069" y="290798"/>
            <a:ext cx="2448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7200">
                <a:solidFill>
                  <a:schemeClr val="accent2">
                    <a:lumMod val="60000"/>
                    <a:lumOff val="40000"/>
                  </a:schemeClr>
                </a:solidFill>
              </a:rPr>
              <a:t>狗</a:t>
            </a:r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4052BC79-6579-0149-8D92-8BDF2CFF11C3}"/>
              </a:ext>
            </a:extLst>
          </p:cNvPr>
          <p:cNvSpPr/>
          <p:nvPr/>
        </p:nvSpPr>
        <p:spPr>
          <a:xfrm>
            <a:off x="6228283" y="4246191"/>
            <a:ext cx="1956816" cy="9692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565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92D7E6-41CE-6F41-819D-D5A7D54D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0A7FCFA2-50BB-1241-930F-13AE12C21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340B227-5F02-6642-B0C4-8D7535DFCECF}"/>
              </a:ext>
            </a:extLst>
          </p:cNvPr>
          <p:cNvSpPr txBox="1"/>
          <p:nvPr/>
        </p:nvSpPr>
        <p:spPr>
          <a:xfrm>
            <a:off x="0" y="0"/>
            <a:ext cx="3324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9600" b="1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3889110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5A0253-2954-D040-8C09-C63267D3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661CF96E-D1E7-354A-BD83-0CCE6B53D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80486BC-03C1-2B4C-A265-F4B47561F124}"/>
              </a:ext>
            </a:extLst>
          </p:cNvPr>
          <p:cNvSpPr txBox="1"/>
          <p:nvPr/>
        </p:nvSpPr>
        <p:spPr>
          <a:xfrm>
            <a:off x="4796305" y="0"/>
            <a:ext cx="4366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9600" b="1">
                <a:solidFill>
                  <a:schemeClr val="bg1">
                    <a:lumMod val="90000"/>
                    <a:lumOff val="10000"/>
                  </a:schemeClr>
                </a:solidFill>
              </a:rPr>
              <a:t>結束</a:t>
            </a:r>
          </a:p>
        </p:txBody>
      </p:sp>
    </p:spTree>
    <p:extLst>
      <p:ext uri="{BB962C8B-B14F-4D97-AF65-F5344CB8AC3E}">
        <p14:creationId xmlns:p14="http://schemas.microsoft.com/office/powerpoint/2010/main" val="165253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>
            <a:extLst>
              <a:ext uri="{FF2B5EF4-FFF2-40B4-BE49-F238E27FC236}">
                <a16:creationId xmlns:a16="http://schemas.microsoft.com/office/drawing/2014/main" id="{E85836AE-C401-9347-9159-F4438C6A8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442"/>
            <a:ext cx="12941962" cy="698544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D47D022-4CDB-D344-BF01-F4EC1AC7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767" y="571726"/>
            <a:ext cx="5403200" cy="5714547"/>
          </a:xfrm>
        </p:spPr>
        <p:txBody>
          <a:bodyPr>
            <a:noAutofit/>
          </a:bodyPr>
          <a:lstStyle/>
          <a:p>
            <a:r>
              <a:rPr lang="zh-TW" altLang="en-US" sz="4800">
                <a:solidFill>
                  <a:schemeClr val="bg1"/>
                </a:solidFill>
              </a:rPr>
              <a:t>圖中和我站在一起的是我們的鄰居</a:t>
            </a:r>
            <a:r>
              <a:rPr lang="en-US" altLang="zh-TW" sz="4800">
                <a:solidFill>
                  <a:schemeClr val="bg1"/>
                </a:solidFill>
              </a:rPr>
              <a:t>_</a:t>
            </a:r>
            <a:r>
              <a:rPr lang="zh-TW" altLang="en-US" sz="4800">
                <a:solidFill>
                  <a:schemeClr val="bg1"/>
                </a:solidFill>
              </a:rPr>
              <a:t>王妙心，也是我的玩伴，我們住在同一條巷子裡，一從安親班會回家，就會去她們家玩，直到外婆叫我回家吃晚餐。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3908D5DA-B2F4-7A42-AE6D-78AF30180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452"/>
            <a:ext cx="6567334" cy="655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18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id="{873397A6-F329-694B-AEA9-CEF4AF00A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391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4DFBB2C-4726-E442-8DBC-E7535F67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586" y="2817679"/>
            <a:ext cx="11632828" cy="1288560"/>
          </a:xfrm>
        </p:spPr>
        <p:txBody>
          <a:bodyPr>
            <a:noAutofit/>
          </a:bodyPr>
          <a:lstStyle/>
          <a:p>
            <a:r>
              <a:rPr lang="zh-TW" altLang="en-US" sz="4000">
                <a:solidFill>
                  <a:schemeClr val="bg1"/>
                </a:solidFill>
              </a:rPr>
              <a:t>我們一起騎腳踏車、玩球、比跑步、玩玩具，還會一起討論學校趣事和作業。有一次，我們和另一個同齡的鄰居一起玩，我們來之前，有一個更小的小朋友來玩，把象棋用口水黏在鏡子上，當時我們拿著娃娃互相丟來丟去，他隨手拿了那些相棋丟我們 ，而且屢勸不聽，後來我的眼鏡被打到，我就很兇的罵了他一頓，他也見識到了我真正的威力，我最後還開玩笑的說：「你們不是想聽我最大聲的聲音嗎？現在你看到了！就這麼大聲。」他也記取教訓，以後都不敢惹我了。</a:t>
            </a:r>
          </a:p>
        </p:txBody>
      </p:sp>
    </p:spTree>
    <p:extLst>
      <p:ext uri="{BB962C8B-B14F-4D97-AF65-F5344CB8AC3E}">
        <p14:creationId xmlns:p14="http://schemas.microsoft.com/office/powerpoint/2010/main" val="4024755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FA686C75-30F3-9844-94DB-9D2F199A2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43762" cy="700802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2439E1F-C1A6-264D-A787-A61BA891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71983" y="2052151"/>
            <a:ext cx="11259123" cy="2452122"/>
          </a:xfrm>
        </p:spPr>
        <p:txBody>
          <a:bodyPr>
            <a:noAutofit/>
          </a:bodyPr>
          <a:lstStyle/>
          <a:p>
            <a:r>
              <a:rPr lang="zh-TW" altLang="en-US" sz="4800">
                <a:solidFill>
                  <a:schemeClr val="bg1"/>
                </a:solidFill>
              </a:rPr>
              <a:t>除此之外，我的寒暑假也充滿樂趣，阿姨會讓表弟和表妹來土城陪我住，我們三個在一起就會發生一些好玩的事，趣事數也數不清，我會盡量在他們面前塑造一個好姐姐的形象，幫他們解除紛爭、照顧他們、陪他們玩</a:t>
            </a:r>
            <a:r>
              <a:rPr lang="en-US" altLang="zh-TW" sz="4800">
                <a:solidFill>
                  <a:schemeClr val="bg1"/>
                </a:solidFill>
              </a:rPr>
              <a:t>……</a:t>
            </a:r>
            <a:r>
              <a:rPr lang="zh-TW" altLang="en-US" sz="4800">
                <a:solidFill>
                  <a:schemeClr val="bg1"/>
                </a:solidFill>
              </a:rPr>
              <a:t>都是我的工作。</a:t>
            </a:r>
          </a:p>
        </p:txBody>
      </p:sp>
    </p:spTree>
    <p:extLst>
      <p:ext uri="{BB962C8B-B14F-4D97-AF65-F5344CB8AC3E}">
        <p14:creationId xmlns:p14="http://schemas.microsoft.com/office/powerpoint/2010/main" val="11191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EB692A72-2B4B-FF42-9DF4-0A1C71407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80652" y="-2580650"/>
            <a:ext cx="7030698" cy="12192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2D1FA3-D7C8-B54E-BA7A-932A8872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70" y="471501"/>
            <a:ext cx="10585637" cy="856042"/>
          </a:xfrm>
        </p:spPr>
        <p:txBody>
          <a:bodyPr>
            <a:noAutofit/>
          </a:bodyPr>
          <a:lstStyle/>
          <a:p>
            <a:r>
              <a:rPr lang="zh-TW" altLang="en-US" sz="9600" b="1" i="1">
                <a:solidFill>
                  <a:schemeClr val="accent3">
                    <a:lumMod val="40000"/>
                    <a:lumOff val="60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表妹              表弟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B831524-D613-3C44-81BD-EB2E6065C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AEBD3F56-2EA5-E544-8923-8180A6FABC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44055" y="1601607"/>
            <a:ext cx="3866271" cy="5155028"/>
          </a:xfrm>
          <a:effectLst>
            <a:innerShdw blurRad="63500" dist="101600" dir="13500000">
              <a:prstClr val="black">
                <a:alpha val="50000"/>
              </a:prstClr>
            </a:innerShdw>
          </a:effectLst>
        </p:spPr>
      </p:pic>
      <p:pic>
        <p:nvPicPr>
          <p:cNvPr id="13" name="圖片 13">
            <a:extLst>
              <a:ext uri="{FF2B5EF4-FFF2-40B4-BE49-F238E27FC236}">
                <a16:creationId xmlns:a16="http://schemas.microsoft.com/office/drawing/2014/main" id="{132E9631-95AF-E446-9606-D70F26FEDE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131261" y="1641041"/>
            <a:ext cx="3685045" cy="4913393"/>
          </a:xfrm>
          <a:effectLst>
            <a:innerShdw blurRad="63500" dist="1016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00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>
            <a:extLst>
              <a:ext uri="{FF2B5EF4-FFF2-40B4-BE49-F238E27FC236}">
                <a16:creationId xmlns:a16="http://schemas.microsoft.com/office/drawing/2014/main" id="{C6B42314-769B-514D-9407-D0A6D700B75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81BE2CD-7F75-7048-B38C-BC3EE834CC11}"/>
              </a:ext>
            </a:extLst>
          </p:cNvPr>
          <p:cNvSpPr txBox="1"/>
          <p:nvPr/>
        </p:nvSpPr>
        <p:spPr>
          <a:xfrm>
            <a:off x="5182395" y="251579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4DAA269-4CCA-464B-9B5C-A54CB7F06862}"/>
              </a:ext>
            </a:extLst>
          </p:cNvPr>
          <p:cNvSpPr txBox="1"/>
          <p:nvPr/>
        </p:nvSpPr>
        <p:spPr>
          <a:xfrm>
            <a:off x="477245" y="474345"/>
            <a:ext cx="114142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5400">
                <a:solidFill>
                  <a:schemeClr val="bg1"/>
                </a:solidFill>
              </a:rPr>
              <a:t>某年暑假，我在外公、外婆出去買菜時，講了一個鬼故事嚇嚇他們，他們說別講了，我也停了，他們倆卻輪流喊出：「啊</a:t>
            </a:r>
            <a:r>
              <a:rPr lang="en-US" altLang="zh-TW" sz="5400">
                <a:solidFill>
                  <a:schemeClr val="bg1"/>
                </a:solidFill>
              </a:rPr>
              <a:t>…</a:t>
            </a:r>
            <a:r>
              <a:rPr lang="zh-TW" altLang="en-US" sz="5400">
                <a:solidFill>
                  <a:schemeClr val="bg1"/>
                </a:solidFill>
              </a:rPr>
              <a:t>啊</a:t>
            </a:r>
            <a:r>
              <a:rPr lang="en-US" altLang="zh-TW" sz="5400">
                <a:solidFill>
                  <a:schemeClr val="bg1"/>
                </a:solidFill>
              </a:rPr>
              <a:t>…</a:t>
            </a:r>
            <a:r>
              <a:rPr lang="zh-TW" altLang="en-US" sz="5400">
                <a:solidFill>
                  <a:schemeClr val="bg1"/>
                </a:solidFill>
              </a:rPr>
              <a:t>啊</a:t>
            </a:r>
            <a:r>
              <a:rPr lang="en-US" altLang="zh-TW" sz="5400">
                <a:solidFill>
                  <a:schemeClr val="bg1"/>
                </a:solidFill>
              </a:rPr>
              <a:t>…</a:t>
            </a:r>
            <a:r>
              <a:rPr lang="zh-TW" altLang="en-US" sz="5400">
                <a:solidFill>
                  <a:schemeClr val="bg1"/>
                </a:solidFill>
              </a:rPr>
              <a:t>」的聲音，表弟就喊到哭了，身為旁觀者，我偷偷笑了一下，後來，我一邊學鴨子叫，一邊拿平板給他玩，他就笑了。</a:t>
            </a:r>
          </a:p>
        </p:txBody>
      </p:sp>
    </p:spTree>
    <p:extLst>
      <p:ext uri="{BB962C8B-B14F-4D97-AF65-F5344CB8AC3E}">
        <p14:creationId xmlns:p14="http://schemas.microsoft.com/office/powerpoint/2010/main" val="10375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11D61DB1-D997-D346-9289-5E6A0BDAF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FB78CD3-14E8-2B42-B52D-B14C859781BC}"/>
              </a:ext>
            </a:extLst>
          </p:cNvPr>
          <p:cNvSpPr txBox="1"/>
          <p:nvPr/>
        </p:nvSpPr>
        <p:spPr>
          <a:xfrm>
            <a:off x="5182395" y="2515793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TW" altLang="en-US" sz="400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8413F3E-11A4-DC40-BE25-6269B60D224A}"/>
              </a:ext>
            </a:extLst>
          </p:cNvPr>
          <p:cNvSpPr txBox="1"/>
          <p:nvPr/>
        </p:nvSpPr>
        <p:spPr>
          <a:xfrm>
            <a:off x="5182395" y="251579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2E9591D-E701-4D4D-9C5A-C3A24DAB08D3}"/>
              </a:ext>
            </a:extLst>
          </p:cNvPr>
          <p:cNvSpPr txBox="1"/>
          <p:nvPr/>
        </p:nvSpPr>
        <p:spPr>
          <a:xfrm>
            <a:off x="0" y="0"/>
            <a:ext cx="1219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4000">
                <a:solidFill>
                  <a:schemeClr val="bg1"/>
                </a:solidFill>
              </a:rPr>
              <a:t>還有一次很特別的經驗，外婆帶我和表弟表妹一起到附近的大賣場，外婆說要先回去，叮嚀我照顧好他們，我也沒有多問，便跑去和他們玩了。接下來，我當起他們的保母，帶他們去廁所，幫他們解決紛爭，叫他們不要亂跑，完成了所有他們出的考題，後來，他們不玩了，我帶他們到其他地方看一看，順便看看外婆到底有沒有來接我們 逛了一圈她還是沒有來，他們說不想玩，想回家玩娃娃和躲貓貓，我只好一邊安撫著他們，一邊回到原位坐免費的小型旋轉木馬，等著等著，時間一分一秒的過去，我看的時鐘說：「阿嬤怎麼可能把我們丟在這裡這麼久？」</a:t>
            </a:r>
          </a:p>
        </p:txBody>
      </p:sp>
    </p:spTree>
    <p:extLst>
      <p:ext uri="{BB962C8B-B14F-4D97-AF65-F5344CB8AC3E}">
        <p14:creationId xmlns:p14="http://schemas.microsoft.com/office/powerpoint/2010/main" val="19104648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FB875725-E369-404F-9B34-1ECE156C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031"/>
            <a:ext cx="12192000" cy="688803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FF00644-2656-2240-B546-13D65A63D3F7}"/>
              </a:ext>
            </a:extLst>
          </p:cNvPr>
          <p:cNvSpPr txBox="1"/>
          <p:nvPr/>
        </p:nvSpPr>
        <p:spPr>
          <a:xfrm>
            <a:off x="366104" y="0"/>
            <a:ext cx="1171851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4000">
                <a:solidFill>
                  <a:schemeClr val="bg1"/>
                </a:solidFill>
              </a:rPr>
              <a:t>後來，我拉著他們手走出去，沒看到外婆，再看看天色，和早上差很多，變順著那股傻勁，帶他們走回家，那時的路還沒有斑馬線，我乘著沒車帶他們跑過去，幸好那天車流量不多，否則我們應該會因為不敢過去而站在哪裡很久，到了對面，就是外婆家的巷子口，因為那條是死巷子，只有迷路和住戶兩種把車開進來的理由，所以比較安全，我還是叫他們沿著邊走，到了外婆家樓下，三個一齊對窗戶大喊：「阿嬤！」三樓的窗便打開了，外婆驚訝的看著我們，她馬上跑下來接我們，我們和外婆分享剛發生的事。</a:t>
            </a:r>
          </a:p>
        </p:txBody>
      </p:sp>
    </p:spTree>
    <p:extLst>
      <p:ext uri="{BB962C8B-B14F-4D97-AF65-F5344CB8AC3E}">
        <p14:creationId xmlns:p14="http://schemas.microsoft.com/office/powerpoint/2010/main" val="425836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體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29</Slides>
  <Notes>0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天體</vt:lpstr>
      <vt:lpstr>賣買的童年回憶</vt:lpstr>
      <vt:lpstr>小時候我在位於土城的外婆家，那時候的生活無憂無慮，非常快樂。</vt:lpstr>
      <vt:lpstr>圖中和我站在一起的是我們的鄰居_王妙心，也是我的玩伴，我們住在同一條巷子裡，一從安親班會回家，就會去她們家玩，直到外婆叫我回家吃晚餐。</vt:lpstr>
      <vt:lpstr>我們一起騎腳踏車、玩球、比跑步、玩玩具，還會一起討論學校趣事和作業。有一次，我們和另一個同齡的鄰居一起玩，我們來之前，有一個更小的小朋友來玩，把象棋用口水黏在鏡子上，當時我們拿著娃娃互相丟來丟去，他隨手拿了那些相棋丟我們 ，而且屢勸不聽，後來我的眼鏡被打到，我就很兇的罵了他一頓，他也見識到了我真正的威力，我最後還開玩笑的說：「你們不是想聽我最大聲的聲音嗎？現在你看到了！就這麼大聲。」他也記取教訓，以後都不敢惹我了。</vt:lpstr>
      <vt:lpstr>除此之外，我的寒暑假也充滿樂趣，阿姨會讓表弟和表妹來土城陪我住，我們三個在一起就會發生一些好玩的事，趣事數也數不清，我會盡量在他們面前塑造一個好姐姐的形象，幫他們解除紛爭、照顧他們、陪他們玩……都是我的工作。</vt:lpstr>
      <vt:lpstr>表妹              表弟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一個名叫土城的城堡</vt:lpstr>
      <vt:lpstr>我的童年也有很多時間是在學校，讓我們看看我的校園時光吧！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安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賣買的童年回憶</dc:title>
  <dc:creator>冠瀅 游</dc:creator>
  <cp:revision>2</cp:revision>
  <dcterms:created xsi:type="dcterms:W3CDTF">2020-05-11T14:51:27Z</dcterms:created>
  <dcterms:modified xsi:type="dcterms:W3CDTF">2020-05-17T13:14:46Z</dcterms:modified>
</cp:coreProperties>
</file>