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4" r:id="rId6"/>
    <p:sldId id="285" r:id="rId7"/>
    <p:sldId id="286" r:id="rId8"/>
    <p:sldId id="28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7" r:id="rId21"/>
    <p:sldId id="271" r:id="rId22"/>
    <p:sldId id="272" r:id="rId23"/>
    <p:sldId id="273" r:id="rId24"/>
    <p:sldId id="289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996B7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5894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707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08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30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94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952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204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429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840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48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606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洋燕喜歡飛行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195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944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325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699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513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005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800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413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726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992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963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16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83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45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49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54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51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96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7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4750" y="195400"/>
            <a:ext cx="9059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5000" b="1" i="0" u="none" strike="noStrike" cap="none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高空巡邏隊~洋燕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070400" y="3681900"/>
            <a:ext cx="4884600" cy="12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3600" dirty="0">
                <a:solidFill>
                  <a:schemeClr val="accent1"/>
                </a:solidFill>
                <a:highlight>
                  <a:srgbClr val="0000FF"/>
                </a:highlight>
                <a:latin typeface="DFKai-SB"/>
                <a:ea typeface="DFKai-SB"/>
                <a:cs typeface="DFKai-SB"/>
                <a:sym typeface="DFKai-SB"/>
              </a:rPr>
              <a:t>導師:姜明雄</a:t>
            </a:r>
          </a:p>
          <a:p>
            <a:pPr lvl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3600" dirty="0">
                <a:solidFill>
                  <a:schemeClr val="accent1"/>
                </a:solidFill>
                <a:highlight>
                  <a:srgbClr val="0000FF"/>
                </a:highlight>
                <a:latin typeface="DFKai-SB"/>
                <a:ea typeface="DFKai-SB"/>
                <a:cs typeface="DFKai-SB"/>
                <a:sym typeface="DFKai-SB"/>
              </a:rPr>
              <a:t>組員:</a:t>
            </a:r>
            <a:r>
              <a:rPr lang="zh-TW" sz="3600" dirty="0" smtClean="0">
                <a:solidFill>
                  <a:schemeClr val="accent1"/>
                </a:solidFill>
                <a:highlight>
                  <a:srgbClr val="0000FF"/>
                </a:highlight>
                <a:latin typeface="DFKai-SB"/>
                <a:ea typeface="DFKai-SB"/>
                <a:cs typeface="DFKai-SB"/>
                <a:sym typeface="DFKai-SB"/>
              </a:rPr>
              <a:t>張凱傑顏</a:t>
            </a:r>
            <a:r>
              <a:rPr lang="zh-TW" sz="3600" dirty="0">
                <a:solidFill>
                  <a:schemeClr val="accent1"/>
                </a:solidFill>
                <a:highlight>
                  <a:srgbClr val="0000FF"/>
                </a:highlight>
                <a:latin typeface="DFKai-SB"/>
                <a:ea typeface="DFKai-SB"/>
                <a:cs typeface="DFKai-SB"/>
                <a:sym typeface="DFKai-SB"/>
              </a:rPr>
              <a:t>堉倢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4200" y="2236875"/>
            <a:ext cx="2955600" cy="25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12345678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175" y="1886487"/>
            <a:ext cx="2781100" cy="324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123456789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00" y="2149600"/>
            <a:ext cx="2781100" cy="27152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799850" y="837875"/>
            <a:ext cx="1705800" cy="905100"/>
          </a:xfrm>
          <a:prstGeom prst="wedgeEllipseCallout">
            <a:avLst>
              <a:gd name="adj1" fmla="val -5654"/>
              <a:gd name="adj2" fmla="val 89128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000" dirty="0">
                <a:solidFill>
                  <a:srgbClr val="3996B7"/>
                </a:solidFill>
                <a:latin typeface="DFKai-SB"/>
                <a:ea typeface="DFKai-SB"/>
                <a:cs typeface="DFKai-SB"/>
                <a:sym typeface="DFKai-SB"/>
              </a:rPr>
              <a:t>家燕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  <p:sp>
        <p:nvSpPr>
          <p:cNvPr id="95" name="Shape 95"/>
          <p:cNvSpPr/>
          <p:nvPr/>
        </p:nvSpPr>
        <p:spPr>
          <a:xfrm>
            <a:off x="3421625" y="629150"/>
            <a:ext cx="1898400" cy="1004400"/>
          </a:xfrm>
          <a:prstGeom prst="wedgeEllipseCallout">
            <a:avLst>
              <a:gd name="adj1" fmla="val -5813"/>
              <a:gd name="adj2" fmla="val 90661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000" dirty="0">
                <a:solidFill>
                  <a:srgbClr val="3996B7"/>
                </a:solidFill>
                <a:latin typeface="DFKai-SB"/>
                <a:ea typeface="DFKai-SB"/>
                <a:cs typeface="DFKai-SB"/>
                <a:sym typeface="DFKai-SB"/>
              </a:rPr>
              <a:t>赤腰燕</a:t>
            </a:r>
          </a:p>
        </p:txBody>
      </p:sp>
      <p:sp>
        <p:nvSpPr>
          <p:cNvPr id="96" name="Shape 96"/>
          <p:cNvSpPr/>
          <p:nvPr/>
        </p:nvSpPr>
        <p:spPr>
          <a:xfrm>
            <a:off x="6886900" y="353225"/>
            <a:ext cx="1705800" cy="905100"/>
          </a:xfrm>
          <a:prstGeom prst="wedgeEllipseCallout">
            <a:avLst>
              <a:gd name="adj1" fmla="val 1149"/>
              <a:gd name="adj2" fmla="val 98774"/>
            </a:avLst>
          </a:prstGeom>
          <a:solidFill>
            <a:srgbClr val="EFEFEF"/>
          </a:solidFill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000" dirty="0">
                <a:solidFill>
                  <a:srgbClr val="3996B7"/>
                </a:solidFill>
                <a:latin typeface="DFKai-SB"/>
                <a:ea typeface="DFKai-SB"/>
                <a:cs typeface="DFKai-SB"/>
                <a:sym typeface="DFKai-SB"/>
              </a:rPr>
              <a:t>洋燕</a:t>
            </a:r>
            <a:r>
              <a:rPr lang="zh-TW" sz="3000" dirty="0">
                <a:solidFill>
                  <a:schemeClr val="accent1">
                    <a:lumMod val="7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  <p:sp>
        <p:nvSpPr>
          <p:cNvPr id="97" name="Shape 97"/>
          <p:cNvSpPr/>
          <p:nvPr/>
        </p:nvSpPr>
        <p:spPr>
          <a:xfrm>
            <a:off x="623250" y="3819000"/>
            <a:ext cx="955200" cy="7266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8" name="Shape 98"/>
          <p:cNvSpPr/>
          <p:nvPr/>
        </p:nvSpPr>
        <p:spPr>
          <a:xfrm>
            <a:off x="3300225" y="3506075"/>
            <a:ext cx="1770600" cy="8340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9" name="Shape 99"/>
          <p:cNvSpPr/>
          <p:nvPr/>
        </p:nvSpPr>
        <p:spPr>
          <a:xfrm>
            <a:off x="6997275" y="3068825"/>
            <a:ext cx="1358100" cy="17085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282050" y="228300"/>
            <a:ext cx="4264500" cy="11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800" b="1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牠正要去築巢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290482" y="922137"/>
            <a:ext cx="50307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洋燕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4800" i="0" u="none" strike="noStrike" cap="none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築的巢成碗狀緊貼在牆壁上。</a:t>
            </a:r>
          </a:p>
        </p:txBody>
      </p:sp>
      <p:pic>
        <p:nvPicPr>
          <p:cNvPr id="118" name="Shape 118" descr="0000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625" y="365500"/>
            <a:ext cx="4183948" cy="452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200" y="513075"/>
            <a:ext cx="9085800" cy="10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1" i="0" u="none" strike="noStrike" cap="none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洋燕巢築在</a:t>
            </a:r>
            <a:r>
              <a:rPr lang="zh-TW" sz="4400" b="1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橋墩 地下道較常看見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79800" y="4094500"/>
            <a:ext cx="8984400" cy="83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7AFF"/>
              </a:buClr>
              <a:buSzPct val="25000"/>
              <a:buFont typeface="Arial"/>
              <a:buNone/>
            </a:pPr>
            <a:r>
              <a:rPr lang="zh-TW" sz="4800" b="1" i="0" u="none" strike="noStrike" cap="non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洋燕的繁殖季節大約是在4～6月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24075" y="1691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7200" i="0" u="none" strike="noStrike" cap="non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洋燕生活習性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5614500" y="715675"/>
            <a:ext cx="33141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674EA7"/>
                </a:solidFill>
                <a:latin typeface="DFKai-SB"/>
                <a:ea typeface="DFKai-SB"/>
                <a:cs typeface="DFKai-SB"/>
                <a:sym typeface="DFKai-SB"/>
              </a:rPr>
              <a:t>洋燕在學校跑</a:t>
            </a:r>
            <a:r>
              <a:rPr lang="zh-TW" sz="6000" b="1">
                <a:solidFill>
                  <a:srgbClr val="674EA7"/>
                </a:solidFill>
                <a:latin typeface="DFKai-SB"/>
                <a:ea typeface="DFKai-SB"/>
                <a:cs typeface="DFKai-SB"/>
                <a:sym typeface="DFKai-SB"/>
              </a:rPr>
              <a:t>道</a:t>
            </a:r>
            <a:r>
              <a:rPr lang="zh-TW" sz="6000" b="1" i="0" u="none" strike="noStrike" cap="none">
                <a:solidFill>
                  <a:srgbClr val="674EA7"/>
                </a:solidFill>
                <a:latin typeface="DFKai-SB"/>
                <a:ea typeface="DFKai-SB"/>
                <a:cs typeface="DFKai-SB"/>
                <a:sym typeface="DFKai-SB"/>
              </a:rPr>
              <a:t>最常看見。</a:t>
            </a:r>
          </a:p>
        </p:txBody>
      </p:sp>
      <p:pic>
        <p:nvPicPr>
          <p:cNvPr id="139" name="Shape 139" descr="IMAG4078_BURST002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0" y="1024350"/>
            <a:ext cx="5540452" cy="3313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0" y="136650"/>
            <a:ext cx="9144000" cy="92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800" b="1" i="0" u="none" strike="noStrike" cap="non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洋燕</a:t>
            </a:r>
            <a:r>
              <a:rPr lang="zh-TW" sz="3800" i="0" u="none" strike="noStrike" cap="non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餵雛時常常會捕捉飛蟲</a:t>
            </a:r>
            <a:r>
              <a:rPr lang="zh-TW" sz="38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3800" i="0" u="none" strike="noStrike" cap="non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例如</a:t>
            </a:r>
            <a:r>
              <a:rPr lang="zh-TW" sz="38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3800" i="0" u="none" strike="noStrike" cap="none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蜻蜓</a:t>
            </a:r>
          </a:p>
        </p:txBody>
      </p:sp>
      <p:pic>
        <p:nvPicPr>
          <p:cNvPr id="145" name="Shape 145" descr="Aeshna_cyanea_-_young_male_(aka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775" y="1618950"/>
            <a:ext cx="4752900" cy="3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DW-19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5" y="1618950"/>
            <a:ext cx="3981600" cy="33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59375" y="285000"/>
            <a:ext cx="8859000" cy="99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800" i="0" u="none" strike="noStrike" cap="none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洋燕飛行時，翅膀下面為灰黑色</a:t>
            </a:r>
          </a:p>
        </p:txBody>
      </p:sp>
      <p:sp>
        <p:nvSpPr>
          <p:cNvPr id="61" name="Shape 61"/>
          <p:cNvSpPr/>
          <p:nvPr/>
        </p:nvSpPr>
        <p:spPr>
          <a:xfrm>
            <a:off x="5596050" y="1666675"/>
            <a:ext cx="971400" cy="5409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洋燕</a:t>
            </a:r>
            <a:r>
              <a:rPr lang="zh-TW" altLang="en-US" sz="40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不太常群居</a:t>
            </a:r>
            <a:endParaRPr lang="zh-TW" altLang="en-US" sz="4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60575" y="79725"/>
            <a:ext cx="8520599" cy="12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7200" b="1" i="0" u="none" strike="noStrike" cap="none" dirty="0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他正在洗澡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10145" y="173182"/>
            <a:ext cx="671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他不可以在太深的水洗澡</a:t>
            </a:r>
            <a:endParaRPr lang="zh-TW" altLang="en-US" sz="4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-71021" y="0"/>
            <a:ext cx="91440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洋燕也常於池塘、農耕地，河床上空飛行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1690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6000" i="0" u="none" strike="noStrike" cap="none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洋燕喜歡在低海拔活動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49557" y="20532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6000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也常常在空中盤旋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8775" y="0"/>
            <a:ext cx="8239500" cy="168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5000" i="0" u="none" strike="noStrike" cap="none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牠有時也會貼著地面飛行</a:t>
            </a:r>
            <a:r>
              <a:rPr lang="zh-TW" sz="5000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5000" i="0" u="none" strike="noStrike" cap="none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看到大家來看我特技表演一下。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357158" y="285734"/>
            <a:ext cx="8520599" cy="981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5200" i="0" u="none" strike="noStrike" cap="none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我們來聽聽洋燕的叫聲吧!</a:t>
            </a:r>
          </a:p>
        </p:txBody>
      </p:sp>
      <p:pic>
        <p:nvPicPr>
          <p:cNvPr id="2" name="XC207260 - 洋燕 - Hirundo tahitica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9457" y="28847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50" y="1139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800" i="0" u="none" strike="noStrike" cap="none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洋燕尾羽下面有白斑</a:t>
            </a:r>
          </a:p>
        </p:txBody>
      </p:sp>
      <p:sp>
        <p:nvSpPr>
          <p:cNvPr id="3" name="橢圓 2"/>
          <p:cNvSpPr/>
          <p:nvPr/>
        </p:nvSpPr>
        <p:spPr>
          <a:xfrm rot="20776477">
            <a:off x="2916380" y="2209800"/>
            <a:ext cx="1233055" cy="685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5712050" y="195325"/>
            <a:ext cx="2796300" cy="8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Q&amp;A-1</a:t>
            </a:r>
          </a:p>
        </p:txBody>
      </p:sp>
      <p:pic>
        <p:nvPicPr>
          <p:cNvPr id="194" name="Shape 194" descr="Q&amp;A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763975"/>
            <a:ext cx="4401399" cy="391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5204000" y="1066525"/>
            <a:ext cx="3812397" cy="695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48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猜猜我是誰?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772875" y="2617100"/>
            <a:ext cx="1346399" cy="8711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小雨燕</a:t>
            </a:r>
            <a:endParaRPr lang="zh-TW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191162" y="2617100"/>
            <a:ext cx="1346399" cy="8711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洋燕</a:t>
            </a:r>
            <a:endParaRPr lang="zh-TW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609475" y="2617100"/>
            <a:ext cx="1346399" cy="8711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家燕</a:t>
            </a:r>
            <a:endParaRPr lang="zh-TW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391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Aft>
                <a:spcPts val="0"/>
              </a:spcAft>
              <a:buSzPct val="25000"/>
            </a:pPr>
            <a:r>
              <a:rPr lang="en-US" altLang="zh-TW" sz="12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NO</a:t>
            </a:r>
            <a:endParaRPr lang="en-US" altLang="zh-TW" sz="120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hlinkClick r:id="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CC0000"/>
              </a:solidFill>
              <a:highlight>
                <a:srgbClr val="CC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5658025" y="1884925"/>
            <a:ext cx="2518800" cy="1951498"/>
          </a:xfrm>
          <a:prstGeom prst="mathMultiply">
            <a:avLst>
              <a:gd name="adj1" fmla="val 23520"/>
            </a:avLst>
          </a:prstGeom>
          <a:solidFill>
            <a:srgbClr val="CC0000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945725" y="1884925"/>
            <a:ext cx="2518800" cy="1951498"/>
          </a:xfrm>
          <a:prstGeom prst="mathMultiply">
            <a:avLst>
              <a:gd name="adj1" fmla="val 23520"/>
            </a:avLst>
          </a:prstGeom>
          <a:solidFill>
            <a:srgbClr val="CC0000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82600" y="1216925"/>
            <a:ext cx="8520599" cy="341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9600" b="1" i="0" u="sng" strike="noStrike" cap="none" dirty="0">
                <a:solidFill>
                  <a:srgbClr val="50B26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Yes</a:t>
            </a:r>
          </a:p>
        </p:txBody>
      </p:sp>
      <p:sp>
        <p:nvSpPr>
          <p:cNvPr id="211" name="Shape 211"/>
          <p:cNvSpPr/>
          <p:nvPr/>
        </p:nvSpPr>
        <p:spPr>
          <a:xfrm>
            <a:off x="790225" y="2051525"/>
            <a:ext cx="1822799" cy="1747200"/>
          </a:xfrm>
          <a:prstGeom prst="donut">
            <a:avLst>
              <a:gd name="adj" fmla="val 25000"/>
            </a:avLst>
          </a:prstGeom>
          <a:solidFill>
            <a:srgbClr val="50B26E"/>
          </a:solidFill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6377550" y="1987075"/>
            <a:ext cx="1822799" cy="1747200"/>
          </a:xfrm>
          <a:prstGeom prst="donut">
            <a:avLst>
              <a:gd name="adj" fmla="val 25000"/>
            </a:avLst>
          </a:prstGeom>
          <a:solidFill>
            <a:srgbClr val="50B26E"/>
          </a:solidFill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12359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7500" b="1" i="0" u="none" strike="noStrike" cap="none">
                <a:solidFill>
                  <a:srgbClr val="1155CC"/>
                </a:solidFill>
                <a:latin typeface="DFKai-SB"/>
                <a:ea typeface="DFKai-SB"/>
                <a:cs typeface="DFKai-SB"/>
                <a:sym typeface="DFKai-SB"/>
              </a:rPr>
              <a:t>圖片來源:維基百科 悠遊飛羽樂園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-78468" y="2655732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7200" b="1" dirty="0">
                <a:solidFill>
                  <a:srgbClr val="00B0F0"/>
                </a:solidFill>
              </a:rPr>
              <a:t>謝謝觀賞~~3Q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7200" i="0" u="none" strike="noStrike" cap="none" dirty="0">
                <a:solidFill>
                  <a:schemeClr val="bg1"/>
                </a:solidFill>
                <a:latin typeface="DFKai-SB"/>
                <a:ea typeface="DFKai-SB"/>
                <a:cs typeface="DFKai-SB"/>
                <a:sym typeface="DFKai-SB"/>
              </a:rPr>
              <a:t>洋燕尾羽短稍微分叉</a:t>
            </a:r>
          </a:p>
        </p:txBody>
      </p:sp>
      <p:sp>
        <p:nvSpPr>
          <p:cNvPr id="72" name="Shape 72"/>
          <p:cNvSpPr/>
          <p:nvPr/>
        </p:nvSpPr>
        <p:spPr>
          <a:xfrm>
            <a:off x="3620325" y="2792500"/>
            <a:ext cx="1446000" cy="4635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dirty="0" smtClean="0"/>
              <a:t> </a:t>
            </a:r>
            <a:r>
              <a:rPr lang="zh-TW" altLang="en-US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身長</a:t>
            </a:r>
            <a:r>
              <a:rPr lang="en-US" altLang="zh-TW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12.5</a:t>
            </a:r>
            <a:r>
              <a:rPr lang="zh-TW" altLang="en-US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公分</a:t>
            </a:r>
            <a:r>
              <a:rPr lang="en-US" altLang="zh-TW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~15</a:t>
            </a:r>
            <a:r>
              <a:rPr lang="zh-TW" altLang="en-US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公分</a:t>
            </a:r>
            <a:endParaRPr lang="zh-TW" altLang="en-US" sz="4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3991" y="112516"/>
            <a:ext cx="8520600" cy="572700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腳三指前一指後</a:t>
            </a:r>
            <a:endParaRPr lang="zh-TW" altLang="en-US" sz="4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151910" y="3463636"/>
            <a:ext cx="1558636" cy="8936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體重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公克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~15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公克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背部黑色而有藍色光澤，額頭暗紅色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 descr="2D6A2616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00" y="1622525"/>
            <a:ext cx="2604900" cy="32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529800" y="3470525"/>
            <a:ext cx="402600" cy="9051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9" name="Shape 79"/>
          <p:cNvSpPr/>
          <p:nvPr/>
        </p:nvSpPr>
        <p:spPr>
          <a:xfrm>
            <a:off x="3053902" y="3198300"/>
            <a:ext cx="1551299" cy="7113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3799" y="1473875"/>
            <a:ext cx="3156724" cy="32344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7273750" y="2345550"/>
            <a:ext cx="1145700" cy="4524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932300" y="231800"/>
            <a:ext cx="1705800" cy="905100"/>
          </a:xfrm>
          <a:prstGeom prst="wedgeEllipseCallout">
            <a:avLst>
              <a:gd name="adj1" fmla="val -11767"/>
              <a:gd name="adj2" fmla="val 72540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000" dirty="0">
                <a:solidFill>
                  <a:srgbClr val="3996B7"/>
                </a:solidFill>
                <a:latin typeface="DFKai-SB"/>
                <a:ea typeface="DFKai-SB"/>
                <a:cs typeface="DFKai-SB"/>
                <a:sym typeface="DFKai-SB"/>
              </a:rPr>
              <a:t>家燕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  <p:sp>
        <p:nvSpPr>
          <p:cNvPr id="83" name="Shape 83"/>
          <p:cNvSpPr/>
          <p:nvPr/>
        </p:nvSpPr>
        <p:spPr>
          <a:xfrm>
            <a:off x="3554075" y="182150"/>
            <a:ext cx="1898400" cy="1004400"/>
          </a:xfrm>
          <a:prstGeom prst="wedgeEllipseCallout">
            <a:avLst>
              <a:gd name="adj1" fmla="val -5813"/>
              <a:gd name="adj2" fmla="val 90661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000" dirty="0">
                <a:solidFill>
                  <a:srgbClr val="3996B7"/>
                </a:solidFill>
                <a:latin typeface="DFKai-SB"/>
                <a:ea typeface="DFKai-SB"/>
                <a:cs typeface="DFKai-SB"/>
                <a:sym typeface="DFKai-SB"/>
              </a:rPr>
              <a:t>赤腰燕</a:t>
            </a:r>
          </a:p>
        </p:txBody>
      </p:sp>
      <p:sp>
        <p:nvSpPr>
          <p:cNvPr id="84" name="Shape 84"/>
          <p:cNvSpPr/>
          <p:nvPr/>
        </p:nvSpPr>
        <p:spPr>
          <a:xfrm>
            <a:off x="6184050" y="231800"/>
            <a:ext cx="1705800" cy="905100"/>
          </a:xfrm>
          <a:prstGeom prst="wedgeEllipseCallout">
            <a:avLst>
              <a:gd name="adj1" fmla="val 11294"/>
              <a:gd name="adj2" fmla="val 89021"/>
            </a:avLst>
          </a:prstGeom>
          <a:solidFill>
            <a:srgbClr val="EFEFEF"/>
          </a:solidFill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000" dirty="0">
                <a:solidFill>
                  <a:srgbClr val="3996B7"/>
                </a:solidFill>
                <a:latin typeface="DFKai-SB"/>
                <a:ea typeface="DFKai-SB"/>
                <a:cs typeface="DFKai-SB"/>
                <a:sym typeface="DFKai-SB"/>
              </a:rPr>
              <a:t>洋燕 </a:t>
            </a:r>
          </a:p>
        </p:txBody>
      </p:sp>
      <p:pic>
        <p:nvPicPr>
          <p:cNvPr id="85" name="Shape 85" descr="1234567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7649" y="1622524"/>
            <a:ext cx="2841418" cy="32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3454750" y="3004500"/>
            <a:ext cx="402600" cy="905100"/>
          </a:xfrm>
          <a:prstGeom prst="ellipse">
            <a:avLst/>
          </a:prstGeom>
          <a:noFill/>
          <a:ln w="28575" cap="flat" cmpd="sng">
            <a:solidFill>
              <a:srgbClr val="3F7A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251</Words>
  <Application>Microsoft Office PowerPoint</Application>
  <PresentationFormat>如螢幕大小 (16:9)</PresentationFormat>
  <Paragraphs>55</Paragraphs>
  <Slides>34</Slides>
  <Notes>29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9" baseType="lpstr">
      <vt:lpstr>新細明體</vt:lpstr>
      <vt:lpstr>DFKai-SB</vt:lpstr>
      <vt:lpstr>DFKai-SB</vt:lpstr>
      <vt:lpstr>Arial</vt:lpstr>
      <vt:lpstr>simple-light-2</vt:lpstr>
      <vt:lpstr>高空巡邏隊~洋燕</vt:lpstr>
      <vt:lpstr>PowerPoint 簡報</vt:lpstr>
      <vt:lpstr>洋燕尾羽下面有白斑</vt:lpstr>
      <vt:lpstr>洋燕尾羽短稍微分叉</vt:lpstr>
      <vt:lpstr> 身長12.5公分~15公分</vt:lpstr>
      <vt:lpstr>腳三指前一指後</vt:lpstr>
      <vt:lpstr>體重11公克~15公克</vt:lpstr>
      <vt:lpstr>背部黑色而有藍色光澤，額頭暗紅色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洋燕巢築在橋墩 地下道較常看見</vt:lpstr>
      <vt:lpstr>PowerPoint 簡報</vt:lpstr>
      <vt:lpstr>洋燕生活習性</vt:lpstr>
      <vt:lpstr>PowerPoint 簡報</vt:lpstr>
      <vt:lpstr>洋燕餵雛時常常會捕捉飛蟲。例如：蜻蜓</vt:lpstr>
      <vt:lpstr>洋燕不太常群居</vt:lpstr>
      <vt:lpstr>他正在洗澡</vt:lpstr>
      <vt:lpstr>PowerPoint 簡報</vt:lpstr>
      <vt:lpstr>洋燕也常於池塘、農耕地，河床上空飛行</vt:lpstr>
      <vt:lpstr>PowerPoint 簡報</vt:lpstr>
      <vt:lpstr>洋燕喜歡在低海拔活動</vt:lpstr>
      <vt:lpstr>也常常在空中盤旋</vt:lpstr>
      <vt:lpstr>牠有時也會貼著地面飛行。</vt:lpstr>
      <vt:lpstr>看到大家來看我特技表演一下。</vt:lpstr>
      <vt:lpstr>我們來聽聽洋燕的叫聲吧!</vt:lpstr>
      <vt:lpstr>Q&amp;A-1</vt:lpstr>
      <vt:lpstr>PowerPoint 簡報</vt:lpstr>
      <vt:lpstr>PowerPoint 簡報</vt:lpstr>
      <vt:lpstr>圖片來源:維基百科 悠遊飛羽樂園</vt:lpstr>
      <vt:lpstr>謝謝觀賞~~3Q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高空巡邏隊~洋燕</dc:title>
  <dc:creator>明雄</dc:creator>
  <cp:lastModifiedBy>panda</cp:lastModifiedBy>
  <cp:revision>19</cp:revision>
  <dcterms:modified xsi:type="dcterms:W3CDTF">2017-06-07T15:16:47Z</dcterms:modified>
</cp:coreProperties>
</file>