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4" r:id="rId10"/>
    <p:sldId id="263" r:id="rId11"/>
    <p:sldId id="265" r:id="rId12"/>
    <p:sldId id="266" r:id="rId13"/>
    <p:sldId id="267" r:id="rId14"/>
    <p:sldId id="268" r:id="rId15"/>
    <p:sldId id="270" r:id="rId16"/>
    <p:sldId id="272" r:id="rId17"/>
    <p:sldId id="273" r:id="rId18"/>
    <p:sldId id="269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E2"/>
    <a:srgbClr val="707002"/>
    <a:srgbClr val="3D3D15"/>
    <a:srgbClr val="FBFF00"/>
    <a:srgbClr val="E68702"/>
    <a:srgbClr val="F734C6"/>
    <a:srgbClr val="3B0075"/>
    <a:srgbClr val="8000FF"/>
    <a:srgbClr val="FFFFCC"/>
    <a:srgbClr val="2936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FF25C0-CC2C-4A42-9C9D-27DDD1103A20}" v="215" dt="2020-03-18T14:28:44.293"/>
    <p1510:client id="{181ED101-4105-4A4A-8DCD-757FD52ED5F5}" v="815" dt="2020-03-21T08:36:56.093"/>
    <p1510:client id="{53A1C9B8-C23E-42A8-8E63-771B61C175BE}" v="152" dt="2020-03-23T14:36:21.9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7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1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36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9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0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444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1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4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27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0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9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0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693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47F9ABF3-1613-4730-9FC2-4D72E84A72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298" r="6" b="1429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242731 w 10515600"/>
              <a:gd name="connsiteY3" fmla="*/ 0 h 5416094"/>
              <a:gd name="connsiteX4" fmla="*/ 2912746 w 10515600"/>
              <a:gd name="connsiteY4" fmla="*/ 0 h 5416094"/>
              <a:gd name="connsiteX5" fmla="*/ 3321456 w 10515600"/>
              <a:gd name="connsiteY5" fmla="*/ 0 h 5416094"/>
              <a:gd name="connsiteX6" fmla="*/ 4165675 w 10515600"/>
              <a:gd name="connsiteY6" fmla="*/ 0 h 5416094"/>
              <a:gd name="connsiteX7" fmla="*/ 4835690 w 10515600"/>
              <a:gd name="connsiteY7" fmla="*/ 0 h 5416094"/>
              <a:gd name="connsiteX8" fmla="*/ 5679910 w 10515600"/>
              <a:gd name="connsiteY8" fmla="*/ 0 h 5416094"/>
              <a:gd name="connsiteX9" fmla="*/ 6262823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185767 w 10515600"/>
              <a:gd name="connsiteY12" fmla="*/ 0 h 5416094"/>
              <a:gd name="connsiteX13" fmla="*/ 9029987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396162 h 5416094"/>
              <a:gd name="connsiteX17" fmla="*/ 10515600 w 10515600"/>
              <a:gd name="connsiteY17" fmla="*/ 2034051 h 5416094"/>
              <a:gd name="connsiteX18" fmla="*/ 10515600 w 10515600"/>
              <a:gd name="connsiteY18" fmla="*/ 2599726 h 5416094"/>
              <a:gd name="connsiteX19" fmla="*/ 10515600 w 10515600"/>
              <a:gd name="connsiteY19" fmla="*/ 3129295 h 5416094"/>
              <a:gd name="connsiteX20" fmla="*/ 10515600 w 10515600"/>
              <a:gd name="connsiteY20" fmla="*/ 3622756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8855783 w 10515600"/>
              <a:gd name="connsiteY23" fmla="*/ 5416094 h 5416094"/>
              <a:gd name="connsiteX24" fmla="*/ 8272869 w 10515600"/>
              <a:gd name="connsiteY24" fmla="*/ 5416094 h 5416094"/>
              <a:gd name="connsiteX25" fmla="*/ 7428650 w 10515600"/>
              <a:gd name="connsiteY25" fmla="*/ 5416094 h 5416094"/>
              <a:gd name="connsiteX26" fmla="*/ 6932838 w 10515600"/>
              <a:gd name="connsiteY26" fmla="*/ 5416094 h 5416094"/>
              <a:gd name="connsiteX27" fmla="*/ 6088619 w 10515600"/>
              <a:gd name="connsiteY27" fmla="*/ 5416094 h 5416094"/>
              <a:gd name="connsiteX28" fmla="*/ 5592808 w 10515600"/>
              <a:gd name="connsiteY28" fmla="*/ 5416094 h 5416094"/>
              <a:gd name="connsiteX29" fmla="*/ 4835690 w 10515600"/>
              <a:gd name="connsiteY29" fmla="*/ 5416094 h 5416094"/>
              <a:gd name="connsiteX30" fmla="*/ 3991471 w 10515600"/>
              <a:gd name="connsiteY30" fmla="*/ 5416094 h 5416094"/>
              <a:gd name="connsiteX31" fmla="*/ 3582762 w 10515600"/>
              <a:gd name="connsiteY31" fmla="*/ 5416094 h 5416094"/>
              <a:gd name="connsiteX32" fmla="*/ 2738542 w 10515600"/>
              <a:gd name="connsiteY32" fmla="*/ 5416094 h 5416094"/>
              <a:gd name="connsiteX33" fmla="*/ 1894323 w 10515600"/>
              <a:gd name="connsiteY33" fmla="*/ 5416094 h 5416094"/>
              <a:gd name="connsiteX34" fmla="*/ 1485613 w 10515600"/>
              <a:gd name="connsiteY34" fmla="*/ 5416094 h 5416094"/>
              <a:gd name="connsiteX35" fmla="*/ 902700 w 10515600"/>
              <a:gd name="connsiteY35" fmla="*/ 5416094 h 5416094"/>
              <a:gd name="connsiteX36" fmla="*/ 0 w 10515600"/>
              <a:gd name="connsiteY36" fmla="*/ 4513394 h 5416094"/>
              <a:gd name="connsiteX37" fmla="*/ 0 w 10515600"/>
              <a:gd name="connsiteY37" fmla="*/ 3983826 h 5416094"/>
              <a:gd name="connsiteX38" fmla="*/ 0 w 10515600"/>
              <a:gd name="connsiteY38" fmla="*/ 3490364 h 5416094"/>
              <a:gd name="connsiteX39" fmla="*/ 0 w 10515600"/>
              <a:gd name="connsiteY39" fmla="*/ 2816368 h 5416094"/>
              <a:gd name="connsiteX40" fmla="*/ 0 w 10515600"/>
              <a:gd name="connsiteY40" fmla="*/ 2142372 h 5416094"/>
              <a:gd name="connsiteX41" fmla="*/ 0 w 10515600"/>
              <a:gd name="connsiteY41" fmla="*/ 1648910 h 5416094"/>
              <a:gd name="connsiteX42" fmla="*/ 0 w 10515600"/>
              <a:gd name="connsiteY42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515600" h="5416094" fill="none" extrusionOk="0">
                <a:moveTo>
                  <a:pt x="0" y="902700"/>
                </a:moveTo>
                <a:cubicBezTo>
                  <a:pt x="-19339" y="382027"/>
                  <a:pt x="461614" y="-62174"/>
                  <a:pt x="902700" y="0"/>
                </a:cubicBezTo>
                <a:cubicBezTo>
                  <a:pt x="1262668" y="8044"/>
                  <a:pt x="1440695" y="-31846"/>
                  <a:pt x="1746919" y="0"/>
                </a:cubicBezTo>
                <a:cubicBezTo>
                  <a:pt x="2053143" y="31846"/>
                  <a:pt x="2032928" y="-12671"/>
                  <a:pt x="2242731" y="0"/>
                </a:cubicBezTo>
                <a:cubicBezTo>
                  <a:pt x="2452534" y="12671"/>
                  <a:pt x="2641794" y="-21752"/>
                  <a:pt x="2912746" y="0"/>
                </a:cubicBezTo>
                <a:cubicBezTo>
                  <a:pt x="3183699" y="21752"/>
                  <a:pt x="3189987" y="20419"/>
                  <a:pt x="3321456" y="0"/>
                </a:cubicBezTo>
                <a:cubicBezTo>
                  <a:pt x="3452925" y="-20419"/>
                  <a:pt x="3775727" y="742"/>
                  <a:pt x="4165675" y="0"/>
                </a:cubicBezTo>
                <a:cubicBezTo>
                  <a:pt x="4555623" y="-742"/>
                  <a:pt x="4540466" y="25386"/>
                  <a:pt x="4835690" y="0"/>
                </a:cubicBezTo>
                <a:cubicBezTo>
                  <a:pt x="5130914" y="-25386"/>
                  <a:pt x="5430015" y="14537"/>
                  <a:pt x="5679910" y="0"/>
                </a:cubicBezTo>
                <a:cubicBezTo>
                  <a:pt x="5929805" y="-14537"/>
                  <a:pt x="5992815" y="15277"/>
                  <a:pt x="6262823" y="0"/>
                </a:cubicBezTo>
                <a:cubicBezTo>
                  <a:pt x="6532831" y="-15277"/>
                  <a:pt x="6584465" y="-1217"/>
                  <a:pt x="6758634" y="0"/>
                </a:cubicBezTo>
                <a:cubicBezTo>
                  <a:pt x="6932803" y="1217"/>
                  <a:pt x="7223295" y="29394"/>
                  <a:pt x="7428650" y="0"/>
                </a:cubicBezTo>
                <a:cubicBezTo>
                  <a:pt x="7634005" y="-29394"/>
                  <a:pt x="7995773" y="8897"/>
                  <a:pt x="8185767" y="0"/>
                </a:cubicBezTo>
                <a:cubicBezTo>
                  <a:pt x="8375761" y="-8897"/>
                  <a:pt x="8805707" y="34597"/>
                  <a:pt x="9029987" y="0"/>
                </a:cubicBezTo>
                <a:cubicBezTo>
                  <a:pt x="9254267" y="-34597"/>
                  <a:pt x="9324614" y="-16829"/>
                  <a:pt x="9612900" y="0"/>
                </a:cubicBezTo>
                <a:cubicBezTo>
                  <a:pt x="10155739" y="86128"/>
                  <a:pt x="10564208" y="390468"/>
                  <a:pt x="10515600" y="902700"/>
                </a:cubicBezTo>
                <a:cubicBezTo>
                  <a:pt x="10506536" y="1129738"/>
                  <a:pt x="10511576" y="1179574"/>
                  <a:pt x="10515600" y="1396162"/>
                </a:cubicBezTo>
                <a:cubicBezTo>
                  <a:pt x="10519624" y="1612750"/>
                  <a:pt x="10523491" y="1748819"/>
                  <a:pt x="10515600" y="2034051"/>
                </a:cubicBezTo>
                <a:cubicBezTo>
                  <a:pt x="10507709" y="2319283"/>
                  <a:pt x="10516247" y="2386435"/>
                  <a:pt x="10515600" y="2599726"/>
                </a:cubicBezTo>
                <a:cubicBezTo>
                  <a:pt x="10514953" y="2813018"/>
                  <a:pt x="10537663" y="2917734"/>
                  <a:pt x="10515600" y="3129295"/>
                </a:cubicBezTo>
                <a:cubicBezTo>
                  <a:pt x="10493537" y="3340856"/>
                  <a:pt x="10505648" y="3444110"/>
                  <a:pt x="10515600" y="3622756"/>
                </a:cubicBezTo>
                <a:cubicBezTo>
                  <a:pt x="10525552" y="3801402"/>
                  <a:pt x="10536187" y="4161567"/>
                  <a:pt x="10515600" y="4513394"/>
                </a:cubicBezTo>
                <a:cubicBezTo>
                  <a:pt x="10500032" y="5008650"/>
                  <a:pt x="10187846" y="5431372"/>
                  <a:pt x="9612900" y="5416094"/>
                </a:cubicBezTo>
                <a:cubicBezTo>
                  <a:pt x="9285478" y="5425165"/>
                  <a:pt x="9106842" y="5381882"/>
                  <a:pt x="8855783" y="5416094"/>
                </a:cubicBezTo>
                <a:cubicBezTo>
                  <a:pt x="8604724" y="5450306"/>
                  <a:pt x="8395568" y="5391734"/>
                  <a:pt x="8272869" y="5416094"/>
                </a:cubicBezTo>
                <a:cubicBezTo>
                  <a:pt x="8150170" y="5440454"/>
                  <a:pt x="7650175" y="5418370"/>
                  <a:pt x="7428650" y="5416094"/>
                </a:cubicBezTo>
                <a:cubicBezTo>
                  <a:pt x="7207125" y="5413818"/>
                  <a:pt x="7054368" y="5412852"/>
                  <a:pt x="6932838" y="5416094"/>
                </a:cubicBezTo>
                <a:cubicBezTo>
                  <a:pt x="6811308" y="5419336"/>
                  <a:pt x="6283286" y="5378872"/>
                  <a:pt x="6088619" y="5416094"/>
                </a:cubicBezTo>
                <a:cubicBezTo>
                  <a:pt x="5893952" y="5453316"/>
                  <a:pt x="5785181" y="5416866"/>
                  <a:pt x="5592808" y="5416094"/>
                </a:cubicBezTo>
                <a:cubicBezTo>
                  <a:pt x="5400435" y="5415322"/>
                  <a:pt x="5118546" y="5450296"/>
                  <a:pt x="4835690" y="5416094"/>
                </a:cubicBezTo>
                <a:cubicBezTo>
                  <a:pt x="4552834" y="5381892"/>
                  <a:pt x="4334158" y="5455657"/>
                  <a:pt x="3991471" y="5416094"/>
                </a:cubicBezTo>
                <a:cubicBezTo>
                  <a:pt x="3648784" y="5376531"/>
                  <a:pt x="3714393" y="5419602"/>
                  <a:pt x="3582762" y="5416094"/>
                </a:cubicBezTo>
                <a:cubicBezTo>
                  <a:pt x="3451131" y="5412586"/>
                  <a:pt x="3139831" y="5440765"/>
                  <a:pt x="2738542" y="5416094"/>
                </a:cubicBezTo>
                <a:cubicBezTo>
                  <a:pt x="2337253" y="5391423"/>
                  <a:pt x="2190895" y="5414277"/>
                  <a:pt x="1894323" y="5416094"/>
                </a:cubicBezTo>
                <a:cubicBezTo>
                  <a:pt x="1597751" y="5417911"/>
                  <a:pt x="1581359" y="5415686"/>
                  <a:pt x="1485613" y="5416094"/>
                </a:cubicBezTo>
                <a:cubicBezTo>
                  <a:pt x="1389867" y="5416503"/>
                  <a:pt x="1024032" y="5431199"/>
                  <a:pt x="902700" y="5416094"/>
                </a:cubicBezTo>
                <a:cubicBezTo>
                  <a:pt x="528543" y="5413384"/>
                  <a:pt x="72262" y="4937846"/>
                  <a:pt x="0" y="4513394"/>
                </a:cubicBezTo>
                <a:cubicBezTo>
                  <a:pt x="19061" y="4384908"/>
                  <a:pt x="-14688" y="4099856"/>
                  <a:pt x="0" y="3983826"/>
                </a:cubicBezTo>
                <a:cubicBezTo>
                  <a:pt x="14688" y="3867796"/>
                  <a:pt x="23320" y="3727066"/>
                  <a:pt x="0" y="3490364"/>
                </a:cubicBezTo>
                <a:cubicBezTo>
                  <a:pt x="-23320" y="3253662"/>
                  <a:pt x="28367" y="3042836"/>
                  <a:pt x="0" y="2816368"/>
                </a:cubicBezTo>
                <a:cubicBezTo>
                  <a:pt x="-28367" y="2589900"/>
                  <a:pt x="26490" y="2414375"/>
                  <a:pt x="0" y="2142372"/>
                </a:cubicBezTo>
                <a:cubicBezTo>
                  <a:pt x="-26490" y="1870369"/>
                  <a:pt x="-12149" y="1868714"/>
                  <a:pt x="0" y="1648910"/>
                </a:cubicBezTo>
                <a:cubicBezTo>
                  <a:pt x="12149" y="1429106"/>
                  <a:pt x="-30083" y="1234771"/>
                  <a:pt x="0" y="902700"/>
                </a:cubicBezTo>
                <a:close/>
              </a:path>
              <a:path w="10515600" h="5416094" stroke="0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gradFill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</a:gradFill>
          <a:ln w="60325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481592"/>
            <a:ext cx="9144000" cy="306324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b="1">
                <a:solidFill>
                  <a:srgbClr val="FFFF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名人介紹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169229" y="4740946"/>
            <a:ext cx="9144000" cy="122529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zh-TW" altLang="en-US" sz="72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組員</a:t>
            </a:r>
            <a:r>
              <a:rPr lang="zh-TW" altLang="en-US" sz="7200">
                <a:solidFill>
                  <a:schemeClr val="bg1"/>
                </a:solidFill>
              </a:rPr>
              <a:t>:18.24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29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">
            <a:extLst>
              <a:ext uri="{FF2B5EF4-FFF2-40B4-BE49-F238E27FC236}">
                <a16:creationId xmlns:a16="http://schemas.microsoft.com/office/drawing/2014/main" id="{F60A5828-D076-0A45-B5AD-66B8965B4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655" y="719666"/>
            <a:ext cx="3636689" cy="5418667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4C0D8B8D-B278-9A40-93FE-D032E85AED1F}"/>
              </a:ext>
            </a:extLst>
          </p:cNvPr>
          <p:cNvSpPr txBox="1"/>
          <p:nvPr/>
        </p:nvSpPr>
        <p:spPr>
          <a:xfrm>
            <a:off x="-43543" y="117693"/>
            <a:ext cx="12022012" cy="67403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TW" altLang="en-US" sz="5400">
                <a:solidFill>
                  <a:srgbClr val="00B0F0"/>
                </a:solidFill>
              </a:rPr>
              <a:t>湯瑪斯</a:t>
            </a:r>
            <a:r>
              <a:rPr lang="en-US" altLang="zh-TW" sz="5400">
                <a:solidFill>
                  <a:srgbClr val="00B0F0"/>
                </a:solidFill>
              </a:rPr>
              <a:t>·</a:t>
            </a:r>
            <a:r>
              <a:rPr lang="zh-TW" altLang="en-US" sz="5400">
                <a:solidFill>
                  <a:srgbClr val="00B0F0"/>
                </a:solidFill>
              </a:rPr>
              <a:t>愛迪生出生在美國俄亥俄州的米蘭，他是家中的第七個兒子 ，家族為荷蘭移民。他的父親山繆爾在加拿大開創了一所餐廳，後來加入革命軍而被通緝，逃到了米蘭鎮，轉營木材生意；愛迪生的母親南西曾在加拿大當過小學教師，結婚後沒有再執教鞭，當全職的家庭主婦。</a:t>
            </a:r>
          </a:p>
        </p:txBody>
      </p:sp>
    </p:spTree>
    <p:extLst>
      <p:ext uri="{BB962C8B-B14F-4D97-AF65-F5344CB8AC3E}">
        <p14:creationId xmlns:p14="http://schemas.microsoft.com/office/powerpoint/2010/main" val="1442058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">
            <a:extLst>
              <a:ext uri="{FF2B5EF4-FFF2-40B4-BE49-F238E27FC236}">
                <a16:creationId xmlns:a16="http://schemas.microsoft.com/office/drawing/2014/main" id="{484711BD-C0CF-6A4A-B48E-8F409528B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224" y="1473003"/>
            <a:ext cx="4343776" cy="5384997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89414486-19E2-C64C-860E-E1A249A957A9}"/>
              </a:ext>
            </a:extLst>
          </p:cNvPr>
          <p:cNvSpPr txBox="1"/>
          <p:nvPr/>
        </p:nvSpPr>
        <p:spPr>
          <a:xfrm>
            <a:off x="5182395" y="251579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8213528-C008-ED47-A827-BA8BDA63B41F}"/>
              </a:ext>
            </a:extLst>
          </p:cNvPr>
          <p:cNvSpPr txBox="1"/>
          <p:nvPr/>
        </p:nvSpPr>
        <p:spPr>
          <a:xfrm>
            <a:off x="0" y="428178"/>
            <a:ext cx="12370171" cy="60016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4800">
                <a:solidFill>
                  <a:srgbClr val="00B050"/>
                </a:solidFill>
              </a:rPr>
              <a:t>由於患病，愛迪生較晚接受學校教育。他愛發問、愛動腦，有一次，他突然想到，既然母雞能孵蛋，他也能孵蛋，就拿了一顆雞蛋，自己坐上。因為他這樣的習慣，令學校老師生氣，並稱他為「臭蛋」。愛迪生的母親毅然把兒子帶回家，用自己的方法教導愛迪生，鼓勵他學習、做實驗，使他只受過三個月的學校教育。他認為母親就是他成功的因素。</a:t>
            </a:r>
          </a:p>
        </p:txBody>
      </p:sp>
    </p:spTree>
    <p:extLst>
      <p:ext uri="{BB962C8B-B14F-4D97-AF65-F5344CB8AC3E}">
        <p14:creationId xmlns:p14="http://schemas.microsoft.com/office/powerpoint/2010/main" val="992773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">
            <a:extLst>
              <a:ext uri="{FF2B5EF4-FFF2-40B4-BE49-F238E27FC236}">
                <a16:creationId xmlns:a16="http://schemas.microsoft.com/office/drawing/2014/main" id="{F7FC033A-7590-9448-A670-DF5E601DB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342" y="1439333"/>
            <a:ext cx="5418667" cy="5418667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8F6B8DB0-438B-B44A-8982-25896702EA13}"/>
              </a:ext>
            </a:extLst>
          </p:cNvPr>
          <p:cNvSpPr txBox="1"/>
          <p:nvPr/>
        </p:nvSpPr>
        <p:spPr>
          <a:xfrm>
            <a:off x="63712" y="63264"/>
            <a:ext cx="11607376" cy="67403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TW" altLang="en-US" sz="5400">
                <a:solidFill>
                  <a:srgbClr val="E68702"/>
                </a:solidFill>
              </a:rPr>
              <a:t>愛迪生</a:t>
            </a:r>
            <a:r>
              <a:rPr lang="en-US" altLang="zh-TW" sz="5400" dirty="0">
                <a:solidFill>
                  <a:srgbClr val="E68702"/>
                </a:solidFill>
              </a:rPr>
              <a:t>15</a:t>
            </a:r>
            <a:r>
              <a:rPr lang="zh-TW" altLang="en-US" sz="5400">
                <a:solidFill>
                  <a:srgbClr val="E68702"/>
                </a:solidFill>
              </a:rPr>
              <a:t>歲患有重聽，因為他在火車上做實驗，製作火藥，差點引爆火車，火車管理員扇了他的耳光，令愛迪生耳聾。愛迪生在往來於休倫港和底特律之間的火車上當報童，賣報紙和點心。他從火車碰撞中救了吉米</a:t>
            </a:r>
            <a:r>
              <a:rPr lang="en-US" altLang="zh-TW" sz="5400" dirty="0">
                <a:solidFill>
                  <a:srgbClr val="E68702"/>
                </a:solidFill>
              </a:rPr>
              <a:t>·</a:t>
            </a:r>
            <a:r>
              <a:rPr lang="zh-TW" altLang="en-US" sz="5400">
                <a:solidFill>
                  <a:srgbClr val="E68702"/>
                </a:solidFill>
              </a:rPr>
              <a:t>馬肯斯。吉米的父親、車站站長很感激他，培訓他成為電報員。</a:t>
            </a:r>
          </a:p>
        </p:txBody>
      </p:sp>
    </p:spTree>
    <p:extLst>
      <p:ext uri="{BB962C8B-B14F-4D97-AF65-F5344CB8AC3E}">
        <p14:creationId xmlns:p14="http://schemas.microsoft.com/office/powerpoint/2010/main" val="1326896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">
            <a:extLst>
              <a:ext uri="{FF2B5EF4-FFF2-40B4-BE49-F238E27FC236}">
                <a16:creationId xmlns:a16="http://schemas.microsoft.com/office/drawing/2014/main" id="{4D6F4D1C-C914-DF40-B703-DDD8EE17E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082" y="-1651998"/>
            <a:ext cx="5725068" cy="10161996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3726B440-1D96-7A4C-8401-74243162999F}"/>
              </a:ext>
            </a:extLst>
          </p:cNvPr>
          <p:cNvSpPr txBox="1"/>
          <p:nvPr/>
        </p:nvSpPr>
        <p:spPr>
          <a:xfrm>
            <a:off x="309413" y="171393"/>
            <a:ext cx="11095929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TW" altLang="en-US" sz="6000">
                <a:solidFill>
                  <a:srgbClr val="707002"/>
                </a:solidFill>
              </a:rPr>
              <a:t>耳聾使他能夠忽略坐在他旁邊的電報員發出的噪音。他的一些最早期的發明與電子電信有關，包括證券報價機。愛迪生在</a:t>
            </a:r>
            <a:r>
              <a:rPr lang="en-US" altLang="zh-TW" sz="6000" dirty="0">
                <a:solidFill>
                  <a:srgbClr val="707002"/>
                </a:solidFill>
              </a:rPr>
              <a:t>1868</a:t>
            </a:r>
            <a:r>
              <a:rPr lang="zh-TW" altLang="en-US" sz="6000">
                <a:solidFill>
                  <a:srgbClr val="707002"/>
                </a:solidFill>
              </a:rPr>
              <a:t>年</a:t>
            </a:r>
            <a:r>
              <a:rPr lang="en-US" altLang="zh-TW" sz="6000" dirty="0">
                <a:solidFill>
                  <a:srgbClr val="707002"/>
                </a:solidFill>
              </a:rPr>
              <a:t>10</a:t>
            </a:r>
            <a:r>
              <a:rPr lang="zh-TW" altLang="en-US" sz="6000">
                <a:solidFill>
                  <a:srgbClr val="707002"/>
                </a:solidFill>
              </a:rPr>
              <a:t>月</a:t>
            </a:r>
            <a:r>
              <a:rPr lang="en-US" altLang="zh-TW" sz="6000" dirty="0">
                <a:solidFill>
                  <a:srgbClr val="707002"/>
                </a:solidFill>
              </a:rPr>
              <a:t>28</a:t>
            </a:r>
            <a:r>
              <a:rPr lang="zh-TW" altLang="en-US" sz="6000">
                <a:solidFill>
                  <a:srgbClr val="707002"/>
                </a:solidFill>
              </a:rPr>
              <a:t>日申請並於</a:t>
            </a:r>
            <a:r>
              <a:rPr lang="en-US" altLang="zh-TW" sz="6000" dirty="0">
                <a:solidFill>
                  <a:srgbClr val="707002"/>
                </a:solidFill>
              </a:rPr>
              <a:t>1869</a:t>
            </a:r>
            <a:r>
              <a:rPr lang="zh-TW" altLang="en-US" sz="6000">
                <a:solidFill>
                  <a:srgbClr val="707002"/>
                </a:solidFill>
              </a:rPr>
              <a:t>年</a:t>
            </a:r>
            <a:r>
              <a:rPr lang="en-US" altLang="zh-TW" sz="6000" dirty="0">
                <a:solidFill>
                  <a:srgbClr val="707002"/>
                </a:solidFill>
              </a:rPr>
              <a:t>6</a:t>
            </a:r>
            <a:r>
              <a:rPr lang="zh-TW" altLang="en-US" sz="6000">
                <a:solidFill>
                  <a:srgbClr val="707002"/>
                </a:solidFill>
              </a:rPr>
              <a:t>月</a:t>
            </a:r>
            <a:r>
              <a:rPr lang="en-US" altLang="zh-TW" sz="6000" dirty="0">
                <a:solidFill>
                  <a:srgbClr val="707002"/>
                </a:solidFill>
              </a:rPr>
              <a:t>1</a:t>
            </a:r>
            <a:r>
              <a:rPr lang="zh-TW" altLang="en-US" sz="6000">
                <a:solidFill>
                  <a:srgbClr val="707002"/>
                </a:solidFill>
              </a:rPr>
              <a:t>日獲得了他的第一個專利</a:t>
            </a:r>
            <a:r>
              <a:rPr lang="en-US" altLang="zh-TW" sz="6000" dirty="0">
                <a:solidFill>
                  <a:srgbClr val="707002"/>
                </a:solidFill>
              </a:rPr>
              <a:t>—</a:t>
            </a:r>
            <a:r>
              <a:rPr lang="zh-TW" altLang="en-US" sz="6000">
                <a:solidFill>
                  <a:srgbClr val="707002"/>
                </a:solidFill>
              </a:rPr>
              <a:t>電子投票計數器。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CE59BBE-D477-5848-9831-1FC6194EF452}"/>
              </a:ext>
            </a:extLst>
          </p:cNvPr>
          <p:cNvSpPr txBox="1"/>
          <p:nvPr/>
        </p:nvSpPr>
        <p:spPr>
          <a:xfrm rot="10800000" flipV="1">
            <a:off x="6332580" y="5803704"/>
            <a:ext cx="8109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sz="4800">
                <a:solidFill>
                  <a:schemeClr val="accent2">
                    <a:lumMod val="75000"/>
                  </a:schemeClr>
                </a:solidFill>
              </a:rPr>
              <a:t>我盡力了他原本更多</a:t>
            </a:r>
          </a:p>
        </p:txBody>
      </p:sp>
    </p:spTree>
    <p:extLst>
      <p:ext uri="{BB962C8B-B14F-4D97-AF65-F5344CB8AC3E}">
        <p14:creationId xmlns:p14="http://schemas.microsoft.com/office/powerpoint/2010/main" val="28687956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B9CF71-3DE3-DD4E-AEE2-3186F06FA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780" y="483599"/>
            <a:ext cx="10515600" cy="870095"/>
          </a:xfrm>
        </p:spPr>
        <p:txBody>
          <a:bodyPr>
            <a:normAutofit fontScale="90000"/>
          </a:bodyPr>
          <a:lstStyle/>
          <a:p>
            <a:r>
              <a:rPr lang="zh-TW" altLang="en-US" sz="10700">
                <a:solidFill>
                  <a:schemeClr val="accent2">
                    <a:lumMod val="75000"/>
                  </a:schemeClr>
                </a:solidFill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愛迪生的經典名言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B62F2E-3D50-C64F-88E1-D7BA467A6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780" y="2314536"/>
            <a:ext cx="11421474" cy="4059865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zh-TW" altLang="en-US" sz="6000" b="1" i="0">
                <a:solidFill>
                  <a:srgbClr val="30303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天才是百分之一的天分，再加上百分之九十九的努力。</a:t>
            </a:r>
            <a:endParaRPr lang="en-US" altLang="zh-TW" sz="6000" b="1" i="0">
              <a:solidFill>
                <a:srgbClr val="30303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algn="ctr"/>
            <a:r>
              <a:rPr lang="zh-TW" altLang="en-US" sz="6000" b="1" i="0">
                <a:solidFill>
                  <a:srgbClr val="30303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當別人要半途而廢的時候，他們都不知道自己離成功有多近！</a:t>
            </a:r>
            <a:endParaRPr lang="zh-TW" altLang="en-US" sz="6000"/>
          </a:p>
        </p:txBody>
      </p:sp>
    </p:spTree>
    <p:extLst>
      <p:ext uri="{BB962C8B-B14F-4D97-AF65-F5344CB8AC3E}">
        <p14:creationId xmlns:p14="http://schemas.microsoft.com/office/powerpoint/2010/main" val="95021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rgbClr val="BA907F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3E2B86D-3EE3-F94E-8225-D15E16FC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58" y="236741"/>
            <a:ext cx="1212813" cy="2403283"/>
          </a:xfrm>
        </p:spPr>
        <p:txBody>
          <a:bodyPr anchor="t">
            <a:noAutofit/>
          </a:bodyPr>
          <a:lstStyle/>
          <a:p>
            <a:r>
              <a:rPr lang="zh-TW" altLang="en-US" sz="9600" b="1">
                <a:solidFill>
                  <a:schemeClr val="bg1"/>
                </a:solidFill>
                <a:latin typeface="Microsoft JhengHei Light"/>
                <a:ea typeface="Microsoft JhengHei Light"/>
              </a:rPr>
              <a:t>公司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09C306-9CC0-E244-A45D-53007B800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558" y="232374"/>
            <a:ext cx="11205076" cy="49920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zh-TW" sz="5400">
                <a:solidFill>
                  <a:schemeClr val="tx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1878年，愛迪生在紐約與幾位金融家，建</a:t>
            </a:r>
            <a:r>
              <a:rPr lang="zh-TW" altLang="en-US" sz="5400">
                <a:solidFill>
                  <a:schemeClr val="tx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立</a:t>
            </a:r>
            <a:r>
              <a:rPr lang="zh-TW" sz="5400" b="1">
                <a:solidFill>
                  <a:schemeClr val="tx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愛迪生電燈公司</a:t>
            </a:r>
            <a:r>
              <a:rPr lang="zh-TW" sz="5400">
                <a:solidFill>
                  <a:schemeClr val="tx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。所在地位於洛帕克街，在1879年除夕愛迪生讓他發明的燈泡，散落洛帕克街上，整條街燈火通明。這是第一條燈火通明的街道。愛迪生在他的公司內的實驗室製作燈泡。現在已經改叫</a:t>
            </a:r>
            <a:r>
              <a:rPr lang="zh-TW" sz="5400" b="1">
                <a:solidFill>
                  <a:schemeClr val="tx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美國奇異公司</a:t>
            </a:r>
            <a:r>
              <a:rPr lang="zh-TW" sz="5400">
                <a:solidFill>
                  <a:schemeClr val="tx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。</a:t>
            </a:r>
          </a:p>
          <a:p>
            <a:pPr marL="0" indent="0">
              <a:buNone/>
            </a:pPr>
            <a:endParaRPr lang="zh-TW" alt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7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圖片 4" descr="一張含有 畫畫, 時鐘 的圖片&#10;&#10;描述是以非常高的可信度產生">
            <a:extLst>
              <a:ext uri="{FF2B5EF4-FFF2-40B4-BE49-F238E27FC236}">
                <a16:creationId xmlns:a16="http://schemas.microsoft.com/office/drawing/2014/main" id="{A0C83894-2A41-4059-ACB4-0BBB37A0CE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3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F775E1B-6045-4C4E-A771-27253BF35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321733"/>
            <a:ext cx="11548532" cy="42293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z="11500" b="1">
                <a:solidFill>
                  <a:schemeClr val="bg1"/>
                </a:solidFill>
              </a:rPr>
              <a:t>有獎徵答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6095" y="4702516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03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圖片 4" descr="一張含有 貓, 室內, 白色, 坐 的圖片&#10;&#10;描述是以非常高的可信度產生">
            <a:extLst>
              <a:ext uri="{FF2B5EF4-FFF2-40B4-BE49-F238E27FC236}">
                <a16:creationId xmlns:a16="http://schemas.microsoft.com/office/drawing/2014/main" id="{CB26A7B8-EFBB-4345-BD41-5B1987DF99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00" r="1" b="2566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208099F-2BBC-447D-BCE6-912AD622B735}"/>
              </a:ext>
            </a:extLst>
          </p:cNvPr>
          <p:cNvSpPr txBox="1"/>
          <p:nvPr/>
        </p:nvSpPr>
        <p:spPr>
          <a:xfrm>
            <a:off x="321733" y="321733"/>
            <a:ext cx="11548532" cy="422930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143000" indent="-1143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zh-TW" altLang="en-US" sz="7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愛迪生著名的發明有什麼</a:t>
            </a:r>
            <a:r>
              <a:rPr lang="en-US" altLang="zh-TW" sz="7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  <a:r>
              <a:rPr lang="en-US" altLang="zh-TW" sz="7200" b="1" dirty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zh-TW" altLang="en-US" sz="7200" b="1" dirty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四人</a:t>
            </a:r>
            <a:r>
              <a:rPr lang="en-US" altLang="zh-TW" sz="7200" b="1" dirty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)</a:t>
            </a:r>
            <a:endParaRPr lang="zh-TW" altLang="en-US" dirty="0">
              <a:solidFill>
                <a:schemeClr val="bg1">
                  <a:lumMod val="85000"/>
                </a:schemeClr>
              </a:solidFill>
              <a:ea typeface="+mj-ea"/>
              <a:cs typeface="+mj-cs"/>
            </a:endParaRPr>
          </a:p>
          <a:p>
            <a:pPr marL="1143000" indent="-11430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zh-TW" altLang="en-US" sz="7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愛迪生出生於哪個國家</a:t>
            </a:r>
            <a:r>
              <a:rPr lang="en-US" altLang="zh-TW" sz="7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7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愛迪生的稱號為何</a:t>
            </a:r>
            <a:r>
              <a:rPr lang="en-US" altLang="zh-TW" sz="7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7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3.南西和愛迪生</a:t>
            </a:r>
            <a:r>
              <a:rPr lang="zh-TW" altLang="en-US" sz="7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的</a:t>
            </a:r>
            <a:r>
              <a:rPr lang="zh-TW" altLang="en-US" sz="7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關係</a:t>
            </a:r>
            <a:r>
              <a:rPr lang="zh-TW" altLang="en-US" sz="7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為何</a:t>
            </a:r>
            <a:r>
              <a:rPr lang="en-US" altLang="zh-TW" sz="7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7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4.留聲機有什麼功能</a:t>
            </a:r>
            <a:r>
              <a:rPr lang="en-US" altLang="zh-TW" sz="7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6095" y="4702516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764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6">
            <a:extLst>
              <a:ext uri="{FF2B5EF4-FFF2-40B4-BE49-F238E27FC236}">
                <a16:creationId xmlns:a16="http://schemas.microsoft.com/office/drawing/2014/main" id="{6A5254BA-0CF8-7244-89B6-DD6925859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493"/>
            <a:ext cx="12192001" cy="819667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B09A7A38-6E81-3C40-9C51-6A35A73023EB}"/>
              </a:ext>
            </a:extLst>
          </p:cNvPr>
          <p:cNvSpPr txBox="1"/>
          <p:nvPr/>
        </p:nvSpPr>
        <p:spPr>
          <a:xfrm>
            <a:off x="111868" y="0"/>
            <a:ext cx="5591393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9600">
                <a:solidFill>
                  <a:schemeClr val="accent2">
                    <a:lumMod val="50000"/>
                  </a:schemeClr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謝謝大家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3D95EAB-0D68-1240-82E6-1B103FD16FFE}"/>
              </a:ext>
            </a:extLst>
          </p:cNvPr>
          <p:cNvSpPr txBox="1"/>
          <p:nvPr/>
        </p:nvSpPr>
        <p:spPr>
          <a:xfrm>
            <a:off x="7962823" y="5291383"/>
            <a:ext cx="4965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9600" b="1">
                <a:solidFill>
                  <a:schemeClr val="accent2">
                    <a:lumMod val="50000"/>
                  </a:schemeClr>
                </a:solidFill>
              </a:rPr>
              <a:t>The end</a:t>
            </a:r>
            <a:endParaRPr lang="zh-TW" altLang="en-US" sz="9600" b="1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0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A2E39B7-17D8-4009-A8BA-9E8D8EC1B4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id="{8B71B615-14B5-4C0F-99E2-F17912DC63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3203463" y="-2060461"/>
            <a:ext cx="5649003" cy="10651671"/>
          </a:xfrm>
          <a:custGeom>
            <a:avLst/>
            <a:gdLst>
              <a:gd name="connsiteX0" fmla="*/ 0 w 5649003"/>
              <a:gd name="connsiteY0" fmla="*/ 5325836 h 10651671"/>
              <a:gd name="connsiteX1" fmla="*/ 2824502 w 5649003"/>
              <a:gd name="connsiteY1" fmla="*/ 0 h 10651671"/>
              <a:gd name="connsiteX2" fmla="*/ 5649004 w 5649003"/>
              <a:gd name="connsiteY2" fmla="*/ 5325836 h 10651671"/>
              <a:gd name="connsiteX3" fmla="*/ 2824502 w 5649003"/>
              <a:gd name="connsiteY3" fmla="*/ 10651672 h 10651671"/>
              <a:gd name="connsiteX4" fmla="*/ 0 w 5649003"/>
              <a:gd name="connsiteY4" fmla="*/ 5325836 h 10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9003" h="10651671" fill="none" extrusionOk="0">
                <a:moveTo>
                  <a:pt x="0" y="5325836"/>
                </a:moveTo>
                <a:cubicBezTo>
                  <a:pt x="186946" y="2320485"/>
                  <a:pt x="1438121" y="-52385"/>
                  <a:pt x="2824502" y="0"/>
                </a:cubicBezTo>
                <a:cubicBezTo>
                  <a:pt x="4703838" y="-43168"/>
                  <a:pt x="5583840" y="2369660"/>
                  <a:pt x="5649004" y="5325836"/>
                </a:cubicBezTo>
                <a:cubicBezTo>
                  <a:pt x="5518761" y="8289338"/>
                  <a:pt x="4285196" y="10894014"/>
                  <a:pt x="2824502" y="10651672"/>
                </a:cubicBezTo>
                <a:cubicBezTo>
                  <a:pt x="1536945" y="11016699"/>
                  <a:pt x="142947" y="8418643"/>
                  <a:pt x="0" y="5325836"/>
                </a:cubicBezTo>
                <a:close/>
              </a:path>
              <a:path w="5649003" h="10651671" stroke="0" extrusionOk="0">
                <a:moveTo>
                  <a:pt x="0" y="5325836"/>
                </a:moveTo>
                <a:cubicBezTo>
                  <a:pt x="-54350" y="2332108"/>
                  <a:pt x="1351726" y="167869"/>
                  <a:pt x="2824502" y="0"/>
                </a:cubicBezTo>
                <a:cubicBezTo>
                  <a:pt x="4182679" y="-143942"/>
                  <a:pt x="5672665" y="2549517"/>
                  <a:pt x="5649004" y="5325836"/>
                </a:cubicBezTo>
                <a:cubicBezTo>
                  <a:pt x="5518596" y="8280244"/>
                  <a:pt x="4081190" y="10622204"/>
                  <a:pt x="2824502" y="10651672"/>
                </a:cubicBezTo>
                <a:cubicBezTo>
                  <a:pt x="1216708" y="10537144"/>
                  <a:pt x="-100850" y="8264979"/>
                  <a:pt x="0" y="5325836"/>
                </a:cubicBezTo>
                <a:close/>
              </a:path>
            </a:pathLst>
          </a:custGeom>
          <a:solidFill>
            <a:srgbClr val="BA907F"/>
          </a:solidFill>
          <a:ln w="57150">
            <a:solidFill>
              <a:srgbClr val="BA907F"/>
            </a:solidFill>
            <a:extLst>
              <a:ext uri="{C807C97D-BFC1-408E-A445-0C87EB9F89A2}">
                <ask:lineSketchStyleProps xmlns:ask="http://schemas.microsoft.com/office/drawing/2018/sketchyshapes" xmlns="" sd="63743190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2700CA8-6BCF-4AB7-8383-99BCC5C76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-125454" y="360486"/>
            <a:ext cx="12439859" cy="365759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zh-TW" altLang="en-US" sz="7000">
                <a:solidFill>
                  <a:schemeClr val="tx2">
                    <a:lumMod val="90000"/>
                    <a:lumOff val="10000"/>
                  </a:schemeClr>
                </a:solidFill>
                <a:latin typeface="標楷體" panose="03000509000000000000" pitchFamily="65" charset="-120"/>
                <a:ea typeface="標楷體"/>
              </a:rPr>
              <a:t>我們今天要介紹的名人，是一位出生於美國的發明家， 因有著多項發明，而有了「發明大王」的稱號，你知道他是誰嗎？他就是偉大的發明家</a:t>
            </a:r>
            <a:r>
              <a:rPr lang="en-US" altLang="zh-TW" sz="7000">
                <a:solidFill>
                  <a:schemeClr val="tx2">
                    <a:lumMod val="90000"/>
                    <a:lumOff val="10000"/>
                  </a:schemeClr>
                </a:solidFill>
                <a:latin typeface="標楷體" panose="03000509000000000000" pitchFamily="65" charset="-120"/>
                <a:ea typeface="標楷體"/>
              </a:rPr>
              <a:t>_</a:t>
            </a:r>
            <a:r>
              <a:rPr lang="zh-TW" altLang="en-US" sz="7000">
                <a:solidFill>
                  <a:schemeClr val="tx2">
                    <a:lumMod val="90000"/>
                    <a:lumOff val="10000"/>
                  </a:schemeClr>
                </a:solidFill>
                <a:latin typeface="標楷體" panose="03000509000000000000" pitchFamily="65" charset="-120"/>
                <a:ea typeface="標楷體"/>
              </a:rPr>
              <a:t>愛迪生</a:t>
            </a:r>
            <a:r>
              <a:rPr lang="zh-TW" altLang="en-US" sz="700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/>
              </a:rPr>
              <a:t>。</a:t>
            </a:r>
            <a:endParaRPr lang="en-US" altLang="zh-TW" sz="700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3272797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798FE0E0-D95D-46EF-A375-475D4DB0E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直排標題 7">
            <a:extLst>
              <a:ext uri="{FF2B5EF4-FFF2-40B4-BE49-F238E27FC236}">
                <a16:creationId xmlns:a16="http://schemas.microsoft.com/office/drawing/2014/main" id="{8F2D2569-BDC5-4E1B-9E5C-A496CBC62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73801" y="461918"/>
            <a:ext cx="6894575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9600" b="1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關於愛迪生</a:t>
            </a:r>
            <a:endParaRPr lang="en-US" altLang="zh-TW" sz="9600" b="1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2D82A42F-AEBE-4065-9792-036A904D85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646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A907F"/>
          </a:solidFill>
          <a:ln w="38100" cap="rnd">
            <a:solidFill>
              <a:srgbClr val="BA907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圖片 4" descr="一張含有 個人, 男人, 相片, 白色 的圖片&#10;&#10;自動產生的描述">
            <a:extLst>
              <a:ext uri="{FF2B5EF4-FFF2-40B4-BE49-F238E27FC236}">
                <a16:creationId xmlns:a16="http://schemas.microsoft.com/office/drawing/2014/main" id="{8528B263-E05A-489C-ACE1-2C6F2F3325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9" r="7303"/>
          <a:stretch/>
        </p:blipFill>
        <p:spPr>
          <a:xfrm>
            <a:off x="8170912" y="94603"/>
            <a:ext cx="4052199" cy="6857990"/>
          </a:xfrm>
          <a:custGeom>
            <a:avLst/>
            <a:gdLst/>
            <a:ahLst/>
            <a:cxnLst/>
            <a:rect l="l" t="t" r="r" b="b"/>
            <a:pathLst>
              <a:path w="4052199" h="6858000">
                <a:moveTo>
                  <a:pt x="25603" y="0"/>
                </a:moveTo>
                <a:lnTo>
                  <a:pt x="4052199" y="0"/>
                </a:lnTo>
                <a:lnTo>
                  <a:pt x="4052199" y="6858000"/>
                </a:lnTo>
                <a:lnTo>
                  <a:pt x="28079" y="6858000"/>
                </a:lnTo>
                <a:lnTo>
                  <a:pt x="37459" y="6497135"/>
                </a:lnTo>
                <a:cubicBezTo>
                  <a:pt x="37586" y="6492050"/>
                  <a:pt x="38603" y="6487092"/>
                  <a:pt x="38603" y="6482007"/>
                </a:cubicBezTo>
                <a:cubicBezTo>
                  <a:pt x="47502" y="6367973"/>
                  <a:pt x="52587" y="6253939"/>
                  <a:pt x="18135" y="6142702"/>
                </a:cubicBezTo>
                <a:cubicBezTo>
                  <a:pt x="15084" y="6132214"/>
                  <a:pt x="13495" y="6121344"/>
                  <a:pt x="13432" y="6110411"/>
                </a:cubicBezTo>
                <a:cubicBezTo>
                  <a:pt x="11690" y="6013324"/>
                  <a:pt x="15936" y="5916236"/>
                  <a:pt x="26145" y="5819669"/>
                </a:cubicBezTo>
                <a:cubicBezTo>
                  <a:pt x="31229" y="5760555"/>
                  <a:pt x="26017" y="5700423"/>
                  <a:pt x="42926" y="5641690"/>
                </a:cubicBezTo>
                <a:cubicBezTo>
                  <a:pt x="50337" y="5612565"/>
                  <a:pt x="54595" y="5582728"/>
                  <a:pt x="55638" y="5552700"/>
                </a:cubicBezTo>
                <a:cubicBezTo>
                  <a:pt x="60087" y="5479983"/>
                  <a:pt x="38603" y="5411588"/>
                  <a:pt x="18263" y="5343066"/>
                </a:cubicBezTo>
                <a:cubicBezTo>
                  <a:pt x="7456" y="5306707"/>
                  <a:pt x="-5384" y="5269459"/>
                  <a:pt x="2372" y="5231320"/>
                </a:cubicBezTo>
                <a:cubicBezTo>
                  <a:pt x="16076" y="5173655"/>
                  <a:pt x="23920" y="5114744"/>
                  <a:pt x="25763" y="5055502"/>
                </a:cubicBezTo>
                <a:cubicBezTo>
                  <a:pt x="25635" y="5012660"/>
                  <a:pt x="15338" y="4970962"/>
                  <a:pt x="18898" y="4928374"/>
                </a:cubicBezTo>
                <a:cubicBezTo>
                  <a:pt x="27073" y="4845715"/>
                  <a:pt x="29157" y="4762561"/>
                  <a:pt x="25127" y="4679584"/>
                </a:cubicBezTo>
                <a:cubicBezTo>
                  <a:pt x="25077" y="4646429"/>
                  <a:pt x="28776" y="4613376"/>
                  <a:pt x="36187" y="4581060"/>
                </a:cubicBezTo>
                <a:cubicBezTo>
                  <a:pt x="45493" y="4524043"/>
                  <a:pt x="47464" y="4466060"/>
                  <a:pt x="42036" y="4408547"/>
                </a:cubicBezTo>
                <a:cubicBezTo>
                  <a:pt x="36060" y="4341932"/>
                  <a:pt x="18263" y="4276334"/>
                  <a:pt x="13685" y="4209719"/>
                </a:cubicBezTo>
                <a:cubicBezTo>
                  <a:pt x="6694" y="4099371"/>
                  <a:pt x="16610" y="3989024"/>
                  <a:pt x="26398" y="3879186"/>
                </a:cubicBezTo>
                <a:cubicBezTo>
                  <a:pt x="34026" y="3808731"/>
                  <a:pt x="36060" y="3737781"/>
                  <a:pt x="32501" y="3667009"/>
                </a:cubicBezTo>
                <a:cubicBezTo>
                  <a:pt x="28051" y="3610818"/>
                  <a:pt x="21059" y="3554755"/>
                  <a:pt x="19788" y="3498437"/>
                </a:cubicBezTo>
                <a:cubicBezTo>
                  <a:pt x="17627" y="3398006"/>
                  <a:pt x="18390" y="3297701"/>
                  <a:pt x="24237" y="3197143"/>
                </a:cubicBezTo>
                <a:cubicBezTo>
                  <a:pt x="27162" y="3146928"/>
                  <a:pt x="32119" y="3096966"/>
                  <a:pt x="34026" y="3046242"/>
                </a:cubicBezTo>
                <a:cubicBezTo>
                  <a:pt x="35933" y="2995518"/>
                  <a:pt x="40001" y="2944413"/>
                  <a:pt x="28433" y="2894578"/>
                </a:cubicBezTo>
                <a:cubicBezTo>
                  <a:pt x="8855" y="2810038"/>
                  <a:pt x="23220" y="2725879"/>
                  <a:pt x="27415" y="2641593"/>
                </a:cubicBezTo>
                <a:cubicBezTo>
                  <a:pt x="29958" y="2589217"/>
                  <a:pt x="45214" y="2535568"/>
                  <a:pt x="31738" y="2484717"/>
                </a:cubicBezTo>
                <a:cubicBezTo>
                  <a:pt x="10507" y="2405008"/>
                  <a:pt x="24492" y="2326951"/>
                  <a:pt x="31738" y="2248513"/>
                </a:cubicBezTo>
                <a:cubicBezTo>
                  <a:pt x="40218" y="2174283"/>
                  <a:pt x="38768" y="2099252"/>
                  <a:pt x="27415" y="2025403"/>
                </a:cubicBezTo>
                <a:cubicBezTo>
                  <a:pt x="12986" y="1952165"/>
                  <a:pt x="12986" y="1876803"/>
                  <a:pt x="27415" y="1803565"/>
                </a:cubicBezTo>
                <a:cubicBezTo>
                  <a:pt x="39276" y="1743102"/>
                  <a:pt x="40598" y="1681038"/>
                  <a:pt x="31356" y="1620119"/>
                </a:cubicBezTo>
                <a:cubicBezTo>
                  <a:pt x="25127" y="1576514"/>
                  <a:pt x="13940" y="1533163"/>
                  <a:pt x="12414" y="1489558"/>
                </a:cubicBezTo>
                <a:cubicBezTo>
                  <a:pt x="9262" y="1398420"/>
                  <a:pt x="11118" y="1307167"/>
                  <a:pt x="18008" y="1216233"/>
                </a:cubicBezTo>
                <a:cubicBezTo>
                  <a:pt x="26017" y="1112496"/>
                  <a:pt x="41400" y="1009268"/>
                  <a:pt x="30721" y="904896"/>
                </a:cubicBezTo>
                <a:cubicBezTo>
                  <a:pt x="27162" y="869046"/>
                  <a:pt x="19661" y="833323"/>
                  <a:pt x="18771" y="797346"/>
                </a:cubicBezTo>
                <a:cubicBezTo>
                  <a:pt x="17118" y="730095"/>
                  <a:pt x="16737" y="663607"/>
                  <a:pt x="20169" y="593941"/>
                </a:cubicBezTo>
                <a:cubicBezTo>
                  <a:pt x="23602" y="524274"/>
                  <a:pt x="38348" y="451938"/>
                  <a:pt x="28433" y="383798"/>
                </a:cubicBezTo>
                <a:cubicBezTo>
                  <a:pt x="18516" y="315657"/>
                  <a:pt x="24873" y="248406"/>
                  <a:pt x="31229" y="181410"/>
                </a:cubicBezTo>
                <a:cubicBezTo>
                  <a:pt x="34344" y="149565"/>
                  <a:pt x="36410" y="118069"/>
                  <a:pt x="35854" y="8670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14F22E44-A052-4C6D-AA8A-27964AB3733F}"/>
              </a:ext>
            </a:extLst>
          </p:cNvPr>
          <p:cNvSpPr txBox="1"/>
          <p:nvPr/>
        </p:nvSpPr>
        <p:spPr>
          <a:xfrm>
            <a:off x="5555997" y="651781"/>
            <a:ext cx="3839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/>
              <a:t> 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7404A9D5-E6D3-42E9-9ADE-6059AF3EE5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98" y="4924155"/>
            <a:ext cx="5767552" cy="147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3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768BC45-6978-4563-AFFC-4378E82C53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lored rectangle">
            <a:extLst>
              <a:ext uri="{FF2B5EF4-FFF2-40B4-BE49-F238E27FC236}">
                <a16:creationId xmlns:a16="http://schemas.microsoft.com/office/drawing/2014/main" id="{A80A8067-64B4-47DF-9C4D-88D9ADEC21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A9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直排文字版面配置區 8">
            <a:extLst>
              <a:ext uri="{FF2B5EF4-FFF2-40B4-BE49-F238E27FC236}">
                <a16:creationId xmlns:a16="http://schemas.microsoft.com/office/drawing/2014/main" id="{47D7C40B-7990-47A0-9691-CF1F8928F112}"/>
              </a:ext>
            </a:extLst>
          </p:cNvPr>
          <p:cNvSpPr txBox="1">
            <a:spLocks/>
          </p:cNvSpPr>
          <p:nvPr/>
        </p:nvSpPr>
        <p:spPr>
          <a:xfrm>
            <a:off x="0" y="2409308"/>
            <a:ext cx="12286593" cy="37947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zh-TW" altLang="en-US" sz="8000">
                <a:solidFill>
                  <a:schemeClr val="bg1"/>
                </a:solidFill>
                <a:latin typeface="+mj-ea"/>
                <a:ea typeface="+mj-ea"/>
                <a:cs typeface="+mj-cs"/>
              </a:rPr>
              <a:t>全名</a:t>
            </a:r>
            <a:r>
              <a:rPr lang="en-US" altLang="zh-TW" sz="80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:Thomas Alva Edison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zh-TW" sz="80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(</a:t>
            </a:r>
            <a:r>
              <a:rPr lang="zh-TW" altLang="en-US" sz="80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湯瑪斯</a:t>
            </a:r>
            <a:r>
              <a:rPr lang="en-US" altLang="zh-TW" sz="80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·</a:t>
            </a:r>
            <a:r>
              <a:rPr lang="zh-TW" altLang="en-US" sz="80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阿爾瓦</a:t>
            </a:r>
            <a:r>
              <a:rPr lang="en-US" altLang="zh-TW" sz="80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·</a:t>
            </a:r>
            <a:r>
              <a:rPr lang="zh-TW" altLang="en-US" sz="80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愛迪生</a:t>
            </a:r>
            <a:r>
              <a:rPr lang="en-US" altLang="zh-TW" sz="80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zh-TW" sz="80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1847.02.11~1931.10.18   </a:t>
            </a:r>
            <a:r>
              <a:rPr lang="zh-TW" altLang="en-US" sz="80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星座</a:t>
            </a:r>
            <a:r>
              <a:rPr lang="en-US" altLang="zh-TW" sz="80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:</a:t>
            </a:r>
            <a:r>
              <a:rPr lang="zh-TW" altLang="en-US" sz="80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水瓶座</a:t>
            </a:r>
            <a:endParaRPr lang="en-US" altLang="zh-TW" sz="80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zh-TW" altLang="en-US" sz="80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出生於美國 俄亥俄州 米蘭</a:t>
            </a:r>
            <a:endParaRPr lang="en-US" altLang="zh-TW" sz="80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8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982065E-0565-4825-9000-6F2771D127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43" b="15952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7" y="-2346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3534655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35B5D8F-2BE1-4AD2-AB91-FF31486E7FA3}"/>
              </a:ext>
            </a:extLst>
          </p:cNvPr>
          <p:cNvSpPr txBox="1"/>
          <p:nvPr/>
        </p:nvSpPr>
        <p:spPr>
          <a:xfrm>
            <a:off x="4336685" y="3187745"/>
            <a:ext cx="11545482" cy="36702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zh-TW" altLang="en-US" sz="115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著名的發明</a:t>
            </a:r>
          </a:p>
        </p:txBody>
      </p:sp>
    </p:spTree>
    <p:extLst>
      <p:ext uri="{BB962C8B-B14F-4D97-AF65-F5344CB8AC3E}">
        <p14:creationId xmlns:p14="http://schemas.microsoft.com/office/powerpoint/2010/main" val="157921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排文字版面配置區 7">
            <a:extLst>
              <a:ext uri="{FF2B5EF4-FFF2-40B4-BE49-F238E27FC236}">
                <a16:creationId xmlns:a16="http://schemas.microsoft.com/office/drawing/2014/main" id="{1A049B7A-43B8-4203-B0AA-7503CE05D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0" y="109607"/>
            <a:ext cx="12113578" cy="6823756"/>
          </a:xfrm>
        </p:spPr>
        <p:txBody>
          <a:bodyPr vert="horz" anchor="ctr">
            <a:noAutofit/>
          </a:bodyPr>
          <a:lstStyle/>
          <a:p>
            <a:pPr marL="0" indent="0" algn="ctr">
              <a:buNone/>
            </a:pPr>
            <a:r>
              <a:rPr lang="zh-TW" sz="8000">
                <a:solidFill>
                  <a:schemeClr val="accent2">
                    <a:lumMod val="75000"/>
                  </a:schemeClr>
                </a:solidFill>
                <a:highlight>
                  <a:srgbClr val="FFFFCC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愛迪生生平的專利共有</a:t>
            </a:r>
            <a:r>
              <a:rPr lang="zh-TW" sz="8000">
                <a:solidFill>
                  <a:schemeClr val="accent2">
                    <a:lumMod val="75000"/>
                  </a:schemeClr>
                </a:solidFill>
                <a:highlight>
                  <a:srgbClr val="FFFFCC"/>
                </a:highlight>
                <a:ea typeface="+mn-lt"/>
                <a:cs typeface="+mn-lt"/>
              </a:rPr>
              <a:t>109</a:t>
            </a:r>
            <a:r>
              <a:rPr lang="en-US" altLang="zh-TW" sz="8000">
                <a:solidFill>
                  <a:schemeClr val="accent2">
                    <a:lumMod val="75000"/>
                  </a:schemeClr>
                </a:solidFill>
                <a:highlight>
                  <a:srgbClr val="FFFFCC"/>
                </a:highlight>
                <a:ea typeface="+mn-lt"/>
                <a:cs typeface="+mn-lt"/>
              </a:rPr>
              <a:t>3</a:t>
            </a:r>
            <a:r>
              <a:rPr lang="zh-TW" sz="8000">
                <a:solidFill>
                  <a:schemeClr val="accent2">
                    <a:lumMod val="75000"/>
                  </a:schemeClr>
                </a:solidFill>
                <a:highlight>
                  <a:srgbClr val="FFFFCC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項</a:t>
            </a:r>
            <a:r>
              <a:rPr lang="zh-TW" altLang="en-US" sz="8000">
                <a:solidFill>
                  <a:schemeClr val="accent2">
                    <a:lumMod val="75000"/>
                  </a:schemeClr>
                </a:solidFill>
                <a:highlight>
                  <a:srgbClr val="FFFFCC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，</a:t>
            </a:r>
            <a:r>
              <a:rPr lang="zh-TW" sz="8000">
                <a:solidFill>
                  <a:schemeClr val="accent2">
                    <a:lumMod val="75000"/>
                  </a:schemeClr>
                </a:solidFill>
                <a:highlight>
                  <a:srgbClr val="FFFFCC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其中最著名的有留聲機</a:t>
            </a:r>
            <a:r>
              <a:rPr lang="zh-TW" altLang="en-US" sz="8000">
                <a:solidFill>
                  <a:schemeClr val="accent2">
                    <a:lumMod val="75000"/>
                  </a:schemeClr>
                </a:solidFill>
                <a:highlight>
                  <a:srgbClr val="FFFFCC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、</a:t>
            </a:r>
            <a:r>
              <a:rPr lang="zh-TW" sz="8000">
                <a:solidFill>
                  <a:schemeClr val="accent2">
                    <a:lumMod val="75000"/>
                  </a:schemeClr>
                </a:solidFill>
                <a:highlight>
                  <a:srgbClr val="FFFFCC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電燈</a:t>
            </a:r>
            <a:r>
              <a:rPr lang="zh-TW" altLang="en-US" sz="8000">
                <a:solidFill>
                  <a:schemeClr val="accent2">
                    <a:lumMod val="75000"/>
                  </a:schemeClr>
                </a:solidFill>
                <a:highlight>
                  <a:srgbClr val="FFFFCC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、</a:t>
            </a:r>
            <a:r>
              <a:rPr lang="zh-TW" sz="8000">
                <a:solidFill>
                  <a:schemeClr val="accent2">
                    <a:lumMod val="75000"/>
                  </a:schemeClr>
                </a:solidFill>
                <a:highlight>
                  <a:srgbClr val="FFFFCC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活動電影攝影機</a:t>
            </a:r>
            <a:r>
              <a:rPr lang="zh-TW" altLang="en-US" sz="8000">
                <a:solidFill>
                  <a:schemeClr val="accent2">
                    <a:lumMod val="75000"/>
                  </a:schemeClr>
                </a:solidFill>
                <a:highlight>
                  <a:srgbClr val="FFFFCC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、</a:t>
            </a:r>
            <a:r>
              <a:rPr lang="zh-TW" sz="8000">
                <a:solidFill>
                  <a:schemeClr val="accent2">
                    <a:lumMod val="75000"/>
                  </a:schemeClr>
                </a:solidFill>
                <a:highlight>
                  <a:srgbClr val="FFFFCC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直流電力</a:t>
            </a:r>
            <a:r>
              <a:rPr lang="en-US" altLang="zh-TW" sz="8000">
                <a:solidFill>
                  <a:schemeClr val="accent2">
                    <a:lumMod val="75000"/>
                  </a:schemeClr>
                </a:solidFill>
                <a:highlight>
                  <a:srgbClr val="FFFFCC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……</a:t>
            </a:r>
            <a:r>
              <a:rPr lang="zh-TW" sz="8000">
                <a:solidFill>
                  <a:schemeClr val="accent2">
                    <a:lumMod val="75000"/>
                  </a:schemeClr>
                </a:solidFill>
                <a:highlight>
                  <a:srgbClr val="FFFFCC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的最廣為人知</a:t>
            </a:r>
            <a:r>
              <a:rPr lang="zh-TW" altLang="en-US" sz="8000">
                <a:solidFill>
                  <a:schemeClr val="accent2">
                    <a:lumMod val="75000"/>
                  </a:schemeClr>
                </a:solidFill>
                <a:highlight>
                  <a:srgbClr val="FFFFCC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。</a:t>
            </a:r>
            <a:endParaRPr lang="zh-TW" sz="8000">
              <a:solidFill>
                <a:schemeClr val="accent2">
                  <a:lumMod val="75000"/>
                </a:schemeClr>
              </a:solidFill>
              <a:highlight>
                <a:srgbClr val="FFFFCC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706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物件, 光, 點燃, 桌 的圖片&#10;&#10;自動產生的描述">
            <a:extLst>
              <a:ext uri="{FF2B5EF4-FFF2-40B4-BE49-F238E27FC236}">
                <a16:creationId xmlns:a16="http://schemas.microsoft.com/office/drawing/2014/main" id="{ADF24778-9594-4DB4-930D-B1C3DB3837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4" r="21897"/>
          <a:stretch/>
        </p:blipFill>
        <p:spPr>
          <a:xfrm>
            <a:off x="0" y="0"/>
            <a:ext cx="3962400" cy="68580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21F73137-1177-4CC6-ADE5-1C7BC25BCFA0}"/>
              </a:ext>
            </a:extLst>
          </p:cNvPr>
          <p:cNvSpPr txBox="1"/>
          <p:nvPr/>
        </p:nvSpPr>
        <p:spPr>
          <a:xfrm>
            <a:off x="3567334" y="151179"/>
            <a:ext cx="8708117" cy="65556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6000">
                <a:latin typeface="標楷體" panose="03000509000000000000" pitchFamily="65" charset="-120"/>
                <a:ea typeface="標楷體" panose="03000509000000000000" pitchFamily="65" charset="-120"/>
              </a:rPr>
              <a:t>圖中的電燈泡就是愛迪生經過不斷的實驗和努力改良出的鎢絲燈，這項偉大的發明為人類帶來便利的生活，現在為了環保大多換成</a:t>
            </a:r>
            <a:r>
              <a:rPr lang="en-US" altLang="zh-TW" sz="6000"/>
              <a:t>LED</a:t>
            </a:r>
            <a:r>
              <a:rPr lang="zh-TW" altLang="en-US" sz="6000">
                <a:latin typeface="標楷體" panose="03000509000000000000" pitchFamily="65" charset="-120"/>
                <a:ea typeface="標楷體" panose="03000509000000000000" pitchFamily="65" charset="-120"/>
              </a:rPr>
              <a:t>燈，而不是愛迪生改良的鎢絲燈。</a:t>
            </a:r>
          </a:p>
        </p:txBody>
      </p:sp>
    </p:spTree>
    <p:extLst>
      <p:ext uri="{BB962C8B-B14F-4D97-AF65-F5344CB8AC3E}">
        <p14:creationId xmlns:p14="http://schemas.microsoft.com/office/powerpoint/2010/main" val="385161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80308342-6828-40C6-80E6-9DA86B137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628147"/>
              </p:ext>
            </p:extLst>
          </p:nvPr>
        </p:nvGraphicFramePr>
        <p:xfrm>
          <a:off x="11205" y="44823"/>
          <a:ext cx="8903125" cy="6777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1514">
                  <a:extLst>
                    <a:ext uri="{9D8B030D-6E8A-4147-A177-3AD203B41FA5}">
                      <a16:colId xmlns:a16="http://schemas.microsoft.com/office/drawing/2014/main" val="76057677"/>
                    </a:ext>
                  </a:extLst>
                </a:gridCol>
                <a:gridCol w="4251611">
                  <a:extLst>
                    <a:ext uri="{9D8B030D-6E8A-4147-A177-3AD203B41FA5}">
                      <a16:colId xmlns:a16="http://schemas.microsoft.com/office/drawing/2014/main" val="2559586256"/>
                    </a:ext>
                  </a:extLst>
                </a:gridCol>
              </a:tblGrid>
              <a:tr h="206950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7200" b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電燈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6600" b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照明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4316467"/>
                  </a:ext>
                </a:extLst>
              </a:tr>
              <a:tr h="212123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7200" b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電報機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6600" b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通話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5064981"/>
                  </a:ext>
                </a:extLst>
              </a:tr>
              <a:tr h="258687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7200" b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留聲機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6600" b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播放唱片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6513573"/>
                  </a:ext>
                </a:extLst>
              </a:tr>
            </a:tbl>
          </a:graphicData>
        </a:graphic>
      </p:graphicFrame>
      <p:pic>
        <p:nvPicPr>
          <p:cNvPr id="6" name="圖片 7" descr="一張含有 物件, 光, 點燃, 桌 的圖片&#10;&#10;描述是以非常高的可信度產生">
            <a:extLst>
              <a:ext uri="{FF2B5EF4-FFF2-40B4-BE49-F238E27FC236}">
                <a16:creationId xmlns:a16="http://schemas.microsoft.com/office/drawing/2014/main" id="{4A16AEDA-490E-4978-A198-2FFFA36AE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3998" y="67236"/>
            <a:ext cx="3250265" cy="2028264"/>
          </a:xfrm>
          <a:prstGeom prst="rect">
            <a:avLst/>
          </a:prstGeom>
        </p:spPr>
      </p:pic>
      <p:pic>
        <p:nvPicPr>
          <p:cNvPr id="9" name="圖片 9" descr="一張含有 舊, 桌, 木製的 的圖片&#10;&#10;描述是以非常高的可信度產生">
            <a:extLst>
              <a:ext uri="{FF2B5EF4-FFF2-40B4-BE49-F238E27FC236}">
                <a16:creationId xmlns:a16="http://schemas.microsoft.com/office/drawing/2014/main" id="{2989A73A-4373-4647-AABD-A7C19EC55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482" y="2092980"/>
            <a:ext cx="3263713" cy="2089336"/>
          </a:xfrm>
          <a:prstGeom prst="rect">
            <a:avLst/>
          </a:prstGeom>
        </p:spPr>
      </p:pic>
      <p:pic>
        <p:nvPicPr>
          <p:cNvPr id="13" name="圖片 13" descr="一張含有 家電用品, 室內, 相片, 坐 的圖片&#10;&#10;描述是以非常高的可信度產生">
            <a:extLst>
              <a:ext uri="{FF2B5EF4-FFF2-40B4-BE49-F238E27FC236}">
                <a16:creationId xmlns:a16="http://schemas.microsoft.com/office/drawing/2014/main" id="{004F4D18-233C-4637-B891-870249868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0162" y="4179514"/>
            <a:ext cx="3271558" cy="261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32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3" name="Rectangle 10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圖片 2">
            <a:extLst>
              <a:ext uri="{FF2B5EF4-FFF2-40B4-BE49-F238E27FC236}">
                <a16:creationId xmlns:a16="http://schemas.microsoft.com/office/drawing/2014/main" id="{7392B3A7-7260-1148-AF48-2A9203F916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3" r="-1" b="14828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F6C98422-A15D-7B41-BB5C-50E5372FFF47}"/>
              </a:ext>
            </a:extLst>
          </p:cNvPr>
          <p:cNvSpPr txBox="1"/>
          <p:nvPr/>
        </p:nvSpPr>
        <p:spPr>
          <a:xfrm>
            <a:off x="1524000" y="1122363"/>
            <a:ext cx="9144000" cy="3063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zh-TW" altLang="en-US" sz="9600" b="1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愛迪生的故事</a:t>
            </a:r>
          </a:p>
        </p:txBody>
      </p:sp>
      <p:sp>
        <p:nvSpPr>
          <p:cNvPr id="44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4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etchyVTI">
  <a:themeElements>
    <a:clrScheme name="AnalogousFromLightSeed_2SEEDS">
      <a:dk1>
        <a:srgbClr val="000000"/>
      </a:dk1>
      <a:lt1>
        <a:srgbClr val="FFFFFF"/>
      </a:lt1>
      <a:dk2>
        <a:srgbClr val="413124"/>
      </a:dk2>
      <a:lt2>
        <a:srgbClr val="E2E6E8"/>
      </a:lt2>
      <a:accent1>
        <a:srgbClr val="BA907F"/>
      </a:accent1>
      <a:accent2>
        <a:srgbClr val="C6969C"/>
      </a:accent2>
      <a:accent3>
        <a:srgbClr val="AFA283"/>
      </a:accent3>
      <a:accent4>
        <a:srgbClr val="76ADA1"/>
      </a:accent4>
      <a:accent5>
        <a:srgbClr val="7BA9B5"/>
      </a:accent5>
      <a:accent6>
        <a:srgbClr val="7F96BA"/>
      </a:accent6>
      <a:hlink>
        <a:srgbClr val="5E899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664</Words>
  <Application>Microsoft Office PowerPoint</Application>
  <PresentationFormat>寬螢幕</PresentationFormat>
  <Paragraphs>37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8" baseType="lpstr">
      <vt:lpstr>Microsoft JhengHei Light</vt:lpstr>
      <vt:lpstr>The Hand</vt:lpstr>
      <vt:lpstr>The Serif Hand Black</vt:lpstr>
      <vt:lpstr>細明體_HKSCS-ExtB</vt:lpstr>
      <vt:lpstr>微軟正黑體</vt:lpstr>
      <vt:lpstr>新細明體</vt:lpstr>
      <vt:lpstr>新細明體-ExtB</vt:lpstr>
      <vt:lpstr>標楷體</vt:lpstr>
      <vt:lpstr>Arial</vt:lpstr>
      <vt:lpstr>SketchyVTI</vt:lpstr>
      <vt:lpstr>名人介紹</vt:lpstr>
      <vt:lpstr>PowerPoint 簡報</vt:lpstr>
      <vt:lpstr>關於愛迪生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愛迪生的經典名言</vt:lpstr>
      <vt:lpstr>公司</vt:lpstr>
      <vt:lpstr>有獎徵答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名人介紹</dc:title>
  <dc:creator>冠瀅 游</dc:creator>
  <cp:lastModifiedBy>user</cp:lastModifiedBy>
  <cp:revision>425</cp:revision>
  <dcterms:created xsi:type="dcterms:W3CDTF">2020-03-15T11:47:26Z</dcterms:created>
  <dcterms:modified xsi:type="dcterms:W3CDTF">2020-03-30T08:11:52Z</dcterms:modified>
</cp:coreProperties>
</file>