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a629a811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a629a811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a629a8119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a629a8119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a629a811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a629a811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a629a8119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ca629a8119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老</a:t>
            </a:r>
            <a:r>
              <a:rPr lang="zh-TW"/>
              <a:t>馬識途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報告人:陳家妤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故</a:t>
            </a:r>
            <a:r>
              <a:rPr lang="zh-TW"/>
              <a:t>事......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>
                <a:solidFill>
                  <a:srgbClr val="FFFFFF"/>
                </a:solidFill>
              </a:rPr>
              <a:t>齊桓公</a:t>
            </a:r>
            <a:r>
              <a:rPr lang="zh-TW" sz="3000">
                <a:solidFill>
                  <a:srgbClr val="FFFFFF"/>
                </a:solidFill>
              </a:rPr>
              <a:t>應燕國的要求，出兵攻打入侵燕國的</a:t>
            </a:r>
            <a:r>
              <a:rPr lang="zh-TW" sz="3000">
                <a:solidFill>
                  <a:srgbClr val="FFFFFF"/>
                </a:solidFill>
              </a:rPr>
              <a:t>山戎</a:t>
            </a:r>
            <a:r>
              <a:rPr lang="zh-TW" sz="3000">
                <a:solidFill>
                  <a:srgbClr val="FFFFFF"/>
                </a:solidFill>
              </a:rPr>
              <a:t>，迷路了，放出老馬，部隊跟隨老馬找到了出路。 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626" y="3304725"/>
            <a:ext cx="1178700" cy="183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解釋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FFFFFF"/>
                </a:solidFill>
              </a:rPr>
              <a:t>比喻閱歷多的人富有經驗，熟悉情況，能起到引導作用。</a:t>
            </a:r>
            <a:endParaRPr sz="3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3750" y="-119062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1150" y="11891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7700" y="-119062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6025" y="14487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0600" y="245046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3725" y="26299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9825" y="-226487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988" y="31684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4750" y="31684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3575" y="295163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400" y="13679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9525" y="1624000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6275" y="-271462"/>
            <a:ext cx="2409825" cy="18954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3243775" y="1066200"/>
            <a:ext cx="1201800" cy="10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3900" y="10661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1550" y="2549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08688" y="151553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6300" y="22767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1325" y="97103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2975" y="2018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1300" y="3813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1750" y="-119062"/>
            <a:ext cx="2409825" cy="18954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/>
        </p:nvSpPr>
        <p:spPr>
          <a:xfrm>
            <a:off x="352375" y="560200"/>
            <a:ext cx="1129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>
                <a:solidFill>
                  <a:srgbClr val="FFFFFF"/>
                </a:solidFill>
              </a:rPr>
              <a:t>老馬→</a:t>
            </a:r>
            <a:endParaRPr sz="3000">
              <a:solidFill>
                <a:srgbClr val="FFFFFF"/>
              </a:solidFill>
            </a:endParaRPr>
          </a:p>
        </p:txBody>
      </p:sp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0000" y="20492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6200" y="237516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200" y="201073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4175" y="97103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44325" y="323536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7700" y="14487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5425" y="374586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3538" y="1623988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-155387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55400" y="281551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3350" y="660563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96025" y="-51187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3375" y="3190875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7563" y="3519475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75425" y="-497875"/>
            <a:ext cx="2409825" cy="18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 rotWithShape="1">
          <a:blip r:embed="rId4">
            <a:alphaModFix/>
          </a:blip>
          <a:srcRect b="-5890" l="-3320" r="3320" t="5890"/>
          <a:stretch/>
        </p:blipFill>
        <p:spPr>
          <a:xfrm>
            <a:off x="-879130" y="-346905"/>
            <a:ext cx="5988250" cy="598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600" y="110375"/>
            <a:ext cx="5123175" cy="383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3612" y="1580513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3662" y="1580513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