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ca629a8119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ca629a8119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ca629a8119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ca629a8119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ca629a8119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ca629a8119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ca629a8119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ca629a8119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老</a:t>
            </a:r>
            <a:r>
              <a:rPr lang="zh-TW"/>
              <a:t>馬識途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報告人:陳家妤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故</a:t>
            </a:r>
            <a:r>
              <a:rPr lang="zh-TW"/>
              <a:t>事......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3000">
                <a:solidFill>
                  <a:srgbClr val="FFFFFF"/>
                </a:solidFill>
              </a:rPr>
              <a:t>齊桓公</a:t>
            </a:r>
            <a:r>
              <a:rPr lang="zh-TW" sz="3000">
                <a:solidFill>
                  <a:srgbClr val="FFFFFF"/>
                </a:solidFill>
              </a:rPr>
              <a:t>應燕國的要求，出兵攻打入侵燕國的</a:t>
            </a:r>
            <a:r>
              <a:rPr lang="zh-TW" sz="3000">
                <a:solidFill>
                  <a:srgbClr val="FFFFFF"/>
                </a:solidFill>
              </a:rPr>
              <a:t>山戎</a:t>
            </a:r>
            <a:r>
              <a:rPr lang="zh-TW" sz="3000">
                <a:solidFill>
                  <a:srgbClr val="FFFFFF"/>
                </a:solidFill>
              </a:rPr>
              <a:t>，迷路了，放出老馬，部隊跟隨老馬找到了出路。 </a:t>
            </a:r>
            <a:endParaRPr sz="3000">
              <a:solidFill>
                <a:srgbClr val="FFFFFF"/>
              </a:solidFill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73626" y="3304725"/>
            <a:ext cx="1178700" cy="1838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解釋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solidFill>
                  <a:srgbClr val="FFFFFF"/>
                </a:solidFill>
              </a:rPr>
              <a:t>比喻閱歷多的人富有經驗，熟悉情況，能起到引導作用。</a:t>
            </a:r>
            <a:endParaRPr sz="30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3750" y="-119062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61150" y="1189113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27700" y="-119062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96025" y="1448713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60600" y="2450463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13725" y="2629988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09825" y="-226487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33988" y="3168488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14750" y="3168488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53575" y="2951638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55400" y="1367988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79525" y="1624000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06275" y="-271462"/>
            <a:ext cx="2409825" cy="1895475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6"/>
          <p:cNvSpPr txBox="1"/>
          <p:nvPr/>
        </p:nvSpPr>
        <p:spPr>
          <a:xfrm>
            <a:off x="3243775" y="1066200"/>
            <a:ext cx="1201800" cy="10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7" name="Google Shape;8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03900" y="1066188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01550" y="254913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08688" y="1515538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36300" y="2276788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51325" y="971038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92975" y="201813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21300" y="381313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1750" y="-119062"/>
            <a:ext cx="2409825" cy="1895475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6"/>
          <p:cNvSpPr txBox="1"/>
          <p:nvPr/>
        </p:nvSpPr>
        <p:spPr>
          <a:xfrm>
            <a:off x="352375" y="560200"/>
            <a:ext cx="11295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solidFill>
                  <a:srgbClr val="FFFFFF"/>
                </a:solidFill>
              </a:rPr>
              <a:t>老馬→</a:t>
            </a:r>
            <a:endParaRPr sz="3000">
              <a:solidFill>
                <a:srgbClr val="FFFFFF"/>
              </a:solidFill>
            </a:endParaRPr>
          </a:p>
        </p:txBody>
      </p:sp>
      <p:pic>
        <p:nvPicPr>
          <p:cNvPr id="96" name="Google Shape;9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20000" y="2049288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86200" y="2375163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30200" y="2010738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24175" y="971038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44325" y="3235363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27700" y="1448713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75425" y="3745863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93538" y="1623988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-155387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55400" y="2815513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3350" y="660563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96025" y="-51187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53375" y="3190875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77563" y="3519475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75425" y="-497875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6"/>
          <p:cNvPicPr preferRelativeResize="0"/>
          <p:nvPr/>
        </p:nvPicPr>
        <p:blipFill rotWithShape="1">
          <a:blip r:embed="rId4">
            <a:alphaModFix/>
          </a:blip>
          <a:srcRect b="-5890" l="-3320" r="3320" t="5890"/>
          <a:stretch/>
        </p:blipFill>
        <p:spPr>
          <a:xfrm>
            <a:off x="-879130" y="-346905"/>
            <a:ext cx="5988250" cy="598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3600" y="110375"/>
            <a:ext cx="5123175" cy="3837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3612" y="1580513"/>
            <a:ext cx="2143125" cy="214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33662" y="1580513"/>
            <a:ext cx="2143125" cy="214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