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112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14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40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19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54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92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92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105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83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27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82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605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414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9717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09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50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42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8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0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069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70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39552" y="476672"/>
            <a:ext cx="8280919" cy="2592287"/>
          </a:xfrm>
          <a:prstGeom prst="horizontalScrol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79511" y="188640"/>
            <a:ext cx="8964488" cy="3024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8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霧峰 林家公保第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475655" y="4005064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張予僑</a:t>
            </a:r>
          </a:p>
          <a:p>
            <a:pPr marL="0" marR="0" lvl="0" indent="0" algn="ctr" rtl="0">
              <a:spcBef>
                <a:spcPts val="7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指導老師</a:t>
            </a:r>
            <a:r>
              <a:rPr lang="zh-TW" sz="36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4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姜明雄</a:t>
            </a: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老師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251519" y="1052736"/>
            <a:ext cx="8748463" cy="482453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57150" cap="flat" cmpd="sng">
            <a:solidFill>
              <a:srgbClr val="7F56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8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霧峰林家英雄</a:t>
            </a: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6505">
            <a:off x="377295" y="1527319"/>
            <a:ext cx="8424286" cy="5117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160" name="Shape 160"/>
          <p:cNvSpPr/>
          <p:nvPr/>
        </p:nvSpPr>
        <p:spPr>
          <a:xfrm rot="2846359">
            <a:off x="-2411669" y="4100433"/>
            <a:ext cx="942993" cy="221810"/>
          </a:xfrm>
          <a:prstGeom prst="rightArrow">
            <a:avLst>
              <a:gd name="adj1" fmla="val 40096"/>
              <a:gd name="adj2" fmla="val 50000"/>
            </a:avLst>
          </a:prstGeom>
          <a:solidFill>
            <a:srgbClr val="FFC000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 rot="903952">
            <a:off x="5233481" y="1581530"/>
            <a:ext cx="1410037" cy="843695"/>
          </a:xfrm>
          <a:prstGeom prst="wedgeRoundRectCallout">
            <a:avLst>
              <a:gd name="adj1" fmla="val -23559"/>
              <a:gd name="adj2" fmla="val 78421"/>
              <a:gd name="adj3" fmla="val 16667"/>
            </a:avLst>
          </a:prstGeom>
          <a:solidFill>
            <a:srgbClr val="FFC000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林朝棟</a:t>
            </a:r>
          </a:p>
        </p:txBody>
      </p:sp>
      <p:sp>
        <p:nvSpPr>
          <p:cNvPr id="162" name="Shape 162"/>
          <p:cNvSpPr/>
          <p:nvPr/>
        </p:nvSpPr>
        <p:spPr>
          <a:xfrm>
            <a:off x="755575" y="0"/>
            <a:ext cx="7992887" cy="1107995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6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霧峰林家有三代英雄</a:t>
            </a:r>
          </a:p>
        </p:txBody>
      </p:sp>
      <p:sp>
        <p:nvSpPr>
          <p:cNvPr id="163" name="Shape 163"/>
          <p:cNvSpPr/>
          <p:nvPr/>
        </p:nvSpPr>
        <p:spPr>
          <a:xfrm>
            <a:off x="-1569659" y="692695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清法戰爭禦台</a:t>
            </a:r>
          </a:p>
        </p:txBody>
      </p:sp>
      <p:sp>
        <p:nvSpPr>
          <p:cNvPr id="164" name="Shape 164"/>
          <p:cNvSpPr/>
          <p:nvPr/>
        </p:nvSpPr>
        <p:spPr>
          <a:xfrm>
            <a:off x="-1641667" y="332656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乙未抗日戰爭</a:t>
            </a:r>
          </a:p>
        </p:txBody>
      </p:sp>
      <p:sp>
        <p:nvSpPr>
          <p:cNvPr id="165" name="Shape 165"/>
          <p:cNvSpPr/>
          <p:nvPr/>
        </p:nvSpPr>
        <p:spPr>
          <a:xfrm>
            <a:off x="-2217732" y="0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推翻封建專制</a:t>
            </a:r>
          </a:p>
        </p:txBody>
      </p:sp>
      <p:sp>
        <p:nvSpPr>
          <p:cNvPr id="166" name="Shape 166"/>
          <p:cNvSpPr/>
          <p:nvPr/>
        </p:nvSpPr>
        <p:spPr>
          <a:xfrm>
            <a:off x="-2829291" y="764704"/>
            <a:ext cx="110799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建立民國</a:t>
            </a:r>
          </a:p>
        </p:txBody>
      </p:sp>
      <p:sp>
        <p:nvSpPr>
          <p:cNvPr id="167" name="Shape 167"/>
          <p:cNvSpPr/>
          <p:nvPr/>
        </p:nvSpPr>
        <p:spPr>
          <a:xfrm rot="-844188">
            <a:off x="908987" y="1211473"/>
            <a:ext cx="1410037" cy="843694"/>
          </a:xfrm>
          <a:prstGeom prst="wedgeRoundRectCallout">
            <a:avLst>
              <a:gd name="adj1" fmla="val -5554"/>
              <a:gd name="adj2" fmla="val 71154"/>
              <a:gd name="adj3" fmla="val 16667"/>
            </a:avLst>
          </a:prstGeom>
          <a:solidFill>
            <a:srgbClr val="FFC000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林資鏗</a:t>
            </a:r>
          </a:p>
        </p:txBody>
      </p:sp>
      <p:sp>
        <p:nvSpPr>
          <p:cNvPr id="168" name="Shape 168"/>
          <p:cNvSpPr/>
          <p:nvPr/>
        </p:nvSpPr>
        <p:spPr>
          <a:xfrm rot="360530">
            <a:off x="7693676" y="1700284"/>
            <a:ext cx="1410037" cy="843694"/>
          </a:xfrm>
          <a:prstGeom prst="wedgeRoundRectCallout">
            <a:avLst>
              <a:gd name="adj1" fmla="val -28396"/>
              <a:gd name="adj2" fmla="val 79272"/>
              <a:gd name="adj3" fmla="val 16667"/>
            </a:avLst>
          </a:prstGeom>
          <a:solidFill>
            <a:srgbClr val="FFC000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林文察</a:t>
            </a:r>
          </a:p>
        </p:txBody>
      </p:sp>
      <p:sp>
        <p:nvSpPr>
          <p:cNvPr id="169" name="Shape 169"/>
          <p:cNvSpPr/>
          <p:nvPr/>
        </p:nvSpPr>
        <p:spPr>
          <a:xfrm>
            <a:off x="-2829291" y="260647"/>
            <a:ext cx="110799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建立民國</a:t>
            </a:r>
          </a:p>
        </p:txBody>
      </p:sp>
      <p:sp>
        <p:nvSpPr>
          <p:cNvPr id="170" name="Shape 170"/>
          <p:cNvSpPr/>
          <p:nvPr/>
        </p:nvSpPr>
        <p:spPr>
          <a:xfrm rot="10277979">
            <a:off x="3619901" y="5876076"/>
            <a:ext cx="1623595" cy="864096"/>
          </a:xfrm>
          <a:prstGeom prst="wedgeRoundRectCallout">
            <a:avLst>
              <a:gd name="adj1" fmla="val -25516"/>
              <a:gd name="adj2" fmla="val 83417"/>
              <a:gd name="adj3" fmla="val 16667"/>
            </a:avLst>
          </a:prstGeom>
          <a:solidFill>
            <a:srgbClr val="99FFCC"/>
          </a:solidFill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 rot="-421049">
            <a:off x="3942426" y="5916881"/>
            <a:ext cx="1084591" cy="7078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Hi~</a:t>
            </a: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5004048" y="404663"/>
            <a:ext cx="3995936" cy="3724751"/>
          </a:xfrm>
          <a:prstGeom prst="verticalScrol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林文察</a:t>
            </a:r>
            <a: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，率鄉勇討伐小刀會，平戴潮春之亂，1864參與平定太平天國。 </a:t>
            </a:r>
            <a:b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88640"/>
            <a:ext cx="4621485" cy="6436466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8" name="Shape 178"/>
          <p:cNvSpPr txBox="1"/>
          <p:nvPr/>
        </p:nvSpPr>
        <p:spPr>
          <a:xfrm>
            <a:off x="7236467" y="6233926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6515824" y="0"/>
            <a:ext cx="2628300" cy="42630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 amt="73000"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林文察英勇殉職，被清廷准建宮</a:t>
            </a:r>
            <a:r>
              <a:rPr lang="zh-TW" sz="4400" b="1">
                <a:solidFill>
                  <a:schemeClr val="dk1"/>
                </a:solidFill>
              </a:rPr>
              <a:t>保</a:t>
            </a:r>
            <a:r>
              <a:rPr lang="zh-TW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zh-TW" sz="4400" b="1">
                <a:solidFill>
                  <a:schemeClr val="dk1"/>
                </a:solidFill>
              </a:rPr>
              <a:t>。</a:t>
            </a: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0" y="0"/>
            <a:ext cx="9144000" cy="830996"/>
          </a:xfrm>
          <a:prstGeom prst="rect">
            <a:avLst/>
          </a:prstGeom>
          <a:solidFill>
            <a:srgbClr val="00FFFF">
              <a:alpha val="16862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林文察上奏給清廷要求出兵平亂</a:t>
            </a: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5580100" y="188650"/>
            <a:ext cx="3564000" cy="5443200"/>
          </a:xfrm>
          <a:prstGeom prst="verticalScrol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 u="sng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林朝棟</a:t>
            </a:r>
            <a:r>
              <a:rPr lang="zh-TW" sz="36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。清法戰爭間，率鄉打法，透“火神槍”“福建巡撫”辦台軍務，擊潰法國。 </a:t>
            </a:r>
            <a:br>
              <a:rPr lang="zh-TW" sz="36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lang="zh-TW" sz="36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918" y="188657"/>
            <a:ext cx="5004600" cy="6672600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2575" y="260647"/>
            <a:ext cx="8019897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6804247" y="0"/>
            <a:ext cx="2520279" cy="68580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905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林朝棟以鄉勇組成的棟軍，抵禦法軍侵台並乙未抗日的主力軍</a:t>
            </a: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735" y="692695"/>
            <a:ext cx="9240735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7236467" y="6233926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52" y="0"/>
            <a:ext cx="9139165" cy="68616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6732239" y="0"/>
            <a:ext cx="2808311" cy="4493775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林朝棟所率棟軍所使用的箭與盾.</a:t>
            </a: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 rot="-323722">
            <a:off x="4127221" y="1060985"/>
            <a:ext cx="5328206" cy="5489732"/>
          </a:xfrm>
          <a:prstGeom prst="verticalScroll">
            <a:avLst>
              <a:gd name="adj" fmla="val 125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林資鏗</a:t>
            </a:r>
            <a:r>
              <a:rPr lang="zh-TW"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孫中山廣東惠州起義前夕，讓孫中山用其寓做惠州指揮處。 </a:t>
            </a:r>
            <a:br>
              <a:rPr lang="zh-TW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626622" y="6457889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7656">
            <a:off x="-28525" y="114475"/>
            <a:ext cx="4590999" cy="61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13850" y="1760209"/>
            <a:ext cx="9144000" cy="15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全台</a:t>
            </a:r>
            <a:r>
              <a:rPr lang="zh-TW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最完整， 最龐大，最精緻</a:t>
            </a: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建築群!</a:t>
            </a:r>
          </a:p>
        </p:txBody>
      </p:sp>
      <p:sp>
        <p:nvSpPr>
          <p:cNvPr id="96" name="Shape 96"/>
          <p:cNvSpPr/>
          <p:nvPr/>
        </p:nvSpPr>
        <p:spPr>
          <a:xfrm>
            <a:off x="0" y="0"/>
            <a:ext cx="9144000" cy="1196752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 amt="77000"/>
            </a:blip>
            <a:tile tx="0" ty="0" sx="100000" sy="100000" flip="none" algn="tl"/>
          </a:blipFill>
          <a:ln w="1905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6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介紹霧峰</a:t>
            </a:r>
            <a:r>
              <a:rPr lang="zh-TW" sz="6600">
                <a:solidFill>
                  <a:schemeClr val="dk1"/>
                </a:solidFill>
              </a:rPr>
              <a:t> </a:t>
            </a:r>
            <a:r>
              <a:rPr lang="zh-TW" sz="6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林家</a:t>
            </a:r>
            <a:r>
              <a:rPr lang="zh-TW" sz="6600">
                <a:solidFill>
                  <a:schemeClr val="dk1"/>
                </a:solidFill>
              </a:rPr>
              <a:t>公保第</a:t>
            </a:r>
          </a:p>
        </p:txBody>
      </p:sp>
      <p:sp>
        <p:nvSpPr>
          <p:cNvPr id="97" name="Shape 97"/>
          <p:cNvSpPr/>
          <p:nvPr/>
        </p:nvSpPr>
        <p:spPr>
          <a:xfrm>
            <a:off x="213850" y="4413458"/>
            <a:ext cx="9144000" cy="15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zh-TW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lang="zh-TW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11000平方公尺!</a:t>
            </a:r>
          </a:p>
        </p:txBody>
      </p:sp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35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2555775" y="0"/>
            <a:ext cx="4134365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8800" b="1">
                <a:solidFill>
                  <a:srgbClr val="BDD1F9"/>
                </a:solidFill>
                <a:latin typeface="Arial"/>
                <a:ea typeface="Arial"/>
                <a:cs typeface="Arial"/>
                <a:sym typeface="Arial"/>
              </a:rPr>
              <a:t>版權頁</a:t>
            </a:r>
          </a:p>
        </p:txBody>
      </p:sp>
      <p:sp>
        <p:nvSpPr>
          <p:cNvPr id="227" name="Shape 227"/>
          <p:cNvSpPr/>
          <p:nvPr/>
        </p:nvSpPr>
        <p:spPr>
          <a:xfrm>
            <a:off x="1043599" y="1844825"/>
            <a:ext cx="40323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</a:t>
            </a:r>
            <a:r>
              <a:rPr lang="zh-TW" sz="5400">
                <a:solidFill>
                  <a:schemeClr val="dk1"/>
                </a:solidFill>
              </a:rPr>
              <a:t>片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043608" y="2924943"/>
            <a:ext cx="2262157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中評社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043608" y="3933055"/>
            <a:ext cx="295465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維基百科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971600" y="5013176"/>
            <a:ext cx="295465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逍遙駱駝</a:t>
            </a:r>
          </a:p>
        </p:txBody>
      </p:sp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 rot="-379144">
            <a:off x="1858523" y="565895"/>
            <a:ext cx="5571248" cy="1054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9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謝謝大家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930" y="4072200"/>
            <a:ext cx="3975069" cy="27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 rot="-422679">
            <a:off x="559111" y="2490219"/>
            <a:ext cx="8170076" cy="1383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9600">
                <a:latin typeface="DFKai-SB"/>
                <a:ea typeface="DFKai-SB"/>
                <a:cs typeface="DFKai-SB"/>
                <a:sym typeface="DFKai-SB"/>
              </a:rPr>
              <a:t>的聆聽及觀賞!</a:t>
            </a:r>
          </a:p>
          <a:p>
            <a:pPr lvl="0">
              <a:spcBef>
                <a:spcPts val="0"/>
              </a:spcBef>
              <a:buNone/>
            </a:pPr>
            <a:r>
              <a:rPr lang="zh-TW" sz="9600">
                <a:latin typeface="DFKai-SB"/>
                <a:ea typeface="DFKai-SB"/>
                <a:cs typeface="DFKai-SB"/>
                <a:sym typeface="DFKai-SB"/>
              </a:rPr>
              <a:t>                 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0769"/>
            <a:ext cx="9144000" cy="551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900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霧峰林家公保第在哪?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860032" y="2636911"/>
            <a:ext cx="1666527" cy="604664"/>
          </a:xfrm>
          <a:prstGeom prst="rect">
            <a:avLst/>
          </a:prstGeom>
          <a:solidFill>
            <a:srgbClr val="DAEEF3"/>
          </a:solidFill>
          <a:ln w="12700" cap="flat" cmpd="sng">
            <a:solidFill>
              <a:srgbClr val="8CB3E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在這啦!</a:t>
            </a:r>
          </a:p>
        </p:txBody>
      </p:sp>
      <p:cxnSp>
        <p:nvCxnSpPr>
          <p:cNvPr id="105" name="Shape 105"/>
          <p:cNvCxnSpPr/>
          <p:nvPr/>
        </p:nvCxnSpPr>
        <p:spPr>
          <a:xfrm flipH="1">
            <a:off x="4644007" y="3212975"/>
            <a:ext cx="720080" cy="792087"/>
          </a:xfrm>
          <a:prstGeom prst="straightConnector1">
            <a:avLst/>
          </a:prstGeom>
          <a:noFill/>
          <a:ln w="57150" cap="flat" cmpd="sng">
            <a:solidFill>
              <a:srgbClr val="FF33CC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06" name="Shape 106"/>
          <p:cNvSpPr/>
          <p:nvPr/>
        </p:nvSpPr>
        <p:spPr>
          <a:xfrm>
            <a:off x="3995935" y="3789039"/>
            <a:ext cx="864095" cy="792087"/>
          </a:xfrm>
          <a:prstGeom prst="ellipse">
            <a:avLst/>
          </a:prstGeom>
          <a:noFill/>
          <a:ln w="38100" cap="flat" cmpd="sng">
            <a:solidFill>
              <a:srgbClr val="FE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805175" y="6237300"/>
            <a:ext cx="1434000" cy="369300"/>
          </a:xfrm>
          <a:prstGeom prst="rect">
            <a:avLst/>
          </a:prstGeom>
          <a:solidFill>
            <a:srgbClr val="00FFFF">
              <a:alpha val="23921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Google地圖</a:t>
            </a: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7424"/>
            <a:ext cx="9144000" cy="56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 rot="-1036446">
            <a:off x="3898300" y="1118431"/>
            <a:ext cx="721207" cy="2042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 rot="-389614">
            <a:off x="1881650" y="572045"/>
            <a:ext cx="3514849" cy="795606"/>
          </a:xfrm>
          <a:prstGeom prst="rect">
            <a:avLst/>
          </a:prstGeom>
          <a:gradFill>
            <a:gsLst>
              <a:gs pos="0">
                <a:srgbClr val="7EBCFF"/>
              </a:gs>
              <a:gs pos="50000">
                <a:srgbClr val="B1D4FF"/>
              </a:gs>
              <a:gs pos="100000">
                <a:srgbClr val="D9E9FF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第一進門廳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236467" y="6233926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8800"/>
            <a:ext cx="9118200" cy="5229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122" name="Shape 122"/>
          <p:cNvSpPr/>
          <p:nvPr/>
        </p:nvSpPr>
        <p:spPr>
          <a:xfrm>
            <a:off x="323528" y="0"/>
            <a:ext cx="8604447" cy="1484784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905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大花廳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236467" y="6233926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2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788023" y="116631"/>
            <a:ext cx="4355976" cy="1512167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1905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大花廳戲台</a:t>
            </a:r>
          </a:p>
        </p:txBody>
      </p:sp>
      <p:sp>
        <p:nvSpPr>
          <p:cNvPr id="130" name="Shape 130"/>
          <p:cNvSpPr/>
          <p:nvPr/>
        </p:nvSpPr>
        <p:spPr>
          <a:xfrm>
            <a:off x="5004048" y="2636911"/>
            <a:ext cx="4139952" cy="2826306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大花廳戲台是給林家看戲的場所，大花廳戲台會表演歌舞類。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236467" y="6233926"/>
            <a:ext cx="1517376" cy="400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Google圖片</a:t>
            </a: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472" y="0"/>
            <a:ext cx="38790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7271792" y="6273225"/>
            <a:ext cx="1872207" cy="584774"/>
          </a:xfrm>
          <a:prstGeom prst="rect">
            <a:avLst/>
          </a:prstGeom>
          <a:gradFill>
            <a:gsLst>
              <a:gs pos="0">
                <a:srgbClr val="E0EDF4"/>
              </a:gs>
              <a:gs pos="40000">
                <a:srgbClr val="B1D8E8"/>
              </a:gs>
              <a:gs pos="50000">
                <a:srgbClr val="AAD6E5"/>
              </a:gs>
              <a:gs pos="65000">
                <a:srgbClr val="B1D8E8"/>
              </a:gs>
              <a:gs pos="100000">
                <a:srgbClr val="E6F1F6"/>
              </a:gs>
            </a:gsLst>
            <a:lin ang="5400000" scaled="0"/>
          </a:gradFill>
          <a:ln w="120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維基百科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1" y="0"/>
            <a:ext cx="10287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276" y="0"/>
            <a:ext cx="9372301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51519" y="5373216"/>
            <a:ext cx="4392488" cy="1323439"/>
          </a:xfrm>
          <a:prstGeom prst="rect">
            <a:avLst/>
          </a:prstGeom>
          <a:gradFill>
            <a:gsLst>
              <a:gs pos="0">
                <a:srgbClr val="97B4E4">
                  <a:alpha val="17647"/>
                </a:srgbClr>
              </a:gs>
              <a:gs pos="50000">
                <a:srgbClr val="BFCFEC"/>
              </a:gs>
              <a:gs pos="100000">
                <a:srgbClr val="E0E8F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8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林家祖瑩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271792" y="6273225"/>
            <a:ext cx="1872207" cy="584774"/>
          </a:xfrm>
          <a:prstGeom prst="rect">
            <a:avLst/>
          </a:prstGeom>
          <a:gradFill>
            <a:gsLst>
              <a:gs pos="0">
                <a:srgbClr val="E0EDF4"/>
              </a:gs>
              <a:gs pos="40000">
                <a:srgbClr val="B1D8E8"/>
              </a:gs>
              <a:gs pos="50000">
                <a:srgbClr val="AAD6E5"/>
              </a:gs>
              <a:gs pos="65000">
                <a:srgbClr val="B1D8E8"/>
              </a:gs>
              <a:gs pos="100000">
                <a:srgbClr val="E6F1F6"/>
              </a:gs>
            </a:gsLst>
            <a:lin ang="5400000" scaled="0"/>
          </a:gradFill>
          <a:ln w="120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維基百科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如螢幕大小 (4:3)</PresentationFormat>
  <Paragraphs>50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Noto Sans Symbols</vt:lpstr>
      <vt:lpstr>DFKai-SB</vt:lpstr>
      <vt:lpstr>Arial</vt:lpstr>
      <vt:lpstr>Calibri</vt:lpstr>
      <vt:lpstr>Office 佈景主題</vt:lpstr>
      <vt:lpstr>霧峰 林家公保第</vt:lpstr>
      <vt:lpstr>PowerPoint 簡報</vt:lpstr>
      <vt:lpstr>霧峰林家公保第在哪?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霧峰 林家公保第</dc:title>
  <cp:lastModifiedBy>panda</cp:lastModifiedBy>
  <cp:revision>1</cp:revision>
  <dcterms:modified xsi:type="dcterms:W3CDTF">2016-06-07T17:18:43Z</dcterms:modified>
</cp:coreProperties>
</file>