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13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02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8974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898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6723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6894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508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77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17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13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690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14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86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03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856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25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79D5-3174-45D7-8BB8-91DB44E4D90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910773-4F0A-4641-A865-A03CAB3B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9600" dirty="0" smtClean="0"/>
              <a:t>龍捲風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000" dirty="0" smtClean="0">
                <a:latin typeface="+mj-lt"/>
                <a:ea typeface="文鼎花草注音破音四" panose="04090900000000000000" pitchFamily="82" charset="-120"/>
              </a:rPr>
              <a:t>成員</a:t>
            </a:r>
            <a:r>
              <a:rPr lang="en-US" altLang="zh-TW" sz="4000" dirty="0" smtClean="0">
                <a:latin typeface="+mj-lt"/>
                <a:ea typeface="文鼎花草注音破音四" panose="04090900000000000000" pitchFamily="82" charset="-120"/>
              </a:rPr>
              <a:t>:14</a:t>
            </a:r>
            <a:r>
              <a:rPr lang="zh-TW" altLang="en-US" sz="4000" dirty="0" smtClean="0">
                <a:latin typeface="+mj-lt"/>
                <a:ea typeface="文鼎花草注音破音四" panose="04090900000000000000" pitchFamily="82" charset="-120"/>
              </a:rPr>
              <a:t>   </a:t>
            </a:r>
            <a:r>
              <a:rPr lang="en-US" altLang="zh-TW" sz="4000" dirty="0" smtClean="0">
                <a:latin typeface="+mj-lt"/>
                <a:ea typeface="文鼎花草注音破音四" panose="04090900000000000000" pitchFamily="82" charset="-120"/>
              </a:rPr>
              <a:t>26</a:t>
            </a:r>
            <a:r>
              <a:rPr lang="zh-TW" altLang="en-US" sz="4000" dirty="0" smtClean="0">
                <a:latin typeface="+mj-lt"/>
                <a:ea typeface="文鼎花草注音破音四" panose="04090900000000000000" pitchFamily="82" charset="-120"/>
              </a:rPr>
              <a:t>    </a:t>
            </a:r>
            <a:r>
              <a:rPr lang="en-US" altLang="zh-TW" sz="4000" dirty="0" smtClean="0">
                <a:latin typeface="+mj-lt"/>
                <a:ea typeface="文鼎花草注音破音四" panose="04090900000000000000" pitchFamily="82" charset="-12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11366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985" y="1285091"/>
            <a:ext cx="3936126" cy="417012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-362610" y="0"/>
            <a:ext cx="879190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zh-TW" altLang="en-US" sz="3600" dirty="0" smtClean="0"/>
              <a:t>龍捲風，又稱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龍捲、捲風</a:t>
            </a:r>
            <a:r>
              <a:rPr lang="zh-TW" altLang="en-US" sz="3600" dirty="0" smtClean="0"/>
              <a:t>，是一種猛烈的天氣現象，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龍捲風常發於積雨雲或是積雨雲以下</a:t>
            </a:r>
            <a:r>
              <a:rPr lang="zh-TW" altLang="en-US" sz="3600" dirty="0" smtClean="0"/>
              <a:t>，並通常形成上大下小的漏斗狀，延伸至地面，並且常被塵土或碎片殘骸等包圍。極少數情況下龍捲風也可能從積雲發起。無論是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陸地上的「陸龍捲」或是海面上的「水龍捲」</a:t>
            </a:r>
            <a:r>
              <a:rPr lang="zh-TW" altLang="en-US" sz="3600" dirty="0" smtClean="0"/>
              <a:t>，發生條件均基本上需要極不穩定的空氣擾動，或高溫高濕空氣與冷空氣的劇烈輻合作用。因此，龍捲風常發於中緯度溫帶氣旋及強烈對流雷雨附近。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龍捲風漏斗狀的雲稱為「漏斗雲」或「管狀雲」。</a:t>
            </a:r>
            <a:endParaRPr lang="zh-TW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6689" y="877302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3600" dirty="0" smtClean="0"/>
              <a:t>通常，龍捲風的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直徑約在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75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公尺</a:t>
            </a:r>
            <a:r>
              <a:rPr lang="zh-TW" altLang="en-US" sz="3600" dirty="0" smtClean="0"/>
              <a:t>（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246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英尺</a:t>
            </a:r>
            <a:r>
              <a:rPr lang="zh-TW" altLang="en-US" sz="3600" dirty="0" smtClean="0"/>
              <a:t>）左右，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風速</a:t>
            </a:r>
            <a:r>
              <a:rPr lang="zh-TW" altLang="en-US" sz="3600" dirty="0" smtClean="0"/>
              <a:t>通常在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64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公里</a:t>
            </a:r>
            <a:r>
              <a:rPr lang="zh-TW" altLang="en-US" sz="3600" dirty="0" smtClean="0"/>
              <a:t>每小時（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18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公尺</a:t>
            </a:r>
            <a:r>
              <a:rPr lang="zh-TW" altLang="en-US" sz="3600" dirty="0" smtClean="0"/>
              <a:t>每秒）到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177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公里</a:t>
            </a:r>
            <a:r>
              <a:rPr lang="zh-TW" altLang="en-US" sz="3600" dirty="0" smtClean="0"/>
              <a:t>每小時（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49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公尺</a:t>
            </a:r>
            <a:r>
              <a:rPr lang="zh-TW" altLang="en-US" sz="3600" dirty="0" smtClean="0"/>
              <a:t>每秒）之間，總移動距離約在數公里。一些大型龍捲風風速可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超過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480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公里每小時（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130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公尺</a:t>
            </a:r>
            <a:r>
              <a:rPr lang="zh-TW" altLang="en-US" sz="3600" dirty="0" smtClean="0"/>
              <a:t>每秒），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直徑達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1.6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公里</a:t>
            </a:r>
            <a:r>
              <a:rPr lang="zh-TW" altLang="en-US" sz="3600" dirty="0" smtClean="0"/>
              <a:t>（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1.0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英里</a:t>
            </a:r>
            <a:r>
              <a:rPr lang="zh-TW" altLang="en-US" sz="3600" dirty="0" smtClean="0"/>
              <a:t>），移動路徑超過</a:t>
            </a: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</a:rPr>
              <a:t>100</a:t>
            </a:r>
            <a:r>
              <a:rPr lang="zh-TW" altLang="en-US" sz="3600" dirty="0" smtClean="0">
                <a:solidFill>
                  <a:schemeClr val="accent1">
                    <a:lumMod val="50000"/>
                  </a:schemeClr>
                </a:solidFill>
              </a:rPr>
              <a:t>公里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1750" y="5091605"/>
            <a:ext cx="2933700" cy="15621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422" y="1265510"/>
            <a:ext cx="4167516" cy="350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8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3780" y="425669"/>
            <a:ext cx="74255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/>
              <a:t>龍捲風形成的原因，是由於</a:t>
            </a:r>
            <a:r>
              <a:rPr lang="zh-TW" altLang="en-US" sz="4000" dirty="0" smtClean="0">
                <a:solidFill>
                  <a:schemeClr val="accent1">
                    <a:lumMod val="50000"/>
                  </a:schemeClr>
                </a:solidFill>
              </a:rPr>
              <a:t>雲層上下溫度差異過大，造成冷空氣下降、熱空氣上升的小漩渦</a:t>
            </a:r>
            <a:r>
              <a:rPr lang="zh-TW" altLang="en-US" sz="4000" dirty="0" smtClean="0"/>
              <a:t>；此時，空中出現一塊塊棉花般的白雲，稱為「</a:t>
            </a:r>
            <a:r>
              <a:rPr lang="zh-TW" altLang="en-US" sz="4000" dirty="0" smtClean="0">
                <a:solidFill>
                  <a:schemeClr val="accent1">
                    <a:lumMod val="50000"/>
                  </a:schemeClr>
                </a:solidFill>
              </a:rPr>
              <a:t>積雲</a:t>
            </a:r>
            <a:r>
              <a:rPr lang="zh-TW" altLang="en-US" sz="4000" dirty="0" smtClean="0"/>
              <a:t>」。 而後，</a:t>
            </a:r>
            <a:r>
              <a:rPr lang="zh-TW" altLang="en-US" sz="4000" dirty="0" smtClean="0">
                <a:solidFill>
                  <a:schemeClr val="accent1">
                    <a:lumMod val="50000"/>
                  </a:schemeClr>
                </a:solidFill>
              </a:rPr>
              <a:t>積雲繼續在大漩渦中發展形成「積雨雲」</a:t>
            </a:r>
            <a:r>
              <a:rPr lang="zh-TW" altLang="en-US" sz="4000" dirty="0" smtClean="0"/>
              <a:t>，積雨雲內部潛熱繼續不斷地加溫，因而產生強大之氣流，即所謂之「龍捲風」。</a:t>
            </a:r>
            <a:endParaRPr lang="zh-TW" altLang="en-US" sz="4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154" y="4904264"/>
            <a:ext cx="1724846" cy="1953736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3074" y="556431"/>
            <a:ext cx="3312236" cy="430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36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220" y="2753398"/>
            <a:ext cx="486629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冬季 春季 夏季 秋季</a:t>
            </a:r>
          </a:p>
          <a:p>
            <a:r>
              <a:rPr lang="zh-TW" altLang="en-US" sz="4000" dirty="0"/>
              <a:t>熱帶季節</a:t>
            </a:r>
          </a:p>
          <a:p>
            <a:r>
              <a:rPr lang="zh-TW" altLang="en-US" sz="4000" dirty="0"/>
              <a:t>旱季 雨季</a:t>
            </a:r>
          </a:p>
          <a:p>
            <a:r>
              <a:rPr lang="zh-TW" altLang="en-US" sz="4000" dirty="0"/>
              <a:t>寒帶季節</a:t>
            </a:r>
          </a:p>
          <a:p>
            <a:r>
              <a:rPr lang="zh-TW" altLang="en-US" sz="4000" dirty="0"/>
              <a:t>極晝 極夜</a:t>
            </a:r>
          </a:p>
        </p:txBody>
      </p:sp>
      <p:sp>
        <p:nvSpPr>
          <p:cNvPr id="3" name="矩形 2"/>
          <p:cNvSpPr/>
          <p:nvPr/>
        </p:nvSpPr>
        <p:spPr>
          <a:xfrm>
            <a:off x="8056179" y="230915"/>
            <a:ext cx="383102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600" dirty="0"/>
              <a:t>自然系列的一部分</a:t>
            </a:r>
          </a:p>
          <a:p>
            <a:r>
              <a:rPr lang="zh-TW" altLang="en-US" sz="6600" dirty="0"/>
              <a:t>天氣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076" y="3860417"/>
            <a:ext cx="4981247" cy="267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22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4798" y="968506"/>
            <a:ext cx="781444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/>
              <a:t>根據氣象學者研究，嘉南因為平原地形，</a:t>
            </a:r>
            <a:r>
              <a:rPr lang="zh-TW" altLang="en-US" sz="4400" dirty="0">
                <a:solidFill>
                  <a:schemeClr val="accent1">
                    <a:lumMod val="50000"/>
                  </a:schemeClr>
                </a:solidFill>
              </a:rPr>
              <a:t>平均兩年會出現一次龍捲風</a:t>
            </a:r>
            <a:r>
              <a:rPr lang="zh-TW" altLang="en-US" sz="4400" dirty="0"/>
              <a:t>。在</a:t>
            </a:r>
            <a:r>
              <a:rPr lang="en-US" altLang="zh-TW" sz="4400" dirty="0"/>
              <a:t>2011</a:t>
            </a:r>
            <a:r>
              <a:rPr lang="zh-TW" altLang="en-US" sz="4400" dirty="0"/>
              <a:t>年</a:t>
            </a:r>
            <a:r>
              <a:rPr lang="en-US" altLang="zh-TW" sz="4400" dirty="0"/>
              <a:t>5</a:t>
            </a:r>
            <a:r>
              <a:rPr lang="zh-TW" altLang="en-US" sz="4400" dirty="0"/>
              <a:t>月</a:t>
            </a:r>
            <a:r>
              <a:rPr lang="en-US" altLang="zh-TW" sz="4400" dirty="0"/>
              <a:t>12</a:t>
            </a:r>
            <a:r>
              <a:rPr lang="zh-TW" altLang="en-US" sz="4400" dirty="0"/>
              <a:t>日</a:t>
            </a:r>
            <a:r>
              <a:rPr lang="zh-TW" altLang="en-US" sz="4400" dirty="0">
                <a:solidFill>
                  <a:schemeClr val="accent1">
                    <a:lumMod val="50000"/>
                  </a:schemeClr>
                </a:solidFill>
              </a:rPr>
              <a:t>新北市新店區也發生過小龍捲風</a:t>
            </a:r>
            <a:r>
              <a:rPr lang="zh-TW" altLang="en-US" sz="4400" dirty="0"/>
              <a:t>。</a:t>
            </a:r>
            <a:r>
              <a:rPr lang="en-US" altLang="zh-TW" sz="4400" dirty="0"/>
              <a:t>2014</a:t>
            </a:r>
            <a:r>
              <a:rPr lang="zh-TW" altLang="en-US" sz="4400" dirty="0"/>
              <a:t>年</a:t>
            </a:r>
            <a:r>
              <a:rPr lang="en-US" altLang="zh-TW" sz="4400" dirty="0"/>
              <a:t>7</a:t>
            </a:r>
            <a:r>
              <a:rPr lang="zh-TW" altLang="en-US" sz="4400" dirty="0"/>
              <a:t>月</a:t>
            </a:r>
            <a:r>
              <a:rPr lang="en-US" altLang="zh-TW" sz="4400" dirty="0"/>
              <a:t>19</a:t>
            </a:r>
            <a:r>
              <a:rPr lang="zh-TW" altLang="en-US" sz="4400" dirty="0"/>
              <a:t>日屏東縣里港發生過高達</a:t>
            </a:r>
            <a:r>
              <a:rPr lang="en-US" altLang="zh-TW" sz="4400" dirty="0"/>
              <a:t>50</a:t>
            </a:r>
            <a:r>
              <a:rPr lang="zh-TW" altLang="en-US" sz="4400" dirty="0"/>
              <a:t>公尺的陸龍捲。</a:t>
            </a:r>
          </a:p>
        </p:txBody>
      </p:sp>
    </p:spTree>
    <p:extLst>
      <p:ext uri="{BB962C8B-B14F-4D97-AF65-F5344CB8AC3E}">
        <p14:creationId xmlns:p14="http://schemas.microsoft.com/office/powerpoint/2010/main" val="30297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54845" y="532666"/>
            <a:ext cx="70468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dirty="0"/>
              <a:t>龍捲風襲度假勝地！</a:t>
            </a:r>
            <a:r>
              <a:rPr lang="en-US" altLang="zh-TW" sz="4800" dirty="0"/>
              <a:t>10</a:t>
            </a:r>
            <a:r>
              <a:rPr lang="zh-TW" altLang="en-US" sz="4800" dirty="0"/>
              <a:t>餘人死傷 </a:t>
            </a:r>
            <a:r>
              <a:rPr lang="en-US" altLang="zh-TW" sz="4800" dirty="0"/>
              <a:t>315</a:t>
            </a:r>
            <a:r>
              <a:rPr lang="zh-TW" altLang="en-US" sz="4800" dirty="0"/>
              <a:t>棟建築物受損 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089" y="2285506"/>
            <a:ext cx="6906567" cy="446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é¾æ²é¢¨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188" y="220717"/>
            <a:ext cx="6558454" cy="642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55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5332" y="215462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sz="9600" dirty="0" smtClean="0"/>
              <a:t>結束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421929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</TotalTime>
  <Words>387</Words>
  <Application>Microsoft Office PowerPoint</Application>
  <PresentationFormat>寬螢幕</PresentationFormat>
  <Paragraphs>15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文鼎花草注音破音四</vt:lpstr>
      <vt:lpstr>微軟正黑體</vt:lpstr>
      <vt:lpstr>Arial</vt:lpstr>
      <vt:lpstr>Trebuchet MS</vt:lpstr>
      <vt:lpstr>Wingdings 3</vt:lpstr>
      <vt:lpstr>多面向</vt:lpstr>
      <vt:lpstr>龍捲風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結束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龍捲風 </dc:title>
  <dc:creator>user</dc:creator>
  <cp:lastModifiedBy>user</cp:lastModifiedBy>
  <cp:revision>13</cp:revision>
  <dcterms:created xsi:type="dcterms:W3CDTF">2019-02-22T01:32:08Z</dcterms:created>
  <dcterms:modified xsi:type="dcterms:W3CDTF">2019-02-25T03:43:27Z</dcterms:modified>
</cp:coreProperties>
</file>