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a6386c3a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a6386c3a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6386c3a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a6386c3a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a6386c3a9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a6386c3a9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6386c3a9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6386c3a9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a6386c3a9_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a6386c3a9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439975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0"/>
              <a:t>十面埋伏</a:t>
            </a:r>
            <a:endParaRPr sz="100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851250" y="42169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FFFFF"/>
                </a:solidFill>
              </a:rPr>
              <a:t>製作人     黃馨慧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1249100" y="1495650"/>
            <a:ext cx="1792500" cy="1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解釋</a:t>
            </a:r>
            <a:endParaRPr sz="60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明代後期已在民間流傳。通常分十八段。描寫漢劉邦與楚項羽垓下之戰，表現千軍萬馬衝鋒陷陣之勢。</a:t>
            </a:r>
            <a:endParaRPr sz="4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668375" y="599175"/>
            <a:ext cx="4306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意思</a:t>
            </a:r>
            <a:endParaRPr sz="4800">
              <a:solidFill>
                <a:srgbClr val="333333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設伏兵於十面以包圍、殲滅敵軍。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3905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EA43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十面埋伏</a:t>
            </a:r>
            <a:r>
              <a:rPr lang="zh-TW" sz="2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是一首著名的大型琵琶曲，堪稱曲中經典。 </a:t>
            </a:r>
            <a:endParaRPr sz="2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樂曲是根據公元前202年，楚、漢兩軍進行決戰時，漢軍設下</a:t>
            </a:r>
            <a:r>
              <a:rPr lang="zh-TW" sz="2500">
                <a:solidFill>
                  <a:srgbClr val="EA43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十面埋伏</a:t>
            </a:r>
            <a:r>
              <a:rPr lang="zh-TW" sz="2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的陣法，從而徹底擊敗楚軍，迫使項羽自刎烏江這一歷史事實加以譜寫而成。</a:t>
            </a:r>
            <a:endParaRPr sz="2600"/>
          </a:p>
        </p:txBody>
      </p:sp>
      <p:sp>
        <p:nvSpPr>
          <p:cNvPr id="78" name="Google Shape;78;p15"/>
          <p:cNvSpPr txBox="1"/>
          <p:nvPr/>
        </p:nvSpPr>
        <p:spPr>
          <a:xfrm>
            <a:off x="459125" y="296850"/>
            <a:ext cx="175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FFFFFF"/>
                </a:solidFill>
              </a:rPr>
              <a:t>故事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176475" y="1243425"/>
            <a:ext cx="468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04300" y="1138225"/>
            <a:ext cx="59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621225" y="1786238"/>
            <a:ext cx="87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200225" y="1372100"/>
            <a:ext cx="7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826875" y="2305100"/>
            <a:ext cx="67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037325" y="1903425"/>
            <a:ext cx="70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652350" y="1267400"/>
            <a:ext cx="46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539450" y="2670038"/>
            <a:ext cx="784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501125" y="1996575"/>
            <a:ext cx="33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410775" y="1695275"/>
            <a:ext cx="31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626250" y="2104275"/>
            <a:ext cx="28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697250" y="1604600"/>
            <a:ext cx="46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948875" y="1352325"/>
            <a:ext cx="28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697238" y="1786238"/>
            <a:ext cx="5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458075" y="2388550"/>
            <a:ext cx="42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152113" y="2564875"/>
            <a:ext cx="28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244688" y="2399925"/>
            <a:ext cx="28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697250" y="2171150"/>
            <a:ext cx="46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343625" y="1786238"/>
            <a:ext cx="42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358125" y="1363000"/>
            <a:ext cx="4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535350" y="2900275"/>
            <a:ext cx="46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425175" y="2443850"/>
            <a:ext cx="46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782875" y="1502925"/>
            <a:ext cx="3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59375" y="3020025"/>
            <a:ext cx="7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83725" y="1163925"/>
            <a:ext cx="535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FFFFFF"/>
                </a:solidFill>
              </a:rPr>
              <a:t>兵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984225" y="3070325"/>
            <a:ext cx="7938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123425" y="3555825"/>
            <a:ext cx="5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9325" y="1395200"/>
            <a:ext cx="5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358125" y="476725"/>
            <a:ext cx="4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62500" y="1958175"/>
            <a:ext cx="2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316450" y="4638575"/>
            <a:ext cx="59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719888" y="1138938"/>
            <a:ext cx="37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3577675" y="2689988"/>
            <a:ext cx="4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72075" y="4383625"/>
            <a:ext cx="67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463063" y="971900"/>
            <a:ext cx="5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32930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999450" y="844425"/>
            <a:ext cx="334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506075" y="778525"/>
            <a:ext cx="5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6470" l="7810" r="-7810" t="-6470"/>
          <a:stretch/>
        </p:blipFill>
        <p:spPr>
          <a:xfrm>
            <a:off x="-78800" y="3555815"/>
            <a:ext cx="1592300" cy="118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634" y="3735500"/>
            <a:ext cx="1943042" cy="1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7139" y="33725"/>
            <a:ext cx="1869836" cy="13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172075" y="293625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" y="1502928"/>
            <a:ext cx="1257428" cy="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4697275" y="1892125"/>
            <a:ext cx="4240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Roboto"/>
                <a:ea typeface="Roboto"/>
                <a:cs typeface="Roboto"/>
                <a:sym typeface="Roboto"/>
              </a:rPr>
              <a:t>我軍包圍敵軍，讓敵軍無處可逃。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331600" y="132525"/>
            <a:ext cx="48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787050" y="266625"/>
            <a:ext cx="414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Roboto"/>
                <a:ea typeface="Roboto"/>
                <a:cs typeface="Roboto"/>
                <a:sym typeface="Roboto"/>
              </a:rPr>
              <a:t>我做了圖示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277375" y="1549525"/>
            <a:ext cx="3854700" cy="12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相似成語</a:t>
            </a:r>
            <a:endParaRPr sz="6000">
              <a:solidFill>
                <a:srgbClr val="F3F3F3"/>
              </a:solidFill>
            </a:endParaRPr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4466800" y="2668600"/>
            <a:ext cx="4554600" cy="15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solidFill>
                  <a:srgbClr val="212529"/>
                </a:solidFill>
                <a:highlight>
                  <a:srgbClr val="FFFFFF"/>
                </a:highlight>
              </a:rPr>
              <a:t>四</a:t>
            </a:r>
            <a:r>
              <a:rPr lang="zh-TW" sz="7200">
                <a:solidFill>
                  <a:srgbClr val="212529"/>
                </a:solidFill>
                <a:highlight>
                  <a:srgbClr val="FFFFFF"/>
                </a:highlight>
              </a:rPr>
              <a:t>面楚歌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695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6282031" y="339150"/>
            <a:ext cx="2547178" cy="1219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1077D2"/>
                    </a:gs>
                    <a:gs pos="100000">
                      <a:srgbClr val="09315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Arial"/>
              </a:rPr>
              <a:t>掰掰</a:t>
            </a:r>
          </a:p>
        </p:txBody>
      </p:sp>
      <p:sp>
        <p:nvSpPr>
          <p:cNvPr id="141" name="Google Shape;141;p18"/>
          <p:cNvSpPr/>
          <p:nvPr/>
        </p:nvSpPr>
        <p:spPr>
          <a:xfrm>
            <a:off x="6420685" y="2713975"/>
            <a:ext cx="2408520" cy="12192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1077D2"/>
                    </a:gs>
                    <a:gs pos="100000">
                      <a:srgbClr val="09315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Arial"/>
              </a:rPr>
              <a:t>881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