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700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648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900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410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816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496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298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091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981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407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827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24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641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601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840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374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468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32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679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429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185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60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86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94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52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19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549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79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08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lt2"/>
                </a:solidFill>
              </a:rPr>
              <a:t>‹#›</a:t>
            </a:fld>
            <a:endParaRPr lang="zh-TW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bit.ly/2qSytD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hyperlink" Target="http://bit.ly/2qXuNA4" TargetMode="External"/><Relationship Id="rId4" Type="http://schemas.openxmlformats.org/officeDocument/2006/relationships/hyperlink" Target="http://bit.ly/2qSNfK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s.gd/IR4jO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bit.ly/2pHEGR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bit.ly/2q0ogX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pHb1YU" TargetMode="External"/><Relationship Id="rId3" Type="http://schemas.openxmlformats.org/officeDocument/2006/relationships/image" Target="../media/image32.jpeg"/><Relationship Id="rId7" Type="http://schemas.openxmlformats.org/officeDocument/2006/relationships/hyperlink" Target="http://bit.ly/2r2Mkd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hyperlink" Target="http://bit.ly/2r2kVIs" TargetMode="External"/><Relationship Id="rId4" Type="http://schemas.openxmlformats.org/officeDocument/2006/relationships/image" Target="../media/image33.jpeg"/><Relationship Id="rId9" Type="http://schemas.openxmlformats.org/officeDocument/2006/relationships/hyperlink" Target="http://bit.ly/2r2M6mq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it.ly/2pHoZKh" TargetMode="Externa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bit.ly/2pNZIk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it.ly/2pHoZK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-1356517" y="76198"/>
            <a:ext cx="8520600" cy="95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7200" b="1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小白鷺的介紹</a:t>
            </a:r>
          </a:p>
        </p:txBody>
      </p:sp>
      <p:sp>
        <p:nvSpPr>
          <p:cNvPr id="56" name="Shape 56"/>
          <p:cNvSpPr/>
          <p:nvPr/>
        </p:nvSpPr>
        <p:spPr>
          <a:xfrm>
            <a:off x="6446372" y="898204"/>
            <a:ext cx="1586099" cy="962400"/>
          </a:xfrm>
          <a:prstGeom prst="wedgeRoundRectCallout">
            <a:avLst>
              <a:gd name="adj1" fmla="val -63257"/>
              <a:gd name="adj2" fmla="val 96042"/>
              <a:gd name="adj3" fmla="val 0"/>
            </a:avLst>
          </a:prstGeom>
          <a:solidFill>
            <a:srgbClr val="D9EAD3"/>
          </a:solidFill>
          <a:ln w="762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500" b="1"/>
              <a:t>大家好！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3754975" y="3179225"/>
            <a:ext cx="5001900" cy="1640100"/>
          </a:xfrm>
          <a:prstGeom prst="rect">
            <a:avLst/>
          </a:prstGeom>
          <a:solidFill>
            <a:srgbClr val="93C47D"/>
          </a:solidFill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3500" b="1">
                <a:latin typeface="DFKai-SB"/>
                <a:ea typeface="DFKai-SB"/>
                <a:cs typeface="DFKai-SB"/>
                <a:sym typeface="DFKai-SB"/>
              </a:rPr>
              <a:t>作者：童愉婷丶董沛怡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 sz="3500" b="1">
                <a:latin typeface="DFKai-SB"/>
                <a:ea typeface="DFKai-SB"/>
                <a:cs typeface="DFKai-SB"/>
                <a:sym typeface="DFKai-SB"/>
              </a:rPr>
              <a:t>指導老師：姜明雄老師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311700" y="264684"/>
            <a:ext cx="8520600" cy="1004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EA9999"/>
                </a:solidFill>
                <a:latin typeface="DFKai-SB"/>
                <a:ea typeface="DFKai-SB"/>
                <a:cs typeface="DFKai-SB"/>
                <a:sym typeface="DFKai-SB"/>
              </a:rPr>
              <a:t>叫聲為粗啞的「啊-啊-」聲</a:t>
            </a:r>
          </a:p>
        </p:txBody>
      </p:sp>
      <p:sp>
        <p:nvSpPr>
          <p:cNvPr id="117" name="Shape 117"/>
          <p:cNvSpPr/>
          <p:nvPr/>
        </p:nvSpPr>
        <p:spPr>
          <a:xfrm>
            <a:off x="6075950" y="1268775"/>
            <a:ext cx="2559900" cy="1416600"/>
          </a:xfrm>
          <a:prstGeom prst="wedgeEllipseCallout">
            <a:avLst>
              <a:gd name="adj1" fmla="val -53325"/>
              <a:gd name="adj2" fmla="val 39952"/>
            </a:avLst>
          </a:prstGeom>
          <a:solidFill>
            <a:srgbClr val="C9DAF8"/>
          </a:solidFill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3000" b="1">
                <a:highlight>
                  <a:srgbClr val="C9DAF8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3000" b="1">
                <a:highlight>
                  <a:srgbClr val="C9DAF8"/>
                </a:highlight>
                <a:latin typeface="DFKai-SB"/>
                <a:ea typeface="DFKai-SB"/>
                <a:cs typeface="DFKai-SB"/>
                <a:sym typeface="DFKai-SB"/>
              </a:rPr>
              <a:t>啊-啊！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 sz="3000" b="1">
                <a:highlight>
                  <a:srgbClr val="C9DAF8"/>
                </a:highlight>
                <a:latin typeface="DFKai-SB"/>
                <a:ea typeface="DFKai-SB"/>
                <a:cs typeface="DFKai-SB"/>
                <a:sym typeface="DFKai-SB"/>
              </a:rPr>
              <a:t> 魚呢？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293575" y="308000"/>
            <a:ext cx="7125000" cy="9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72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腳趾頭是黃色的</a:t>
            </a:r>
          </a:p>
        </p:txBody>
      </p:sp>
      <p:sp>
        <p:nvSpPr>
          <p:cNvPr id="123" name="Shape 123"/>
          <p:cNvSpPr/>
          <p:nvPr/>
        </p:nvSpPr>
        <p:spPr>
          <a:xfrm>
            <a:off x="2813025" y="3106525"/>
            <a:ext cx="996000" cy="6468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24" name="Shape 124"/>
          <p:cNvSpPr/>
          <p:nvPr/>
        </p:nvSpPr>
        <p:spPr>
          <a:xfrm>
            <a:off x="3973325" y="2925925"/>
            <a:ext cx="923700" cy="9036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424"/>
            <a:ext cx="9144001" cy="532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1765800" y="3916325"/>
            <a:ext cx="8520600" cy="867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96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生態環境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maxresdefault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-2232125" y="3201300"/>
            <a:ext cx="8520600" cy="800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6000" b="1">
                <a:solidFill>
                  <a:srgbClr val="F1C232"/>
                </a:solidFill>
                <a:latin typeface="DFKai-SB"/>
                <a:ea typeface="DFKai-SB"/>
                <a:cs typeface="DFKai-SB"/>
                <a:sym typeface="DFKai-SB"/>
              </a:rPr>
              <a:t>覓食技巧-1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49350" y="4002000"/>
            <a:ext cx="8280900" cy="1141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6000" b="1">
                <a:solidFill>
                  <a:srgbClr val="00FF00"/>
                </a:solidFill>
                <a:latin typeface="DFKai-SB"/>
                <a:ea typeface="DFKai-SB"/>
                <a:cs typeface="DFKai-SB"/>
                <a:sym typeface="DFKai-SB"/>
              </a:rPr>
              <a:t>腳伸入水中擾動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134675" y="41450"/>
            <a:ext cx="5112000" cy="38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b="1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https://www.youtube.com/watch?v=BOVDfGTJCUY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-51350" y="262050"/>
            <a:ext cx="4845600" cy="93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rgbClr val="F1C232"/>
                </a:solidFill>
                <a:latin typeface="DFKai-SB"/>
                <a:ea typeface="DFKai-SB"/>
                <a:cs typeface="DFKai-SB"/>
                <a:sym typeface="DFKai-SB"/>
              </a:rPr>
              <a:t>覓食技巧-2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1759275" y="33166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急展雙翅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274" y="143426"/>
            <a:ext cx="3411476" cy="3031424"/>
          </a:xfrm>
          <a:prstGeom prst="rect">
            <a:avLst/>
          </a:prstGeom>
          <a:noFill/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0" name="Shape 150"/>
          <p:cNvSpPr txBox="1">
            <a:spLocks noGrp="1"/>
          </p:cNvSpPr>
          <p:nvPr>
            <p:ph type="ctrTitle"/>
          </p:nvPr>
        </p:nvSpPr>
        <p:spPr>
          <a:xfrm>
            <a:off x="518416" y="0"/>
            <a:ext cx="8520600" cy="929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FFF2CC"/>
                </a:solidFill>
                <a:latin typeface="DFKai-SB"/>
                <a:ea typeface="DFKai-SB"/>
                <a:cs typeface="DFKai-SB"/>
                <a:sym typeface="DFKai-SB"/>
              </a:rPr>
              <a:t>覓食-3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7100" y="2653349"/>
            <a:ext cx="3210424" cy="2353551"/>
          </a:xfrm>
          <a:prstGeom prst="rect">
            <a:avLst/>
          </a:prstGeom>
          <a:noFill/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71250" y="2858600"/>
            <a:ext cx="3490500" cy="2148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 b="1">
                <a:solidFill>
                  <a:srgbClr val="333333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每當寒流來，魚會浮至水面，這時小白鷺採逆風慢飛的方式。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7039500" y="2915675"/>
            <a:ext cx="2104500" cy="21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6426800" y="3131225"/>
            <a:ext cx="2648700" cy="17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 u="sng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http://bit.ly/2qSytDv</a:t>
            </a:r>
          </a:p>
        </p:txBody>
      </p:sp>
      <p:sp>
        <p:nvSpPr>
          <p:cNvPr id="159" name="Shape 159"/>
          <p:cNvSpPr/>
          <p:nvPr/>
        </p:nvSpPr>
        <p:spPr>
          <a:xfrm>
            <a:off x="6344675" y="1909775"/>
            <a:ext cx="1067700" cy="10059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6970925" y="1642650"/>
            <a:ext cx="1447500" cy="60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36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魚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232724" y="267824"/>
            <a:ext cx="5392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800" b="1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吃小魚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7355"/>
            <a:ext cx="9144000" cy="391613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914396" y="151949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700" b="1">
                <a:solidFill>
                  <a:srgbClr val="00FFFF"/>
                </a:solidFill>
                <a:latin typeface="DFKai-SB"/>
                <a:ea typeface="DFKai-SB"/>
                <a:cs typeface="DFKai-SB"/>
                <a:sym typeface="DFKai-SB"/>
              </a:rPr>
              <a:t>蟹類</a:t>
            </a:r>
          </a:p>
        </p:txBody>
      </p:sp>
      <p:sp>
        <p:nvSpPr>
          <p:cNvPr id="168" name="Shape 168"/>
          <p:cNvSpPr/>
          <p:nvPr/>
        </p:nvSpPr>
        <p:spPr>
          <a:xfrm>
            <a:off x="6226674" y="1075700"/>
            <a:ext cx="1871700" cy="1146000"/>
          </a:xfrm>
          <a:prstGeom prst="wedgeRoundRectCallout">
            <a:avLst>
              <a:gd name="adj1" fmla="val -73990"/>
              <a:gd name="adj2" fmla="val 45159"/>
              <a:gd name="adj3" fmla="val 0"/>
            </a:avLst>
          </a:prstGeom>
          <a:solidFill>
            <a:srgbClr val="C9DAF8"/>
          </a:solidFill>
          <a:ln w="762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別吃我！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6205200" y="3564125"/>
            <a:ext cx="2888100" cy="8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 b="1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脖子常呈</a:t>
            </a:r>
            <a:r>
              <a:rPr lang="zh-TW" sz="4800" b="1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</a:t>
            </a:r>
            <a:r>
              <a:rPr lang="zh-TW" sz="3600" b="1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形</a:t>
            </a:r>
          </a:p>
        </p:txBody>
      </p:sp>
      <p:pic>
        <p:nvPicPr>
          <p:cNvPr id="174" name="Shape 174" descr="2qSNfKl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49" t="-11607" r="-4809"/>
          <a:stretch/>
        </p:blipFill>
        <p:spPr>
          <a:xfrm>
            <a:off x="-1290474" y="-611000"/>
            <a:ext cx="5895475" cy="575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0" y="4714325"/>
            <a:ext cx="20019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u="sng">
                <a:solidFill>
                  <a:srgbClr val="FF9900"/>
                </a:solidFill>
                <a:hlinkClick r:id="rId4"/>
              </a:rPr>
              <a:t>http://bit.ly/2qSNfKl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7409100" y="4311925"/>
            <a:ext cx="1734900" cy="7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100" u="sng">
                <a:solidFill>
                  <a:schemeClr val="hlink"/>
                </a:solidFill>
                <a:hlinkClick r:id="rId5"/>
              </a:rPr>
              <a:t>http://bit.ly/2qXuNA4</a:t>
            </a:r>
          </a:p>
        </p:txBody>
      </p:sp>
      <p:pic>
        <p:nvPicPr>
          <p:cNvPr id="177" name="Shape 177" descr="IMG_8658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4100" y="67149"/>
            <a:ext cx="4669200" cy="5029674"/>
          </a:xfrm>
          <a:prstGeom prst="rect">
            <a:avLst/>
          </a:prstGeom>
          <a:noFill/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8" name="Shape 178"/>
          <p:cNvSpPr txBox="1"/>
          <p:nvPr/>
        </p:nvSpPr>
        <p:spPr>
          <a:xfrm>
            <a:off x="5611700" y="3461975"/>
            <a:ext cx="3422400" cy="8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-124100" y="3336575"/>
            <a:ext cx="2843700" cy="127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6000" b="1">
                <a:latin typeface="DFKai-SB"/>
                <a:ea typeface="DFKai-SB"/>
                <a:cs typeface="DFKai-SB"/>
                <a:sym typeface="DFKai-SB"/>
              </a:rPr>
              <a:t>大白鷺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3890975" y="1221725"/>
            <a:ext cx="5174400" cy="6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60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中白鷺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6673200" y="4841400"/>
            <a:ext cx="3000000" cy="22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u="sng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https://is.gd/IR4jOr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50025" y="210650"/>
            <a:ext cx="3425700" cy="1861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60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55-65cm  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 sz="6000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230-638g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938175" y="0"/>
            <a:ext cx="3897600" cy="147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7200" b="1">
                <a:solidFill>
                  <a:srgbClr val="C9DAF8"/>
                </a:solidFill>
                <a:latin typeface="DFKai-SB"/>
                <a:ea typeface="DFKai-SB"/>
                <a:cs typeface="DFKai-SB"/>
                <a:sym typeface="DFKai-SB"/>
              </a:rPr>
              <a:t>小白鷺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7122725" y="4771000"/>
            <a:ext cx="2061000" cy="46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u="sng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http://bit.ly/2pHEGRn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800" b="1">
                <a:solidFill>
                  <a:srgbClr val="A4C2F4"/>
                </a:solidFill>
                <a:latin typeface="DFKai-SB"/>
                <a:ea typeface="DFKai-SB"/>
                <a:cs typeface="DFKai-SB"/>
                <a:sym typeface="DFKai-SB"/>
              </a:rPr>
              <a:t>是縣市合併前的台中市市鳥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7635525" y="4752450"/>
            <a:ext cx="1837500" cy="38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" u="sng">
                <a:solidFill>
                  <a:srgbClr val="FF8000"/>
                </a:solidFill>
                <a:hlinkClick r:id="rId4"/>
              </a:rPr>
              <a:t>http://bit.ly/2q0ogX4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ctrTitle"/>
          </p:nvPr>
        </p:nvSpPr>
        <p:spPr>
          <a:xfrm>
            <a:off x="-1669500" y="295450"/>
            <a:ext cx="8520600" cy="102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FFE599"/>
                </a:solidFill>
                <a:latin typeface="DFKai-SB"/>
                <a:ea typeface="DFKai-SB"/>
                <a:cs typeface="DFKai-SB"/>
                <a:sym typeface="DFKai-SB"/>
              </a:rPr>
              <a:t>小白鷺求偶行為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subTitle" idx="1"/>
          </p:nvPr>
        </p:nvSpPr>
        <p:spPr>
          <a:xfrm>
            <a:off x="613258" y="1224440"/>
            <a:ext cx="34617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solidFill>
                  <a:srgbClr val="6D9EEB"/>
                </a:solidFill>
                <a:latin typeface="DFKai-SB"/>
                <a:ea typeface="DFKai-SB"/>
                <a:cs typeface="DFKai-SB"/>
                <a:sym typeface="DFKai-SB"/>
              </a:rPr>
              <a:t>求偶舞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32178"/>
            <a:ext cx="6943821" cy="520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8975" y="3234799"/>
            <a:ext cx="1486550" cy="18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7067969" y="115482"/>
            <a:ext cx="1876932" cy="1443744"/>
          </a:xfrm>
          <a:prstGeom prst="cloud">
            <a:avLst/>
          </a:prstGeom>
          <a:solidFill>
            <a:srgbClr val="76A5AF"/>
          </a:solidFill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7067975" y="1559224"/>
            <a:ext cx="501000" cy="503100"/>
          </a:xfrm>
          <a:prstGeom prst="teardrop">
            <a:avLst>
              <a:gd name="adj" fmla="val 100000"/>
            </a:avLst>
          </a:prstGeom>
          <a:solidFill>
            <a:srgbClr val="6D9EEB"/>
          </a:solidFill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7723174" y="1690766"/>
            <a:ext cx="501000" cy="503100"/>
          </a:xfrm>
          <a:prstGeom prst="teardrop">
            <a:avLst>
              <a:gd name="adj" fmla="val 96724"/>
            </a:avLst>
          </a:prstGeom>
          <a:solidFill>
            <a:srgbClr val="6D9EEB"/>
          </a:solidFill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8224174" y="1493449"/>
            <a:ext cx="825822" cy="634662"/>
          </a:xfrm>
          <a:prstGeom prst="lightningBolt">
            <a:avLst/>
          </a:prstGeom>
          <a:solidFill>
            <a:srgbClr val="FFFF00"/>
          </a:solidFill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6077374" y="4682937"/>
            <a:ext cx="1930200" cy="6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>
                <a:solidFill>
                  <a:srgbClr val="FF9900"/>
                </a:solidFill>
              </a:rPr>
              <a:t>http://bit.ly/2r5FfWD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0" y="1133776"/>
            <a:ext cx="6943800" cy="35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48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歌謠-1</a:t>
            </a:r>
          </a:p>
          <a:p>
            <a:pPr lvl="0" algn="ctr" rtl="0">
              <a:spcBef>
                <a:spcPts val="0"/>
              </a:spcBef>
              <a:buNone/>
            </a:pPr>
            <a:endParaRPr sz="4800" b="1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 sz="3600" b="1">
                <a:solidFill>
                  <a:srgbClr val="0000FF"/>
                </a:solidFill>
                <a:highlight>
                  <a:srgbClr val="C9DAF8"/>
                </a:highlight>
                <a:latin typeface="DFKai-SB"/>
                <a:ea typeface="DFKai-SB"/>
                <a:cs typeface="DFKai-SB"/>
                <a:sym typeface="DFKai-SB"/>
              </a:rPr>
              <a:t>西北雨一直落，白翎鷥來趕路，搬山嶺過溪河，找無巢跋一倒，日頭暗，土地公好心來帶路。</a:t>
            </a:r>
          </a:p>
          <a:p>
            <a:pPr lvl="0" rtl="0">
              <a:spcBef>
                <a:spcPts val="0"/>
              </a:spcBef>
              <a:buNone/>
            </a:pPr>
            <a:endParaRPr sz="3600" b="1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0" y="4730650"/>
            <a:ext cx="2054700" cy="36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FF9900"/>
                </a:solidFill>
              </a:rPr>
              <a:t>http://bit.ly/2r5iYb7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0" y="108825"/>
            <a:ext cx="9050700" cy="4971025"/>
          </a:xfrm>
          <a:prstGeom prst="rect">
            <a:avLst/>
          </a:prstGeom>
          <a:noFill/>
          <a:ln w="7620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3" name="Shape 223"/>
          <p:cNvSpPr txBox="1"/>
          <p:nvPr/>
        </p:nvSpPr>
        <p:spPr>
          <a:xfrm>
            <a:off x="-709925" y="41075"/>
            <a:ext cx="6519299" cy="11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6000" b="1">
                <a:solidFill>
                  <a:srgbClr val="5B0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歌謠-2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308025" y="1115600"/>
            <a:ext cx="4760700" cy="3877800"/>
          </a:xfrm>
          <a:prstGeom prst="rect">
            <a:avLst/>
          </a:prstGeom>
          <a:solidFill>
            <a:srgbClr val="C9DAF8"/>
          </a:solidFill>
          <a:ln w="857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4200" b="1">
                <a:solidFill>
                  <a:srgbClr val="99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白翎鷥，擔畚箕，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4200" b="1">
                <a:solidFill>
                  <a:srgbClr val="99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擔到溝仔墘，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4200" b="1">
                <a:solidFill>
                  <a:srgbClr val="99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跋一倒拾一圓，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4200" b="1">
                <a:solidFill>
                  <a:srgbClr val="99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買公餅送大姨，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4200" b="1">
                <a:solidFill>
                  <a:srgbClr val="99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大姨嫌無多，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 sz="4200" b="1">
                <a:solidFill>
                  <a:srgbClr val="99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椋雞仔來咒誓。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7145125" y="4740600"/>
            <a:ext cx="2034000" cy="40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b="1">
                <a:solidFill>
                  <a:srgbClr val="FF9900"/>
                </a:solidFill>
              </a:rPr>
              <a:t>http://bit.ly/2r5n6YF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ctrTitle"/>
          </p:nvPr>
        </p:nvSpPr>
        <p:spPr>
          <a:xfrm>
            <a:off x="1817700" y="646775"/>
            <a:ext cx="9236100" cy="100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不當開發與環境污染讓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小白鷺因誤食魚類而死亡</a:t>
            </a:r>
          </a:p>
        </p:txBody>
      </p:sp>
      <p:pic>
        <p:nvPicPr>
          <p:cNvPr id="231" name="Shape 231" descr="waterpollution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24" y="2443425"/>
            <a:ext cx="3439827" cy="2579875"/>
          </a:xfrm>
          <a:prstGeom prst="rect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312"/>
            <a:ext cx="3173274" cy="22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829" y="2310175"/>
            <a:ext cx="3655250" cy="270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825" y="16"/>
            <a:ext cx="3655249" cy="233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50" y="2310178"/>
            <a:ext cx="3082350" cy="2707149"/>
          </a:xfrm>
          <a:prstGeom prst="rect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4" name="Shape 244"/>
          <p:cNvSpPr txBox="1"/>
          <p:nvPr/>
        </p:nvSpPr>
        <p:spPr>
          <a:xfrm>
            <a:off x="-32775" y="4731125"/>
            <a:ext cx="2352900" cy="4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 u="sng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7"/>
              </a:rPr>
              <a:t>http://bit.ly/2r2Mkd8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4463825" y="2310800"/>
            <a:ext cx="2250900" cy="27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u="sng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8"/>
              </a:rPr>
              <a:t>http://bit.ly/2pHb1YU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3570125" y="4775775"/>
            <a:ext cx="2250900" cy="32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u="sng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9"/>
              </a:rPr>
              <a:t>http://bit.ly/2r2M6mq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1182762" y="2171000"/>
            <a:ext cx="1990500" cy="55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u="sng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10"/>
              </a:rPr>
              <a:t>http://bit.ly/2r2kVIs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7035725" y="657050"/>
            <a:ext cx="1324500" cy="358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12000" b="1">
                <a:solidFill>
                  <a:srgbClr val="00FFFF"/>
                </a:solidFill>
                <a:latin typeface="DFKai-SB"/>
                <a:ea typeface="DFKai-SB"/>
                <a:cs typeface="DFKai-SB"/>
                <a:sym typeface="DFKai-SB"/>
              </a:rPr>
              <a:t>郵票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800" y="0"/>
            <a:ext cx="37699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7900" y="0"/>
            <a:ext cx="390130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0" y="4815000"/>
            <a:ext cx="2115000" cy="32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 u="sng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5"/>
              </a:rPr>
              <a:t>http://bit.ly/2pHoZKh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3345000" y="3687300"/>
            <a:ext cx="5646600" cy="1374000"/>
          </a:xfrm>
          <a:prstGeom prst="rect">
            <a:avLst/>
          </a:prstGeom>
          <a:solidFill>
            <a:srgbClr val="C9DAF8"/>
          </a:solidFill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9600" b="1">
                <a:solidFill>
                  <a:srgbClr val="1C4587"/>
                </a:solidFill>
                <a:latin typeface="DFKai-SB"/>
                <a:ea typeface="DFKai-SB"/>
                <a:cs typeface="DFKai-SB"/>
                <a:sym typeface="DFKai-SB"/>
              </a:rPr>
              <a:t>謝謝觀賞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5000650" y="81400"/>
            <a:ext cx="4023600" cy="259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6000" b="1">
                <a:solidFill>
                  <a:srgbClr val="F1C232"/>
                </a:solidFill>
                <a:latin typeface="DFKai-SB"/>
                <a:ea typeface="DFKai-SB"/>
                <a:cs typeface="DFKai-SB"/>
                <a:sym typeface="DFKai-SB"/>
              </a:rPr>
              <a:t>鄉土名為白翎鷥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2+_MG_9578+Garceta+Comun+Blog+V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99450" cy="5212424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3" name="Shape 73"/>
          <p:cNvSpPr txBox="1"/>
          <p:nvPr/>
        </p:nvSpPr>
        <p:spPr>
          <a:xfrm>
            <a:off x="7121575" y="4792200"/>
            <a:ext cx="1845000" cy="3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 u="sng">
                <a:solidFill>
                  <a:srgbClr val="FF9900"/>
                </a:solidFill>
                <a:hlinkClick r:id="rId4"/>
              </a:rPr>
              <a:t>http://bit.ly/2pNZIk3</a:t>
            </a:r>
          </a:p>
        </p:txBody>
      </p:sp>
      <p:sp>
        <p:nvSpPr>
          <p:cNvPr id="74" name="Shape 74"/>
          <p:cNvSpPr/>
          <p:nvPr/>
        </p:nvSpPr>
        <p:spPr>
          <a:xfrm>
            <a:off x="5499887" y="843975"/>
            <a:ext cx="1034400" cy="64650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6876175" y="749925"/>
            <a:ext cx="1974600" cy="83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4800" b="1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4022875" y="504975"/>
            <a:ext cx="1365300" cy="13245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2958686" y="2564915"/>
            <a:ext cx="1586099" cy="9681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52359" y="1203158"/>
            <a:ext cx="1443900" cy="14439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2463950" y="3891000"/>
            <a:ext cx="3839700" cy="11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6684175" y="661000"/>
            <a:ext cx="2206200" cy="1115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800" b="1">
                <a:solidFill>
                  <a:srgbClr val="1C4587"/>
                </a:solidFill>
                <a:highlight>
                  <a:srgbClr val="6FA8DC"/>
                </a:highlight>
                <a:latin typeface="DFKai-SB"/>
                <a:ea typeface="DFKai-SB"/>
                <a:cs typeface="DFKai-SB"/>
                <a:sym typeface="DFKai-SB"/>
              </a:rPr>
              <a:t>飾羽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392450" y="197475"/>
            <a:ext cx="1763700" cy="6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6000" b="1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簑羽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2637600" y="4037700"/>
            <a:ext cx="6506400" cy="1105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rgbClr val="F1C232"/>
                </a:solidFill>
                <a:latin typeface="DFKai-SB"/>
                <a:ea typeface="DFKai-SB"/>
                <a:cs typeface="DFKai-SB"/>
                <a:sym typeface="DFKai-SB"/>
              </a:rPr>
              <a:t>非繁殖期則無飾羽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529475" y="2765500"/>
            <a:ext cx="7918800" cy="177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0900" b="1">
                <a:solidFill>
                  <a:srgbClr val="F1C232"/>
                </a:solidFill>
                <a:latin typeface="DFKai-SB"/>
                <a:ea typeface="DFKai-SB"/>
                <a:cs typeface="DFKai-SB"/>
                <a:sym typeface="DFKai-SB"/>
              </a:rPr>
              <a:t>蛋與幼鳥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6960675" y="4476175"/>
            <a:ext cx="2114700" cy="56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 u="sng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http://bit.ly/2pHoZKh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218725" y="348370"/>
            <a:ext cx="8520600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繁殖期「眼先」轉為紅色</a:t>
            </a:r>
          </a:p>
        </p:txBody>
      </p:sp>
      <p:sp>
        <p:nvSpPr>
          <p:cNvPr id="102" name="Shape 102"/>
          <p:cNvSpPr/>
          <p:nvPr/>
        </p:nvSpPr>
        <p:spPr>
          <a:xfrm>
            <a:off x="5114190" y="1409006"/>
            <a:ext cx="841800" cy="797099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7149697" y="4581600"/>
            <a:ext cx="18687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>
                <a:solidFill>
                  <a:srgbClr val="FF9900"/>
                </a:solidFill>
              </a:rPr>
              <a:t>https://is.gd/tq63lo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470298" y="311717"/>
            <a:ext cx="8520600" cy="83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76A5AF"/>
                </a:solidFill>
                <a:latin typeface="DFKai-SB"/>
                <a:ea typeface="DFKai-SB"/>
                <a:cs typeface="DFKai-SB"/>
                <a:sym typeface="DFKai-SB"/>
              </a:rPr>
              <a:t>飛行時頸部彎成S型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0" y="4563600"/>
            <a:ext cx="2421600" cy="5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rgbClr val="FF9900"/>
                </a:solidFill>
              </a:rPr>
              <a:t>https://www.youtube.com/watch?v=3jaKToL5D0s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如螢幕大小 (16:9)</PresentationFormat>
  <Paragraphs>68</Paragraphs>
  <Slides>28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Microsoft JhengHei</vt:lpstr>
      <vt:lpstr>DFKai-SB</vt:lpstr>
      <vt:lpstr>Arial</vt:lpstr>
      <vt:lpstr>Times New Roman</vt:lpstr>
      <vt:lpstr>simple-dark-2</vt:lpstr>
      <vt:lpstr>小白鷺的介紹</vt:lpstr>
      <vt:lpstr>55-65cm   230-638g</vt:lpstr>
      <vt:lpstr>PowerPoint 簡報</vt:lpstr>
      <vt:lpstr>PowerPoint 簡報</vt:lpstr>
      <vt:lpstr>非繁殖期則無飾羽</vt:lpstr>
      <vt:lpstr>蛋與幼鳥</vt:lpstr>
      <vt:lpstr>PowerPoint 簡報</vt:lpstr>
      <vt:lpstr>繁殖期「眼先」轉為紅色</vt:lpstr>
      <vt:lpstr>飛行時頸部彎成S型</vt:lpstr>
      <vt:lpstr>叫聲為粗啞的「啊-啊-」聲</vt:lpstr>
      <vt:lpstr>PowerPoint 簡報</vt:lpstr>
      <vt:lpstr>生態環境</vt:lpstr>
      <vt:lpstr>覓食技巧-1</vt:lpstr>
      <vt:lpstr>覓食技巧-2</vt:lpstr>
      <vt:lpstr>覓食-3</vt:lpstr>
      <vt:lpstr>PowerPoint 簡報</vt:lpstr>
      <vt:lpstr>PowerPoint 簡報</vt:lpstr>
      <vt:lpstr>PowerPoint 簡報</vt:lpstr>
      <vt:lpstr>PowerPoint 簡報</vt:lpstr>
      <vt:lpstr>小白鷺</vt:lpstr>
      <vt:lpstr>是縣市合併前的台中市市鳥</vt:lpstr>
      <vt:lpstr>小白鷺求偶行為</vt:lpstr>
      <vt:lpstr>PowerPoint 簡報</vt:lpstr>
      <vt:lpstr>PowerPoint 簡報</vt:lpstr>
      <vt:lpstr>不當開發與環境污染讓 小白鷺因誤食魚類而死亡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小白鷺的介紹</dc:title>
  <cp:lastModifiedBy>panda</cp:lastModifiedBy>
  <cp:revision>1</cp:revision>
  <dcterms:modified xsi:type="dcterms:W3CDTF">2017-06-07T15:16:05Z</dcterms:modified>
</cp:coreProperties>
</file>