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7" r:id="rId3"/>
    <p:sldId id="260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2" r:id="rId2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9F0"/>
    <a:srgbClr val="B87D7D"/>
    <a:srgbClr val="D17D7D"/>
    <a:srgbClr val="8C0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14F7C8-6F70-4366-83B0-B7D600BFDCE4}" v="251" dt="2020-02-03T06:26:02.189"/>
    <p1510:client id="{3D1C6251-2B76-453C-85A5-FB5444D4C500}" v="593" dt="2020-02-22T12:15:41.408"/>
    <p1510:client id="{7C86DF18-E0B0-48B7-8BBE-7BB21AECC0D3}" v="226" dt="2020-02-21T15:37:57.424"/>
    <p1510:client id="{80C6E384-CD97-46F2-80AF-30C656230B41}" v="149" dt="2020-01-30T16:52:59.840"/>
    <p1510:client id="{9C6E5200-9391-4894-B5FE-B2B3C9759958}" v="20" dt="2020-01-30T12:33:49.648"/>
    <p1510:client id="{AEC7CED0-3DA3-4958-8EF2-B35B00F1684C}" v="175" dt="2020-01-30T13:00:36.715"/>
    <p1510:client id="{C7A061A2-9894-4E69-AB7D-84CCEC0BC1AD}" v="543" dt="2020-01-30T15:38:45.571"/>
    <p1510:client id="{D543C01D-DE28-403D-8731-4C4CF0BCBC34}" v="3" dt="2020-01-30T17:10:44.019"/>
    <p1510:client id="{DD08A5AE-B2F6-47E7-9BBE-3B41C0004141}" v="146" dt="2020-02-21T14:44:44.1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2/25/2020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3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4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2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40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1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4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9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7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4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2/25/2020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9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350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5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7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1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617891C7-D56F-48D0-96E0-3B96DA0B8C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8789" r="-2" b="-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rmAutofit/>
          </a:bodyPr>
          <a:lstStyle/>
          <a:p>
            <a:r>
              <a:rPr lang="zh-TW" altLang="en-US">
                <a:ea typeface="新細明體"/>
              </a:rPr>
              <a:t>賣my的寒假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>
            <a:normAutofit/>
          </a:bodyPr>
          <a:lstStyle/>
          <a:p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592129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4">
            <a:extLst>
              <a:ext uri="{FF2B5EF4-FFF2-40B4-BE49-F238E27FC236}">
                <a16:creationId xmlns:a16="http://schemas.microsoft.com/office/drawing/2014/main" id="{17FDB65D-E4C8-4551-95CA-F0E41E9304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82" r="9480" b="-2"/>
          <a:stretch/>
        </p:blipFill>
        <p:spPr>
          <a:xfrm>
            <a:off x="321733" y="321732"/>
            <a:ext cx="3777025" cy="6214533"/>
          </a:xfrm>
          <a:prstGeom prst="rect">
            <a:avLst/>
          </a:prstGeom>
        </p:spPr>
      </p:pic>
      <p:pic>
        <p:nvPicPr>
          <p:cNvPr id="3" name="圖片 4" descr="一張含有 個人, 室內, 比賽, 女性 的圖片&#10;&#10;描述是以非常高的可信度產生">
            <a:extLst>
              <a:ext uri="{FF2B5EF4-FFF2-40B4-BE49-F238E27FC236}">
                <a16:creationId xmlns:a16="http://schemas.microsoft.com/office/drawing/2014/main" id="{C386A35B-0091-4504-902D-239D9FDAFB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8" r="14729" b="-2"/>
          <a:stretch/>
        </p:blipFill>
        <p:spPr>
          <a:xfrm>
            <a:off x="4184538" y="321732"/>
            <a:ext cx="3822924" cy="6214533"/>
          </a:xfrm>
          <a:prstGeom prst="rect">
            <a:avLst/>
          </a:prstGeom>
        </p:spPr>
      </p:pic>
      <p:pic>
        <p:nvPicPr>
          <p:cNvPr id="2" name="圖片 2">
            <a:extLst>
              <a:ext uri="{FF2B5EF4-FFF2-40B4-BE49-F238E27FC236}">
                <a16:creationId xmlns:a16="http://schemas.microsoft.com/office/drawing/2014/main" id="{BC4B82C7-71E9-4820-9531-B76F8159C3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25" r="34209" b="1"/>
          <a:stretch/>
        </p:blipFill>
        <p:spPr>
          <a:xfrm>
            <a:off x="8109443" y="365275"/>
            <a:ext cx="3782595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 descr="一張含有 桌, 個人, 室內, 食物 的圖片&#10;&#10;描述是以非常高的可信度產生">
            <a:extLst>
              <a:ext uri="{FF2B5EF4-FFF2-40B4-BE49-F238E27FC236}">
                <a16:creationId xmlns:a16="http://schemas.microsoft.com/office/drawing/2014/main" id="{86317497-42D0-4172-B398-51EBCBB8E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46302"/>
            <a:ext cx="3712028" cy="6187167"/>
          </a:xfrm>
          <a:prstGeom prst="rect">
            <a:avLst/>
          </a:prstGeom>
        </p:spPr>
      </p:pic>
      <p:pic>
        <p:nvPicPr>
          <p:cNvPr id="3" name="圖片 3" descr="一張含有 個人, 小孩, 棒球, 小男孩 的圖片&#10;&#10;描述是以非常高的可信度產生">
            <a:extLst>
              <a:ext uri="{FF2B5EF4-FFF2-40B4-BE49-F238E27FC236}">
                <a16:creationId xmlns:a16="http://schemas.microsoft.com/office/drawing/2014/main" id="{83862585-BD9C-4D4C-8D51-611EB5DFC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043" y="346302"/>
            <a:ext cx="3298371" cy="6165395"/>
          </a:xfrm>
          <a:prstGeom prst="rect">
            <a:avLst/>
          </a:prstGeom>
        </p:spPr>
      </p:pic>
      <p:pic>
        <p:nvPicPr>
          <p:cNvPr id="5" name="圖片 5" descr="一張含有 個人, 室外, 擺姿勢, 小孩 的圖片&#10;&#10;描述是以非常高的可信度產生">
            <a:extLst>
              <a:ext uri="{FF2B5EF4-FFF2-40B4-BE49-F238E27FC236}">
                <a16:creationId xmlns:a16="http://schemas.microsoft.com/office/drawing/2014/main" id="{48A30E56-0540-4119-8EA8-E4BA2B1D5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60000">
            <a:off x="7686996" y="898008"/>
            <a:ext cx="3679371" cy="44957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0439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9">
            <a:extLst>
              <a:ext uri="{FF2B5EF4-FFF2-40B4-BE49-F238E27FC236}">
                <a16:creationId xmlns:a16="http://schemas.microsoft.com/office/drawing/2014/main" id="{48DB4B7D-6E19-4B1E-A0ED-621919C15D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9" name="Rectangle 31">
            <a:extLst>
              <a:ext uri="{FF2B5EF4-FFF2-40B4-BE49-F238E27FC236}">
                <a16:creationId xmlns:a16="http://schemas.microsoft.com/office/drawing/2014/main" id="{4CB196DE-BC07-4C0A-9A6F-6FFD5F7754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13C32D-C8E0-49CB-AF18-A6A13B7FE2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5E3DF13-4412-4927-AA38-F077B5A4CB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569EC13-67CE-4C90-95BA-1F7D7F3D38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A59492E-0F24-4A22-B24D-A110B40311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AA1926A6-49C3-42C5-9543-EAE0BE8F77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B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94A7577-16BC-40E5-A280-8698B09608E3}"/>
              </a:ext>
            </a:extLst>
          </p:cNvPr>
          <p:cNvSpPr txBox="1"/>
          <p:nvPr/>
        </p:nvSpPr>
        <p:spPr>
          <a:xfrm>
            <a:off x="7961309" y="1293346"/>
            <a:ext cx="4566886" cy="427265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6000" cap="all" spc="-100">
                <a:solidFill>
                  <a:srgbClr val="FFFFFF"/>
                </a:solidFill>
                <a:latin typeface="+mj-lt"/>
                <a:ea typeface="新細明體"/>
              </a:rPr>
              <a:t>因為寒假延長，我的生日又在寒假之中，只不過今年過的是農曆生日，也沒有以往的熱鬧。</a:t>
            </a:r>
            <a:endParaRPr lang="en-US" altLang="zh-TW" sz="6000" cap="all" spc="-100">
              <a:solidFill>
                <a:srgbClr val="FFFFFF"/>
              </a:solidFill>
              <a:latin typeface="+mj-lt"/>
              <a:ea typeface="新細明體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FF34CB2-D9B0-473A-A23C-7BC24AC8A7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DF89D79-C6EA-4CE4-8BC8-871F9F1334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6" name="圖片 6" descr="一張含有 個人, 室內, 握住, 手 的圖片&#10;&#10;描述是以非常高的可信度產生">
            <a:extLst>
              <a:ext uri="{FF2B5EF4-FFF2-40B4-BE49-F238E27FC236}">
                <a16:creationId xmlns:a16="http://schemas.microsoft.com/office/drawing/2014/main" id="{7BD7DC18-E0DE-4993-81F6-F4AF412D65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24" r="-1" b="22749"/>
          <a:stretch/>
        </p:blipFill>
        <p:spPr>
          <a:xfrm>
            <a:off x="150845" y="273699"/>
            <a:ext cx="4198073" cy="3662869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3A6F9FDE-2540-4153-BE5F-1AB555084C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9695" y="839756"/>
            <a:ext cx="2847804" cy="1988834"/>
          </a:xfrm>
          <a:prstGeom prst="rect">
            <a:avLst/>
          </a:prstGeom>
          <a:solidFill>
            <a:srgbClr val="25B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0DDD238-0384-4D05-B5F8-1925F56B72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8416" y="4031070"/>
            <a:ext cx="3490503" cy="1972279"/>
          </a:xfrm>
          <a:prstGeom prst="rect">
            <a:avLst/>
          </a:prstGeom>
          <a:solidFill>
            <a:srgbClr val="25B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圖片 4" descr="一張含有 室內, 桌, 食物, 蛋糕 的圖片&#10;&#10;描述是以非常高的可信度產生">
            <a:extLst>
              <a:ext uri="{FF2B5EF4-FFF2-40B4-BE49-F238E27FC236}">
                <a16:creationId xmlns:a16="http://schemas.microsoft.com/office/drawing/2014/main" id="{2D2E8B30-8D4D-4DAC-B050-D3D23F6F24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11" r="3" b="9904"/>
          <a:stretch/>
        </p:blipFill>
        <p:spPr>
          <a:xfrm>
            <a:off x="4609438" y="3085322"/>
            <a:ext cx="3402974" cy="3614712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95790189-DAD3-4280-A86D-4DB1FF810C49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zh-TW" altLang="en-US" dirty="0">
              <a:ea typeface="新細明體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A550C031-0356-4457-B721-63ED7638BB73}"/>
              </a:ext>
            </a:extLst>
          </p:cNvPr>
          <p:cNvSpPr txBox="1"/>
          <p:nvPr/>
        </p:nvSpPr>
        <p:spPr>
          <a:xfrm>
            <a:off x="-4416879" y="494483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/>
              <a:t>按一下以新增文字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DEB23577-981C-46A0-94F4-1E7F1C8B4957}"/>
              </a:ext>
            </a:extLst>
          </p:cNvPr>
          <p:cNvSpPr txBox="1"/>
          <p:nvPr/>
        </p:nvSpPr>
        <p:spPr>
          <a:xfrm>
            <a:off x="4597854" y="1103539"/>
            <a:ext cx="27432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sz="4800">
                <a:ea typeface="+mn-lt"/>
                <a:cs typeface="+mn-lt"/>
              </a:rPr>
              <a:t>媽媽送的小豬蛋糕</a:t>
            </a:r>
            <a:endParaRPr lang="zh-TW" sz="4800"/>
          </a:p>
        </p:txBody>
      </p:sp>
    </p:spTree>
    <p:extLst>
      <p:ext uri="{BB962C8B-B14F-4D97-AF65-F5344CB8AC3E}">
        <p14:creationId xmlns:p14="http://schemas.microsoft.com/office/powerpoint/2010/main" val="412376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5E3A04-E569-46A8-8C28-01B99CDE06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9600">
                <a:ea typeface="新細明體"/>
              </a:rPr>
              <a:t>花蓮三日遊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A4C2A23-31BC-4F24-9AFB-158F56884E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892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19C08F7-5C9F-4B0E-B456-7D65B36148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圖片 2" descr="一張含有 個人, 男人, 尋找, 正面 的圖片&#10;&#10;描述是以非常高的可信度產生">
            <a:extLst>
              <a:ext uri="{FF2B5EF4-FFF2-40B4-BE49-F238E27FC236}">
                <a16:creationId xmlns:a16="http://schemas.microsoft.com/office/drawing/2014/main" id="{E77ED9FB-12BB-4124-BD8A-8C13590C9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30" y="88296"/>
            <a:ext cx="4448028" cy="6670523"/>
          </a:xfrm>
          <a:prstGeom prst="rect">
            <a:avLst/>
          </a:prstGeom>
        </p:spPr>
      </p:pic>
      <p:pic>
        <p:nvPicPr>
          <p:cNvPr id="4" name="圖片 4" descr="一張含有 室外, 草, 個人, 直立的 的圖片&#10;&#10;描述是以非常高的可信度產生">
            <a:extLst>
              <a:ext uri="{FF2B5EF4-FFF2-40B4-BE49-F238E27FC236}">
                <a16:creationId xmlns:a16="http://schemas.microsoft.com/office/drawing/2014/main" id="{CBEC1DAD-CE64-4931-9F95-8687CB204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029" y="44753"/>
            <a:ext cx="4943306" cy="6714066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63F5A608-4FF9-4EC3-8275-E9828526109A}"/>
              </a:ext>
            </a:extLst>
          </p:cNvPr>
          <p:cNvSpPr txBox="1"/>
          <p:nvPr/>
        </p:nvSpPr>
        <p:spPr>
          <a:xfrm>
            <a:off x="5083629" y="1621971"/>
            <a:ext cx="1687286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9600">
                <a:ea typeface="新細明體"/>
              </a:rPr>
              <a:t>餵</a:t>
            </a:r>
            <a:endParaRPr lang="zh-TW" altLang="en-US" sz="9600" dirty="0">
              <a:ea typeface="新細明體"/>
            </a:endParaRPr>
          </a:p>
          <a:p>
            <a:r>
              <a:rPr lang="zh-TW" altLang="en-US" sz="9600">
                <a:ea typeface="新細明體"/>
              </a:rPr>
              <a:t>魚</a:t>
            </a:r>
          </a:p>
        </p:txBody>
      </p:sp>
    </p:spTree>
    <p:extLst>
      <p:ext uri="{BB962C8B-B14F-4D97-AF65-F5344CB8AC3E}">
        <p14:creationId xmlns:p14="http://schemas.microsoft.com/office/powerpoint/2010/main" val="426620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382A844-9990-455C-8897-B136EC32C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B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圖片 2" descr="一張含有 動物, 哺乳類, 貓, 尋找 的圖片&#10;&#10;描述是以非常高的可信度產生">
            <a:extLst>
              <a:ext uri="{FF2B5EF4-FFF2-40B4-BE49-F238E27FC236}">
                <a16:creationId xmlns:a16="http://schemas.microsoft.com/office/drawing/2014/main" id="{EFE121AF-C354-4CA7-A386-FB377EF564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02" b="44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圖片 4" descr="一張含有 室外, 動物, 哺乳類, 岩石 的圖片&#10;&#10;描述是以非常高的可信度產生">
            <a:extLst>
              <a:ext uri="{FF2B5EF4-FFF2-40B4-BE49-F238E27FC236}">
                <a16:creationId xmlns:a16="http://schemas.microsoft.com/office/drawing/2014/main" id="{0079E6EB-186D-424F-95F9-FAB0432355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574" r="-2" b="19842"/>
          <a:stretch/>
        </p:blipFill>
        <p:spPr>
          <a:xfrm>
            <a:off x="618897" y="1636226"/>
            <a:ext cx="5542156" cy="3955999"/>
          </a:xfrm>
          <a:prstGeom prst="rect">
            <a:avLst/>
          </a:prstGeom>
          <a:ln w="152400">
            <a:solidFill>
              <a:srgbClr val="FFFFFF"/>
            </a:solidFill>
            <a:miter lim="800000"/>
          </a:ln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1C51DE8-E324-4F18-8B67-2CA8A77F1EC4}"/>
              </a:ext>
            </a:extLst>
          </p:cNvPr>
          <p:cNvSpPr txBox="1"/>
          <p:nvPr/>
        </p:nvSpPr>
        <p:spPr>
          <a:xfrm>
            <a:off x="6553200" y="-43543"/>
            <a:ext cx="5769428" cy="68634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sz="8800">
                <a:solidFill>
                  <a:schemeClr val="accent5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我們到登仙橋餵猴子,我的口袋還2度被猴子翻。</a:t>
            </a:r>
            <a:endParaRPr lang="zh-TW" sz="880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775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 descr="一張含有 個人, 桌, 吃, 食物 的圖片&#10;&#10;描述是以非常高的可信度產生">
            <a:extLst>
              <a:ext uri="{FF2B5EF4-FFF2-40B4-BE49-F238E27FC236}">
                <a16:creationId xmlns:a16="http://schemas.microsoft.com/office/drawing/2014/main" id="{9B947BEF-74EC-4D52-BCA3-FD3E127D76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6" b="18486"/>
          <a:stretch/>
        </p:blipFill>
        <p:spPr>
          <a:xfrm>
            <a:off x="795865" y="643467"/>
            <a:ext cx="5372100" cy="5571066"/>
          </a:xfrm>
          <a:prstGeom prst="rect">
            <a:avLst/>
          </a:prstGeom>
        </p:spPr>
      </p:pic>
      <p:pic>
        <p:nvPicPr>
          <p:cNvPr id="4" name="圖片 4" descr="一張含有 個人, 建築物, 室外, 男人 的圖片&#10;&#10;描述是以非常高的可信度產生">
            <a:extLst>
              <a:ext uri="{FF2B5EF4-FFF2-40B4-BE49-F238E27FC236}">
                <a16:creationId xmlns:a16="http://schemas.microsoft.com/office/drawing/2014/main" id="{A10D851A-4632-4618-AB2E-304E1BC0FF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2" r="3" b="3"/>
          <a:stretch/>
        </p:blipFill>
        <p:spPr>
          <a:xfrm>
            <a:off x="6176435" y="643467"/>
            <a:ext cx="5372099" cy="5571066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F8482346-87D5-4F68-B86B-B99FC9C94362}"/>
              </a:ext>
            </a:extLst>
          </p:cNvPr>
          <p:cNvSpPr txBox="1"/>
          <p:nvPr/>
        </p:nvSpPr>
        <p:spPr>
          <a:xfrm>
            <a:off x="-43543" y="555172"/>
            <a:ext cx="1371601" cy="60016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 sz="9600">
                <a:ea typeface="新細明體"/>
              </a:rPr>
              <a:t>研究食物</a:t>
            </a:r>
          </a:p>
        </p:txBody>
      </p:sp>
    </p:spTree>
    <p:extLst>
      <p:ext uri="{BB962C8B-B14F-4D97-AF65-F5344CB8AC3E}">
        <p14:creationId xmlns:p14="http://schemas.microsoft.com/office/powerpoint/2010/main" val="414530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 descr="一張含有 桌, 室內, 坐, 藍色 的圖片&#10;&#10;描述是以非常高的可信度產生">
            <a:extLst>
              <a:ext uri="{FF2B5EF4-FFF2-40B4-BE49-F238E27FC236}">
                <a16:creationId xmlns:a16="http://schemas.microsoft.com/office/drawing/2014/main" id="{F3420936-5723-496E-A1A9-0DCB99CC3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19" b="472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圖片 4" descr="一張含有 建築物, 窗戶, 桌, 坐 的圖片&#10;&#10;描述是以非常高的可信度產生">
            <a:extLst>
              <a:ext uri="{FF2B5EF4-FFF2-40B4-BE49-F238E27FC236}">
                <a16:creationId xmlns:a16="http://schemas.microsoft.com/office/drawing/2014/main" id="{81561999-9BF4-4AB5-AD49-515D8F40A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46914" cy="698862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99558A95-B54B-405A-B1D7-69947E37EA16}"/>
              </a:ext>
            </a:extLst>
          </p:cNvPr>
          <p:cNvSpPr txBox="1"/>
          <p:nvPr/>
        </p:nvSpPr>
        <p:spPr>
          <a:xfrm>
            <a:off x="5366657" y="272144"/>
            <a:ext cx="6694714" cy="72943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sz="6600">
                <a:solidFill>
                  <a:schemeClr val="bg1"/>
                </a:solidFill>
                <a:highlight>
                  <a:srgbClr val="000000"/>
                </a:highlight>
                <a:ea typeface="+mn-lt"/>
                <a:cs typeface="+mn-lt"/>
              </a:rPr>
              <a:t>這是我們的第一晚住的民宿，裡面的溫泉是黑色的， 泉質很好，一邊泡還可以打開窗戶欣賞風景。</a:t>
            </a:r>
            <a:endParaRPr lang="zh-TW" sz="6600">
              <a:solidFill>
                <a:schemeClr val="bg1"/>
              </a:solidFill>
              <a:highlight>
                <a:srgbClr val="000000"/>
              </a:highlight>
              <a:ea typeface="新細明體"/>
            </a:endParaRPr>
          </a:p>
          <a:p>
            <a:pPr algn="l"/>
            <a:endParaRPr lang="zh-TW" altLang="en-US" sz="7200" dirty="0">
              <a:ea typeface="新細明體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7D1808C-3673-4E70-9795-5934144CC2B8}"/>
              </a:ext>
            </a:extLst>
          </p:cNvPr>
          <p:cNvSpPr txBox="1"/>
          <p:nvPr/>
        </p:nvSpPr>
        <p:spPr>
          <a:xfrm>
            <a:off x="7566932" y="725124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/>
              <a:t>按一下以新增文字</a:t>
            </a:r>
          </a:p>
        </p:txBody>
      </p:sp>
    </p:spTree>
    <p:extLst>
      <p:ext uri="{BB962C8B-B14F-4D97-AF65-F5344CB8AC3E}">
        <p14:creationId xmlns:p14="http://schemas.microsoft.com/office/powerpoint/2010/main" val="184904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圖片 2" descr="一張含有 水, 室外, 湖, 身體 的圖片&#10;&#10;描述是以非常高的可信度產生">
            <a:extLst>
              <a:ext uri="{FF2B5EF4-FFF2-40B4-BE49-F238E27FC236}">
                <a16:creationId xmlns:a16="http://schemas.microsoft.com/office/drawing/2014/main" id="{A8CE1732-7CDA-4FB5-806D-C6E7A014D5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25180" b="399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3039814-C0B2-414D-93F5-1D797418B8B4}"/>
              </a:ext>
            </a:extLst>
          </p:cNvPr>
          <p:cNvSpPr txBox="1"/>
          <p:nvPr/>
        </p:nvSpPr>
        <p:spPr>
          <a:xfrm>
            <a:off x="1769532" y="2091263"/>
            <a:ext cx="8652938" cy="246150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9600" cap="all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新細明體"/>
              </a:rPr>
              <a:t>製作豆漿和豆腐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866781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 descr="一張含有 室內, 年輕, 桌, 建築物 的圖片&#10;&#10;描述是以非常高的可信度產生">
            <a:extLst>
              <a:ext uri="{FF2B5EF4-FFF2-40B4-BE49-F238E27FC236}">
                <a16:creationId xmlns:a16="http://schemas.microsoft.com/office/drawing/2014/main" id="{5E994D78-D131-4452-A1BF-324985C741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8693"/>
          <a:stretch/>
        </p:blipFill>
        <p:spPr>
          <a:xfrm>
            <a:off x="321734" y="321732"/>
            <a:ext cx="5730068" cy="3067161"/>
          </a:xfrm>
          <a:prstGeom prst="rect">
            <a:avLst/>
          </a:prstGeom>
        </p:spPr>
      </p:pic>
      <p:pic>
        <p:nvPicPr>
          <p:cNvPr id="6" name="圖片 6" descr="一張含有 食物, 室內, 桌, 杯子 的圖片&#10;&#10;描述是以非常高的可信度產生">
            <a:extLst>
              <a:ext uri="{FF2B5EF4-FFF2-40B4-BE49-F238E27FC236}">
                <a16:creationId xmlns:a16="http://schemas.microsoft.com/office/drawing/2014/main" id="{F359ED2B-2287-4E11-8158-0264F4B41B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48" r="-3" b="17861"/>
          <a:stretch/>
        </p:blipFill>
        <p:spPr>
          <a:xfrm>
            <a:off x="321735" y="3469102"/>
            <a:ext cx="2823886" cy="3069719"/>
          </a:xfrm>
          <a:prstGeom prst="rect">
            <a:avLst/>
          </a:prstGeom>
        </p:spPr>
      </p:pic>
      <p:pic>
        <p:nvPicPr>
          <p:cNvPr id="4" name="圖片 4" descr="一張含有 室內, 個人, 食物, 桌 的圖片&#10;&#10;描述是以非常高的可信度產生">
            <a:extLst>
              <a:ext uri="{FF2B5EF4-FFF2-40B4-BE49-F238E27FC236}">
                <a16:creationId xmlns:a16="http://schemas.microsoft.com/office/drawing/2014/main" id="{7D238947-B13B-415E-8723-FBB0292908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" b="19925"/>
          <a:stretch/>
        </p:blipFill>
        <p:spPr>
          <a:xfrm>
            <a:off x="3227917" y="3459480"/>
            <a:ext cx="2823886" cy="3076783"/>
          </a:xfrm>
          <a:prstGeom prst="rect">
            <a:avLst/>
          </a:prstGeom>
        </p:spPr>
      </p:pic>
      <p:pic>
        <p:nvPicPr>
          <p:cNvPr id="8" name="圖片 9" descr="一張含有 桌, 室內, 食物, 杯子 的圖片&#10;&#10;描述是以非常高的可信度產生">
            <a:extLst>
              <a:ext uri="{FF2B5EF4-FFF2-40B4-BE49-F238E27FC236}">
                <a16:creationId xmlns:a16="http://schemas.microsoft.com/office/drawing/2014/main" id="{544A2463-7702-4420-B3C9-8354E15A6C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08" r="17304" b="1"/>
          <a:stretch/>
        </p:blipFill>
        <p:spPr>
          <a:xfrm>
            <a:off x="6134100" y="321732"/>
            <a:ext cx="5736165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2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7F50EB0D-B089-4507-B99C-7FF7E4252FD5}"/>
              </a:ext>
            </a:extLst>
          </p:cNvPr>
          <p:cNvSpPr txBox="1"/>
          <p:nvPr/>
        </p:nvSpPr>
        <p:spPr>
          <a:xfrm>
            <a:off x="783772" y="1208315"/>
            <a:ext cx="10918370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sz="7200">
                <a:ea typeface="+mn-lt"/>
                <a:cs typeface="+mn-lt"/>
              </a:rPr>
              <a:t>這個</a:t>
            </a:r>
            <a:r>
              <a:rPr lang="zh-TW" altLang="en-US" sz="7200">
                <a:ea typeface="+mn-lt"/>
                <a:cs typeface="+mn-lt"/>
              </a:rPr>
              <a:t>寒</a:t>
            </a:r>
            <a:r>
              <a:rPr lang="zh-TW" sz="7200">
                <a:ea typeface="+mn-lt"/>
                <a:cs typeface="+mn-lt"/>
              </a:rPr>
              <a:t>假很特別，因為疫情的關係，所以這個暑假，我並沒有到安親班上課，除了美語課以外。</a:t>
            </a:r>
            <a:endParaRPr lang="zh-TW" sz="7200"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098628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 descr="一張含有 狗, 坐, 褐色, 白色 的圖片&#10;&#10;描述是以非常高的可信度產生">
            <a:extLst>
              <a:ext uri="{FF2B5EF4-FFF2-40B4-BE49-F238E27FC236}">
                <a16:creationId xmlns:a16="http://schemas.microsoft.com/office/drawing/2014/main" id="{B0A78B7D-F212-4E8C-86E5-D36AB1213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727" r="1" b="16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語音泡泡: 圓角矩形 4">
            <a:extLst>
              <a:ext uri="{FF2B5EF4-FFF2-40B4-BE49-F238E27FC236}">
                <a16:creationId xmlns:a16="http://schemas.microsoft.com/office/drawing/2014/main" id="{7FBF8AB5-9EC8-4559-B3F7-8403889C149A}"/>
              </a:ext>
            </a:extLst>
          </p:cNvPr>
          <p:cNvSpPr/>
          <p:nvPr/>
        </p:nvSpPr>
        <p:spPr>
          <a:xfrm rot="-1020000">
            <a:off x="546105" y="784114"/>
            <a:ext cx="5333999" cy="3156856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339F9A8-EAC4-4367-82C1-4802F009B6C8}"/>
              </a:ext>
            </a:extLst>
          </p:cNvPr>
          <p:cNvSpPr txBox="1"/>
          <p:nvPr/>
        </p:nvSpPr>
        <p:spPr>
          <a:xfrm rot="20460000">
            <a:off x="612488" y="1580965"/>
            <a:ext cx="520337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 sz="9600">
                <a:solidFill>
                  <a:schemeClr val="accent5">
                    <a:lumMod val="50000"/>
                  </a:schemeClr>
                </a:solidFill>
                <a:ea typeface="新細明體"/>
              </a:rPr>
              <a:t>稻草藝術</a:t>
            </a:r>
          </a:p>
        </p:txBody>
      </p:sp>
    </p:spTree>
    <p:extLst>
      <p:ext uri="{BB962C8B-B14F-4D97-AF65-F5344CB8AC3E}">
        <p14:creationId xmlns:p14="http://schemas.microsoft.com/office/powerpoint/2010/main" val="41468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6" descr="一張含有 室外, 路面, 草, 山 的圖片&#10;&#10;描述是以非常高的可信度產生">
            <a:extLst>
              <a:ext uri="{FF2B5EF4-FFF2-40B4-BE49-F238E27FC236}">
                <a16:creationId xmlns:a16="http://schemas.microsoft.com/office/drawing/2014/main" id="{EBCA1B4F-C59B-46A6-A91B-7B33E5E55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3" r="13376" b="-1"/>
          <a:stretch/>
        </p:blipFill>
        <p:spPr>
          <a:xfrm>
            <a:off x="321733" y="321732"/>
            <a:ext cx="3777025" cy="6214533"/>
          </a:xfrm>
          <a:prstGeom prst="rect">
            <a:avLst/>
          </a:prstGeom>
        </p:spPr>
      </p:pic>
      <p:pic>
        <p:nvPicPr>
          <p:cNvPr id="4" name="圖片 4" descr="一張含有 室外, 草, 褐色, 男人 的圖片&#10;&#10;描述是以非常高的可信度產生">
            <a:extLst>
              <a:ext uri="{FF2B5EF4-FFF2-40B4-BE49-F238E27FC236}">
                <a16:creationId xmlns:a16="http://schemas.microsoft.com/office/drawing/2014/main" id="{F051C167-6470-4DBF-9612-6506EF7A3E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73" r="9480"/>
          <a:stretch/>
        </p:blipFill>
        <p:spPr>
          <a:xfrm>
            <a:off x="4184538" y="321732"/>
            <a:ext cx="3822924" cy="6214533"/>
          </a:xfrm>
          <a:prstGeom prst="rect">
            <a:avLst/>
          </a:prstGeom>
        </p:spPr>
      </p:pic>
      <p:pic>
        <p:nvPicPr>
          <p:cNvPr id="2" name="圖片 2" descr="一張含有 室外, 草, 樹, 直立的 的圖片&#10;&#10;描述是以非常高的可信度產生">
            <a:extLst>
              <a:ext uri="{FF2B5EF4-FFF2-40B4-BE49-F238E27FC236}">
                <a16:creationId xmlns:a16="http://schemas.microsoft.com/office/drawing/2014/main" id="{00EF1427-9B86-4533-9EC0-108DB6353B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76" r="1401" b="-1"/>
          <a:stretch/>
        </p:blipFill>
        <p:spPr>
          <a:xfrm>
            <a:off x="8087672" y="321732"/>
            <a:ext cx="3782595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9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圖片 2" descr="一張含有 建築物, 室外, 街道, 坐 的圖片&#10;&#10;描述是以非常高的可信度產生">
            <a:extLst>
              <a:ext uri="{FF2B5EF4-FFF2-40B4-BE49-F238E27FC236}">
                <a16:creationId xmlns:a16="http://schemas.microsoft.com/office/drawing/2014/main" id="{A10FEE36-78D5-41CF-A4D1-47410E100E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t="28084" r="-1" b="321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4A12B6-EF0D-43E8-8C17-4FAD4D2766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>
              <a:lumMod val="85000"/>
              <a:lumOff val="15000"/>
              <a:alpha val="93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E107525-0C02-447F-8A3F-553320A723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2"/>
            </a:solidFill>
            <a:prstDash val="solid"/>
            <a:miter lim="800000"/>
          </a:ln>
          <a:effectLst/>
        </p:spPr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D8D0BF3-BC54-41A4-A8C8-AE281629823A}"/>
              </a:ext>
            </a:extLst>
          </p:cNvPr>
          <p:cNvSpPr txBox="1"/>
          <p:nvPr/>
        </p:nvSpPr>
        <p:spPr>
          <a:xfrm>
            <a:off x="1629103" y="2244830"/>
            <a:ext cx="8933796" cy="243723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9600" cap="all" spc="-100">
                <a:solidFill>
                  <a:schemeClr val="tx1">
                    <a:lumMod val="85000"/>
                    <a:lumOff val="15000"/>
                  </a:schemeClr>
                </a:solidFill>
                <a:latin typeface="Courier New"/>
                <a:ea typeface="新細明體"/>
                <a:cs typeface="Courier New"/>
              </a:rPr>
              <a:t>斗</a:t>
            </a:r>
            <a:r>
              <a:rPr lang="en-US" altLang="zh-TW" sz="96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/>
                <a:ea typeface="新細明體"/>
                <a:cs typeface="Courier New"/>
              </a:rPr>
              <a:t>.</a:t>
            </a:r>
            <a:r>
              <a:rPr lang="zh-TW" altLang="en-US" sz="9600" cap="all" spc="-100">
                <a:solidFill>
                  <a:schemeClr val="tx1">
                    <a:lumMod val="85000"/>
                    <a:lumOff val="15000"/>
                  </a:schemeClr>
                </a:solidFill>
                <a:latin typeface="Courier New"/>
                <a:ea typeface="新細明體"/>
                <a:cs typeface="Courier New"/>
              </a:rPr>
              <a:t>宅商社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7A42E3-05D8-4A0B-9D4E-20EF581E57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EE9A54B-189D-4645-8254-FDC4210EC6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11CE48F-D5E4-4520-AF1E-8F85CFBDA5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1448851-39AD-4943-BF9C-C50704E083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908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79344F8-71D5-40D4-B4C7-20B459022E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807B62-76AA-4BA3-A701-E540883998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17DB5C5-46D5-4E05-BE20-C7B8E91124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38B089-67A4-4EFE-9EF8-1C2BE322F0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5A33613-E192-4BF7-BB72-35A8A8E89C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C4CB6F3-3B1D-4DA4-BC12-39CC745B6B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E7CA313-2F4B-4574-8399-12EF6A1BF2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圖片 6" descr="一張含有 狗, 室外, 坐, 褐色 的圖片&#10;&#10;描述是以非常高的可信度產生">
            <a:extLst>
              <a:ext uri="{FF2B5EF4-FFF2-40B4-BE49-F238E27FC236}">
                <a16:creationId xmlns:a16="http://schemas.microsoft.com/office/drawing/2014/main" id="{64703FA4-52BD-43A2-992C-579B10D163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9" r="2638" b="-1"/>
          <a:stretch/>
        </p:blipFill>
        <p:spPr>
          <a:xfrm>
            <a:off x="-1" y="10"/>
            <a:ext cx="3044952" cy="4530063"/>
          </a:xfrm>
          <a:prstGeom prst="rect">
            <a:avLst/>
          </a:prstGeom>
        </p:spPr>
      </p:pic>
      <p:pic>
        <p:nvPicPr>
          <p:cNvPr id="4" name="圖片 4" descr="一張含有 杯子, 咖啡, 桌, 坐 的圖片&#10;&#10;描述是以非常高的可信度產生">
            <a:extLst>
              <a:ext uri="{FF2B5EF4-FFF2-40B4-BE49-F238E27FC236}">
                <a16:creationId xmlns:a16="http://schemas.microsoft.com/office/drawing/2014/main" id="{8C640E99-293F-4955-8491-555D68BE39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76" r="3829" b="3"/>
          <a:stretch/>
        </p:blipFill>
        <p:spPr>
          <a:xfrm>
            <a:off x="3045149" y="10"/>
            <a:ext cx="3044952" cy="4526270"/>
          </a:xfrm>
          <a:prstGeom prst="rect">
            <a:avLst/>
          </a:prstGeom>
        </p:spPr>
      </p:pic>
      <p:pic>
        <p:nvPicPr>
          <p:cNvPr id="8" name="圖片 8" descr="一張含有 狗, 個人, 坐, 黑色 的圖片&#10;&#10;描述是以非常高的可信度產生">
            <a:extLst>
              <a:ext uri="{FF2B5EF4-FFF2-40B4-BE49-F238E27FC236}">
                <a16:creationId xmlns:a16="http://schemas.microsoft.com/office/drawing/2014/main" id="{14B44111-59C1-4ED9-A662-AF935931C4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96" r="581" b="-1"/>
          <a:stretch/>
        </p:blipFill>
        <p:spPr>
          <a:xfrm>
            <a:off x="9147048" y="10"/>
            <a:ext cx="3044952" cy="453006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4E54C84-EC07-4654-901D-2BB4378DC996}"/>
              </a:ext>
            </a:extLst>
          </p:cNvPr>
          <p:cNvSpPr txBox="1"/>
          <p:nvPr/>
        </p:nvSpPr>
        <p:spPr>
          <a:xfrm>
            <a:off x="387179" y="5294268"/>
            <a:ext cx="11439414" cy="897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7200" cap="all" spc="-10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新細明體"/>
              </a:rPr>
              <a:t>第一次摸黑柴，覺得黑色的毛好神奇</a:t>
            </a:r>
          </a:p>
        </p:txBody>
      </p:sp>
      <p:pic>
        <p:nvPicPr>
          <p:cNvPr id="2" name="圖片 2" descr="一張含有 杯子, 桌, 坐, 咖啡 的圖片&#10;&#10;描述是以非常高的可信度產生">
            <a:extLst>
              <a:ext uri="{FF2B5EF4-FFF2-40B4-BE49-F238E27FC236}">
                <a16:creationId xmlns:a16="http://schemas.microsoft.com/office/drawing/2014/main" id="{088979CB-E6AB-4486-91B1-32DDF42B40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70" r="3086" b="3"/>
          <a:stretch/>
        </p:blipFill>
        <p:spPr>
          <a:xfrm>
            <a:off x="6090102" y="-1210"/>
            <a:ext cx="3106992" cy="453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5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A9C548-0579-4864-92A3-093842E89D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圖片 2" descr="一張含有 床, 室內, 桌, 枕 的圖片&#10;&#10;描述是以非常高的可信度產生">
            <a:extLst>
              <a:ext uri="{FF2B5EF4-FFF2-40B4-BE49-F238E27FC236}">
                <a16:creationId xmlns:a16="http://schemas.microsoft.com/office/drawing/2014/main" id="{98390F60-46FD-4D07-BFA7-06FDB5CDC1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3878"/>
          <a:stretch/>
        </p:blipFill>
        <p:spPr>
          <a:xfrm>
            <a:off x="20" y="10"/>
            <a:ext cx="6756848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7525A5F-CDD4-4EB3-9187-2A0E9EA150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8F5B423-DA6A-4E80-B3CA-549A442C8F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C036EBA-B638-41B6-9D02-B368602B1C47}"/>
              </a:ext>
            </a:extLst>
          </p:cNvPr>
          <p:cNvSpPr txBox="1"/>
          <p:nvPr/>
        </p:nvSpPr>
        <p:spPr>
          <a:xfrm>
            <a:off x="7325854" y="1516224"/>
            <a:ext cx="4273681" cy="452875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9600" cap="all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新細明體"/>
              </a:rPr>
              <a:t>第二天住宿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38170B5-3ECC-493B-85FA-6905971AD1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8DD37B8-B6EA-49DC-90EF-F4E359454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00F7FF8-41E5-4585-AFDC-54EA8B2757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AE2A71D-F8BA-4E4F-88A8-1F5FD5DF13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383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9" descr="一張含有 男人, 建築物, 坐, 長椅 的圖片&#10;&#10;描述是以非常高的可信度產生">
            <a:extLst>
              <a:ext uri="{FF2B5EF4-FFF2-40B4-BE49-F238E27FC236}">
                <a16:creationId xmlns:a16="http://schemas.microsoft.com/office/drawing/2014/main" id="{0A2915BB-3E5C-4E6C-95AF-40777887463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905570" y="1595042"/>
            <a:ext cx="5813266" cy="4993308"/>
          </a:xfrm>
        </p:spPr>
      </p:pic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F658250-F0EA-40A4-9D22-B268D288C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4105" y="757163"/>
            <a:ext cx="5425439" cy="640080"/>
          </a:xfrm>
        </p:spPr>
        <p:txBody>
          <a:bodyPr>
            <a:noAutofit/>
          </a:bodyPr>
          <a:lstStyle/>
          <a:p>
            <a:r>
              <a:rPr lang="zh-TW" sz="5600" b="0">
                <a:ea typeface="+mn-lt"/>
                <a:cs typeface="+mn-lt"/>
              </a:rPr>
              <a:t>怕高又喜歡爬上去的我</a:t>
            </a:r>
            <a:endParaRPr lang="zh-TW" sz="5600">
              <a:ea typeface="新細明體"/>
            </a:endParaRPr>
          </a:p>
        </p:txBody>
      </p:sp>
      <p:pic>
        <p:nvPicPr>
          <p:cNvPr id="7" name="圖片 7" descr="一張含有 室內, 床, 房間, 枕 的圖片&#10;&#10;描述是以非常高的可信度產生">
            <a:extLst>
              <a:ext uri="{FF2B5EF4-FFF2-40B4-BE49-F238E27FC236}">
                <a16:creationId xmlns:a16="http://schemas.microsoft.com/office/drawing/2014/main" id="{F67EC7F8-D896-45E7-B74C-EF91356080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31906" y="375843"/>
            <a:ext cx="5431754" cy="4938196"/>
          </a:xfrm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977126A-74DD-4FFA-8ABE-8694C16B6A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84" y="4632477"/>
            <a:ext cx="6503125" cy="2229394"/>
          </a:xfrm>
        </p:spPr>
        <p:txBody>
          <a:bodyPr>
            <a:noAutofit/>
          </a:bodyPr>
          <a:lstStyle/>
          <a:p>
            <a:r>
              <a:rPr lang="zh-TW" sz="5600" b="0">
                <a:ea typeface="+mn-lt"/>
                <a:cs typeface="+mn-lt"/>
              </a:rPr>
              <a:t>喜歡躲在奇怪的地方的</a:t>
            </a:r>
            <a:r>
              <a:rPr lang="zh-TW" altLang="en-US" sz="5600" b="0">
                <a:ea typeface="+mn-lt"/>
                <a:cs typeface="+mn-lt"/>
              </a:rPr>
              <a:t>我</a:t>
            </a:r>
            <a:r>
              <a:rPr lang="zh-TW" sz="5600" b="0">
                <a:ea typeface="+mn-lt"/>
                <a:cs typeface="+mn-lt"/>
              </a:rPr>
              <a:t>（ 別被嚇到)</a:t>
            </a:r>
            <a:endParaRPr lang="zh-TW" sz="56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67745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2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圖片 2" descr="一張含有 動物, 坐, 尋找, 水 的圖片&#10;&#10;描述是以非常高的可信度產生">
            <a:extLst>
              <a:ext uri="{FF2B5EF4-FFF2-40B4-BE49-F238E27FC236}">
                <a16:creationId xmlns:a16="http://schemas.microsoft.com/office/drawing/2014/main" id="{82EE7AB7-FE20-4BB5-B9EE-F884B70BC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92" b="208"/>
          <a:stretch/>
        </p:blipFill>
        <p:spPr>
          <a:xfrm>
            <a:off x="20" y="-130619"/>
            <a:ext cx="12191980" cy="6857990"/>
          </a:xfrm>
          <a:prstGeom prst="rect">
            <a:avLst/>
          </a:prstGeom>
        </p:spPr>
      </p:pic>
      <p:sp useBgFill="1">
        <p:nvSpPr>
          <p:cNvPr id="16" name="Rectangle 23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>
            <a:extLst>
              <a:ext uri="{FF2B5EF4-FFF2-40B4-BE49-F238E27FC236}">
                <a16:creationId xmlns:a16="http://schemas.microsoft.com/office/drawing/2014/main" id="{B217BE84-6A9B-4926-A061-360C0A575CD0}"/>
              </a:ext>
            </a:extLst>
          </p:cNvPr>
          <p:cNvSpPr txBox="1"/>
          <p:nvPr/>
        </p:nvSpPr>
        <p:spPr>
          <a:xfrm>
            <a:off x="1651389" y="2211006"/>
            <a:ext cx="8649738" cy="2590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4800" cap="all" spc="-1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新細明體"/>
              </a:rPr>
              <a:t>這個寒假，我和更多土城國小的同學有聯絡，有了新的作品，還得到了我想要的東西，我也成長不少，只不過還是不夠充實， 可能是因為沒有安親班上課吧！又或許是因為今年寒假不是在外婆家過。</a:t>
            </a:r>
            <a:endParaRPr lang="en-US" altLang="zh-TW" sz="4800" cap="all" spc="-100">
              <a:solidFill>
                <a:schemeClr val="tx2">
                  <a:lumMod val="50000"/>
                  <a:lumOff val="50000"/>
                </a:schemeClr>
              </a:solidFill>
              <a:latin typeface="+mj-lt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978786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8DB4B7D-6E19-4B1E-A0ED-621919C15D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B196DE-BC07-4C0A-9A6F-6FFD5F7754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13C32D-C8E0-49CB-AF18-A6A13B7FE2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5E3DF13-4412-4927-AA38-F077B5A4CB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569EC13-67CE-4C90-95BA-1F7D7F3D38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A59492E-0F24-4A22-B24D-A110B40311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91159B2-3847-4541-BAAE-D93F71723E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3BDF953-B1FC-408F-A14E-33A8C1DC1B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4615CD1-66BC-497B-8F5D-C55D3FF2211D}"/>
              </a:ext>
            </a:extLst>
          </p:cNvPr>
          <p:cNvSpPr txBox="1"/>
          <p:nvPr/>
        </p:nvSpPr>
        <p:spPr>
          <a:xfrm>
            <a:off x="1306484" y="4250247"/>
            <a:ext cx="9732773" cy="155026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TW" sz="6000" cap="all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/>
                <a:ea typeface="新細明體"/>
              </a:rPr>
              <a:t>The  END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C4AC30-431E-4860-8128-139F9F61E2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0C35C70-8DD1-457D-85E7-728F1B0C52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71691B1-EF90-41BA-A886-9331EB03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EB77709-9ED2-4392-8D1E-91E4AB9644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5" descr="一張含有 文字, 個人, 標誌, 握住 的圖片&#10;&#10;描述是以非常高的可信度產生">
            <a:extLst>
              <a:ext uri="{FF2B5EF4-FFF2-40B4-BE49-F238E27FC236}">
                <a16:creationId xmlns:a16="http://schemas.microsoft.com/office/drawing/2014/main" id="{7A1B9EBB-68E2-434E-8DDA-620A8BA8DC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23" r="-4" b="-4"/>
          <a:stretch/>
        </p:blipFill>
        <p:spPr>
          <a:xfrm>
            <a:off x="6284898" y="1449599"/>
            <a:ext cx="4705438" cy="2790649"/>
          </a:xfrm>
          <a:prstGeom prst="rect">
            <a:avLst/>
          </a:prstGeom>
        </p:spPr>
      </p:pic>
      <p:pic>
        <p:nvPicPr>
          <p:cNvPr id="2" name="圖片 2" descr="一張含有 草, 室外, 動物, 狐狸 的圖片&#10;&#10;描述是以非常高的可信度產生">
            <a:extLst>
              <a:ext uri="{FF2B5EF4-FFF2-40B4-BE49-F238E27FC236}">
                <a16:creationId xmlns:a16="http://schemas.microsoft.com/office/drawing/2014/main" id="{9F0243D4-B23D-4A46-9C5D-36B5CFF3A3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4388"/>
          <a:stretch/>
        </p:blipFill>
        <p:spPr>
          <a:xfrm>
            <a:off x="962180" y="1384285"/>
            <a:ext cx="4781637" cy="283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0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AFA6E2E-6244-4A05-A7A6-76376D84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20" y="1272800"/>
            <a:ext cx="6544620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altLang="zh-TW" sz="6800" i="0" cap="all" spc="-100">
                <a:solidFill>
                  <a:schemeClr val="tx1"/>
                </a:solidFill>
                <a:ea typeface="新細明體"/>
              </a:rPr>
              <a:t>過年期間     </a:t>
            </a:r>
            <a:r>
              <a:rPr lang="en-US" altLang="zh-TW" sz="6800" cap="all" spc="-100">
                <a:solidFill>
                  <a:schemeClr val="tx1"/>
                </a:solidFill>
                <a:ea typeface="新細明體"/>
              </a:rPr>
              <a:t> </a:t>
            </a:r>
            <a:endParaRPr lang="en-US" altLang="zh-TW" sz="6800" cap="all" spc="-100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圖片 3" descr="一張含有 狗, 坐, 小, 桌 的圖片&#10;&#10;描述是以非常高的可信度產生">
            <a:extLst>
              <a:ext uri="{FF2B5EF4-FFF2-40B4-BE49-F238E27FC236}">
                <a16:creationId xmlns:a16="http://schemas.microsoft.com/office/drawing/2014/main" id="{7AA9DB70-495C-47EE-A9D3-B40FBCD40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471" y="613001"/>
            <a:ext cx="5170712" cy="563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92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 descr="一張含有 個人, 室內, 坐, 桌 的圖片&#10;&#10;描述是以非常高的可信度產生">
            <a:extLst>
              <a:ext uri="{FF2B5EF4-FFF2-40B4-BE49-F238E27FC236}">
                <a16:creationId xmlns:a16="http://schemas.microsoft.com/office/drawing/2014/main" id="{9D85BC01-59E5-4855-A90F-E2DD2498A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14" y="651102"/>
            <a:ext cx="4180114" cy="5566682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29C9334E-3D7B-42F8-96C1-EE99D24CBDC3}"/>
              </a:ext>
            </a:extLst>
          </p:cNvPr>
          <p:cNvSpPr txBox="1"/>
          <p:nvPr/>
        </p:nvSpPr>
        <p:spPr>
          <a:xfrm>
            <a:off x="5094514" y="566057"/>
            <a:ext cx="2993572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sz="7200">
                <a:solidFill>
                  <a:srgbClr val="8C03FC"/>
                </a:solidFill>
                <a:ea typeface="+mn-lt"/>
                <a:cs typeface="+mn-lt"/>
              </a:rPr>
              <a:t>除夕夜</a:t>
            </a:r>
            <a:endParaRPr lang="zh-TW" sz="7200">
              <a:solidFill>
                <a:schemeClr val="accent5">
                  <a:lumMod val="20000"/>
                  <a:lumOff val="80000"/>
                </a:schemeClr>
              </a:solidFill>
              <a:ea typeface="+mn-lt"/>
              <a:cs typeface="+mn-lt"/>
            </a:endParaRPr>
          </a:p>
          <a:p>
            <a:pPr algn="l"/>
            <a:endParaRPr lang="zh-TW" altLang="en-US" dirty="0">
              <a:ea typeface="新細明體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E63AA68-ED67-4627-98BB-781F8865D996}"/>
              </a:ext>
            </a:extLst>
          </p:cNvPr>
          <p:cNvSpPr txBox="1"/>
          <p:nvPr/>
        </p:nvSpPr>
        <p:spPr>
          <a:xfrm>
            <a:off x="-54429" y="692331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/>
              <a:t>按一下以新增文字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E52C1B6-515F-4150-ADA8-AED8AAD9BF13}"/>
              </a:ext>
            </a:extLst>
          </p:cNvPr>
          <p:cNvSpPr txBox="1"/>
          <p:nvPr/>
        </p:nvSpPr>
        <p:spPr>
          <a:xfrm>
            <a:off x="4889047" y="2047875"/>
            <a:ext cx="6857999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sz="4500">
                <a:ea typeface="+mn-lt"/>
                <a:cs typeface="+mn-lt"/>
              </a:rPr>
              <a:t>除夕夜那天，我回奶奶家吃飯， 還到爸爸家拿了我的東西， 還看到了我以前畫的東西， 還有我以前的玩具， 有張照片中還有帶著奇怪表情的我。</a:t>
            </a:r>
            <a:endParaRPr lang="zh-TW" sz="4500">
              <a:ea typeface="新細明體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FB93F92-8016-49C6-940A-83CA1C85FD34}"/>
              </a:ext>
            </a:extLst>
          </p:cNvPr>
          <p:cNvSpPr txBox="1"/>
          <p:nvPr/>
        </p:nvSpPr>
        <p:spPr>
          <a:xfrm>
            <a:off x="12434207" y="44767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/>
              <a:t>按一下以新增文字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543B0EE-63DF-4478-A207-835CCD4387A7}"/>
              </a:ext>
            </a:extLst>
          </p:cNvPr>
          <p:cNvSpPr txBox="1"/>
          <p:nvPr/>
        </p:nvSpPr>
        <p:spPr>
          <a:xfrm>
            <a:off x="8592911" y="686208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/>
              <a:t>按一下以新增文字</a:t>
            </a:r>
          </a:p>
        </p:txBody>
      </p:sp>
    </p:spTree>
    <p:extLst>
      <p:ext uri="{BB962C8B-B14F-4D97-AF65-F5344CB8AC3E}">
        <p14:creationId xmlns:p14="http://schemas.microsoft.com/office/powerpoint/2010/main" val="3517862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2760B004-3A60-45A6-9FD2-C367D35BDAB9}"/>
              </a:ext>
            </a:extLst>
          </p:cNvPr>
          <p:cNvSpPr txBox="1"/>
          <p:nvPr/>
        </p:nvSpPr>
        <p:spPr>
          <a:xfrm>
            <a:off x="4953000" y="381001"/>
            <a:ext cx="22860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 sz="7200">
                <a:solidFill>
                  <a:srgbClr val="7030A0"/>
                </a:solidFill>
                <a:ea typeface="新細明體"/>
              </a:rPr>
              <a:t>初一</a:t>
            </a:r>
            <a:endParaRPr lang="zh-TW" altLang="en-US" sz="7200" dirty="0">
              <a:solidFill>
                <a:srgbClr val="7030A0"/>
              </a:solidFill>
              <a:ea typeface="新細明體"/>
            </a:endParaRPr>
          </a:p>
        </p:txBody>
      </p:sp>
      <p:pic>
        <p:nvPicPr>
          <p:cNvPr id="3" name="圖片 3" descr="一張含有 畫畫 的圖片&#10;&#10;描述是以非常高的可信度產生">
            <a:extLst>
              <a:ext uri="{FF2B5EF4-FFF2-40B4-BE49-F238E27FC236}">
                <a16:creationId xmlns:a16="http://schemas.microsoft.com/office/drawing/2014/main" id="{40186871-FCF3-46C9-BBFE-E48927B45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600" y="4135891"/>
            <a:ext cx="1828800" cy="2505075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8A86218C-BE7A-4D75-A64B-5B0CC9D766C0}"/>
              </a:ext>
            </a:extLst>
          </p:cNvPr>
          <p:cNvSpPr txBox="1"/>
          <p:nvPr/>
        </p:nvSpPr>
        <p:spPr>
          <a:xfrm>
            <a:off x="7153275" y="-142466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/>
              <a:t>按一下以新增文字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AFB1A9E-3177-4D2F-BB2B-F28DBBEBAC85}"/>
              </a:ext>
            </a:extLst>
          </p:cNvPr>
          <p:cNvSpPr txBox="1"/>
          <p:nvPr/>
        </p:nvSpPr>
        <p:spPr>
          <a:xfrm>
            <a:off x="6621236" y="-105319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/>
              <a:t>按一下以新增文字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5B5A31F-4E71-4113-8510-9283C7D8CF5E}"/>
              </a:ext>
            </a:extLst>
          </p:cNvPr>
          <p:cNvSpPr txBox="1"/>
          <p:nvPr/>
        </p:nvSpPr>
        <p:spPr>
          <a:xfrm>
            <a:off x="1266825" y="-68171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/>
              <a:t>按一下以新增文字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F107D91-A2DD-487C-9823-CA48C8A56E47}"/>
              </a:ext>
            </a:extLst>
          </p:cNvPr>
          <p:cNvSpPr txBox="1"/>
          <p:nvPr/>
        </p:nvSpPr>
        <p:spPr>
          <a:xfrm>
            <a:off x="4789714" y="-3048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/>
              <a:t>按一下以新增文字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14BC0DD-78B3-440A-81F8-4D115CCE2530}"/>
              </a:ext>
            </a:extLst>
          </p:cNvPr>
          <p:cNvSpPr txBox="1"/>
          <p:nvPr/>
        </p:nvSpPr>
        <p:spPr>
          <a:xfrm>
            <a:off x="-3264354" y="482373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/>
              <a:t>按一下以新增文字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B8AE07A-6452-47C3-B2CD-B3022EE29AE4}"/>
              </a:ext>
            </a:extLst>
          </p:cNvPr>
          <p:cNvSpPr txBox="1"/>
          <p:nvPr/>
        </p:nvSpPr>
        <p:spPr>
          <a:xfrm>
            <a:off x="729343" y="1796143"/>
            <a:ext cx="9644742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4800" dirty="0">
                <a:latin typeface="Helvetica Neue"/>
                <a:ea typeface="新細明體"/>
              </a:rPr>
              <a:t>我們家的隔音非常差，又加上我們家附近很多地方可以放煙火，所以我一直抱怨煙火聲很吵，</a:t>
            </a:r>
            <a:r>
              <a:rPr lang="en-US" altLang="zh-TW" sz="4800" dirty="0">
                <a:latin typeface="Helvetica Neue"/>
                <a:ea typeface="新細明體"/>
              </a:rPr>
              <a:t> </a:t>
            </a:r>
            <a:r>
              <a:rPr lang="zh-TW" altLang="en-US" sz="4800">
                <a:latin typeface="Helvetica Neue"/>
                <a:ea typeface="新細明體"/>
              </a:rPr>
              <a:t>結果媽媽和媽媽的朋友異口同聲的說：「過年嘛！」我心想：「過年難到就沒有法律嗎？都超過十點了！」</a:t>
            </a:r>
            <a:endParaRPr lang="en-US" altLang="zh-TW" sz="4800"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54600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995028EC-CA39-4A18-90FD-EF5736AA06DE}"/>
              </a:ext>
            </a:extLst>
          </p:cNvPr>
          <p:cNvSpPr txBox="1"/>
          <p:nvPr/>
        </p:nvSpPr>
        <p:spPr>
          <a:xfrm>
            <a:off x="566058" y="1948544"/>
            <a:ext cx="11048999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sz="6000">
                <a:ea typeface="+mn-lt"/>
                <a:cs typeface="+mn-lt"/>
              </a:rPr>
              <a:t>大年初二， 我、媽媽、阿姨、姨丈、表弟、表妹、外公、外婆一行人前往蘆州聚餐，飽餐一頓後，大家一起到我們家玩，還一起吃了晚餐。</a:t>
            </a:r>
            <a:endParaRPr lang="zh-TW" sz="6000">
              <a:ea typeface="新細明體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ADC5973-A26C-4BF6-8834-E04FA5853143}"/>
              </a:ext>
            </a:extLst>
          </p:cNvPr>
          <p:cNvSpPr txBox="1"/>
          <p:nvPr/>
        </p:nvSpPr>
        <p:spPr>
          <a:xfrm>
            <a:off x="4801960" y="523875"/>
            <a:ext cx="2220686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 sz="8000">
                <a:solidFill>
                  <a:srgbClr val="7030A0"/>
                </a:solidFill>
                <a:ea typeface="新細明體"/>
              </a:rPr>
              <a:t>初二</a:t>
            </a:r>
          </a:p>
        </p:txBody>
      </p:sp>
    </p:spTree>
    <p:extLst>
      <p:ext uri="{BB962C8B-B14F-4D97-AF65-F5344CB8AC3E}">
        <p14:creationId xmlns:p14="http://schemas.microsoft.com/office/powerpoint/2010/main" val="782078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C718E03A-7784-4B28-B13B-0A0D1BB68E27}"/>
              </a:ext>
            </a:extLst>
          </p:cNvPr>
          <p:cNvSpPr txBox="1"/>
          <p:nvPr/>
        </p:nvSpPr>
        <p:spPr>
          <a:xfrm>
            <a:off x="489858" y="511629"/>
            <a:ext cx="2231572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 sz="8000">
                <a:solidFill>
                  <a:srgbClr val="8C03FC"/>
                </a:solidFill>
                <a:ea typeface="新細明體"/>
              </a:rPr>
              <a:t>初三</a:t>
            </a:r>
          </a:p>
        </p:txBody>
      </p:sp>
      <p:pic>
        <p:nvPicPr>
          <p:cNvPr id="3" name="圖片 3" descr="一張含有 個人, 室內, 櫃子, 廚房 的圖片&#10;&#10;描述是以非常高的可信度產生">
            <a:extLst>
              <a:ext uri="{FF2B5EF4-FFF2-40B4-BE49-F238E27FC236}">
                <a16:creationId xmlns:a16="http://schemas.microsoft.com/office/drawing/2014/main" id="{509ACC81-A3D4-477A-8A07-E1D5B9B14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329" y="351746"/>
            <a:ext cx="4517571" cy="6143625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86E21C2-9FFB-434B-8D14-73A888DFBD6E}"/>
              </a:ext>
            </a:extLst>
          </p:cNvPr>
          <p:cNvSpPr txBox="1"/>
          <p:nvPr/>
        </p:nvSpPr>
        <p:spPr>
          <a:xfrm>
            <a:off x="1177018" y="2450646"/>
            <a:ext cx="55843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zh-TW" altLang="en-US" dirty="0">
              <a:ea typeface="新細明體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4056E6F-932F-4871-9434-DA065F9625F7}"/>
              </a:ext>
            </a:extLst>
          </p:cNvPr>
          <p:cNvSpPr txBox="1"/>
          <p:nvPr/>
        </p:nvSpPr>
        <p:spPr>
          <a:xfrm>
            <a:off x="372835" y="514350"/>
            <a:ext cx="6999514" cy="62478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sz="4400">
                <a:ea typeface="+mn-lt"/>
                <a:cs typeface="+mn-lt"/>
              </a:rPr>
              <a:t>                 我到媽媽工作的</a:t>
            </a:r>
            <a:endParaRPr lang="zh-TW">
              <a:ea typeface="+mn-lt"/>
              <a:cs typeface="+mn-lt"/>
            </a:endParaRPr>
          </a:p>
          <a:p>
            <a:r>
              <a:rPr lang="zh-TW" sz="4400">
                <a:ea typeface="+mn-lt"/>
                <a:cs typeface="+mn-lt"/>
              </a:rPr>
              <a:t>                 洗車場幫忙，因為過年生意特別好， 我先是搬了很多趟的錢，還要把超過半桶的錢數完，我不知道爲什麼，一直笑，直到要下車吃飯。我說：「一定是大家一直要我們『鼠錢』」</a:t>
            </a:r>
          </a:p>
          <a:p>
            <a:pPr algn="l"/>
            <a:endParaRPr lang="zh-TW" altLang="en-US" sz="4800" dirty="0"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33890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 descr="一張含有 畫畫 的圖片&#10;&#10;描述是以非常高的可信度產生">
            <a:extLst>
              <a:ext uri="{FF2B5EF4-FFF2-40B4-BE49-F238E27FC236}">
                <a16:creationId xmlns:a16="http://schemas.microsoft.com/office/drawing/2014/main" id="{4966A9F9-DF29-4535-BCBA-938FA049A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971" y="1513114"/>
            <a:ext cx="2993571" cy="2993571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AA11B479-EAA5-4915-BE8B-AACF91CB2FB3}"/>
              </a:ext>
            </a:extLst>
          </p:cNvPr>
          <p:cNvSpPr txBox="1"/>
          <p:nvPr/>
        </p:nvSpPr>
        <p:spPr>
          <a:xfrm>
            <a:off x="326571" y="337457"/>
            <a:ext cx="5225142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sz="4400">
                <a:highlight>
                  <a:srgbClr val="FFFF00"/>
                </a:highlight>
                <a:ea typeface="+mn-lt"/>
                <a:cs typeface="+mn-lt"/>
              </a:rPr>
              <a:t>媽媽要求我幫忙宣傳</a:t>
            </a:r>
            <a:endParaRPr lang="zh-TW">
              <a:ea typeface="+mn-lt"/>
              <a:cs typeface="+mn-lt"/>
            </a:endParaRPr>
          </a:p>
          <a:p>
            <a:pPr algn="l"/>
            <a:endParaRPr lang="zh-TW" altLang="en-US" dirty="0">
              <a:ea typeface="新細明體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97AAFDA-62B2-4CDD-962A-BBDA820947A7}"/>
              </a:ext>
            </a:extLst>
          </p:cNvPr>
          <p:cNvSpPr txBox="1"/>
          <p:nvPr/>
        </p:nvSpPr>
        <p:spPr>
          <a:xfrm>
            <a:off x="1481818" y="4780190"/>
            <a:ext cx="954677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 sz="4800">
                <a:solidFill>
                  <a:srgbClr val="1C1E21"/>
                </a:solidFill>
                <a:latin typeface="Helvetica"/>
                <a:ea typeface="Helvetica"/>
                <a:cs typeface="Helvetica"/>
              </a:rPr>
              <a:t>五股場:五股區工商路</a:t>
            </a:r>
            <a:r>
              <a:rPr lang="en-US" altLang="zh-TW" sz="4800">
                <a:solidFill>
                  <a:srgbClr val="1C1E21"/>
                </a:solidFill>
                <a:latin typeface="Helvetica"/>
                <a:ea typeface="Helvetica"/>
                <a:cs typeface="Helvetica"/>
              </a:rPr>
              <a:t>142</a:t>
            </a:r>
            <a:r>
              <a:rPr lang="zh-TW" altLang="en-US" sz="4800" dirty="0">
                <a:solidFill>
                  <a:srgbClr val="1C1E21"/>
                </a:solidFill>
                <a:latin typeface="Helvetica"/>
                <a:ea typeface="Helvetica"/>
                <a:cs typeface="Helvetica"/>
              </a:rPr>
              <a:t>號，巷底</a:t>
            </a:r>
          </a:p>
          <a:p>
            <a:r>
              <a:rPr lang="zh-TW" altLang="en-US" sz="4800">
                <a:solidFill>
                  <a:srgbClr val="1C1E21"/>
                </a:solidFill>
                <a:latin typeface="Helvetica"/>
                <a:ea typeface="新細明體"/>
                <a:cs typeface="Helvetica"/>
              </a:rPr>
              <a:t>蘆洲場:</a:t>
            </a:r>
            <a:r>
              <a:rPr lang="zh-TW" sz="4800">
                <a:ea typeface="+mn-lt"/>
                <a:cs typeface="+mn-lt"/>
              </a:rPr>
              <a:t>蘆洲區環堤大道368號</a:t>
            </a:r>
            <a:endParaRPr lang="zh-TW" altLang="en-US" sz="4800" dirty="0">
              <a:solidFill>
                <a:srgbClr val="1C1E21"/>
              </a:solidFill>
              <a:latin typeface="Helvetica"/>
              <a:ea typeface="新細明體"/>
              <a:cs typeface="Helvetica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BE699AA-ED79-49B6-BA75-FB9F1A1DF6DD}"/>
              </a:ext>
            </a:extLst>
          </p:cNvPr>
          <p:cNvSpPr txBox="1"/>
          <p:nvPr/>
        </p:nvSpPr>
        <p:spPr>
          <a:xfrm>
            <a:off x="7666264" y="2528207"/>
            <a:ext cx="3407228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sz="4000">
                <a:ea typeface="+mn-lt"/>
                <a:cs typeface="+mn-lt"/>
              </a:rPr>
              <a:t>五股場每週五、六晚上還有飲料攤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E9FA3A1-107D-42AE-BF8D-C35094D3D866}"/>
              </a:ext>
            </a:extLst>
          </p:cNvPr>
          <p:cNvSpPr txBox="1"/>
          <p:nvPr/>
        </p:nvSpPr>
        <p:spPr>
          <a:xfrm>
            <a:off x="5153025" y="36290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/>
              <a:t>按一下以新增文字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D44ADE7-9119-48A8-B4BF-58596919E6D1}"/>
              </a:ext>
            </a:extLst>
          </p:cNvPr>
          <p:cNvSpPr txBox="1"/>
          <p:nvPr/>
        </p:nvSpPr>
        <p:spPr>
          <a:xfrm>
            <a:off x="5295900" y="37719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/>
              <a:t>按一下以新增文字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C425663-DD25-43CD-B157-7E2EF83CA885}"/>
              </a:ext>
            </a:extLst>
          </p:cNvPr>
          <p:cNvSpPr txBox="1"/>
          <p:nvPr/>
        </p:nvSpPr>
        <p:spPr>
          <a:xfrm>
            <a:off x="1480456" y="1676399"/>
            <a:ext cx="2754086" cy="28315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sz="4000">
                <a:ea typeface="+mn-lt"/>
                <a:cs typeface="+mn-lt"/>
              </a:rPr>
              <a:t>也有可能遇到我.</a:t>
            </a:r>
            <a:endParaRPr lang="zh-TW" altLang="en-US" sz="4000" dirty="0">
              <a:ea typeface="+mn-lt"/>
              <a:cs typeface="+mn-lt"/>
            </a:endParaRPr>
          </a:p>
          <a:p>
            <a:pPr algn="ctr"/>
            <a:r>
              <a:rPr lang="zh-TW" sz="4000">
                <a:ea typeface="+mn-lt"/>
                <a:cs typeface="+mn-lt"/>
              </a:rPr>
              <a:t>幫我們的fb按讚吧</a:t>
            </a:r>
            <a:r>
              <a:rPr lang="en-US" altLang="zh-TW" sz="4000" dirty="0">
                <a:ea typeface="+mn-lt"/>
                <a:cs typeface="+mn-lt"/>
              </a:rPr>
              <a:t>!</a:t>
            </a:r>
            <a:endParaRPr lang="zh-TW" sz="4000" dirty="0">
              <a:ea typeface="+mn-lt"/>
              <a:cs typeface="+mn-lt"/>
            </a:endParaRPr>
          </a:p>
          <a:p>
            <a:pPr algn="l"/>
            <a:endParaRPr lang="zh-TW" altLang="en-US" dirty="0">
              <a:ea typeface="新細明體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074F334-DDCE-44B9-A561-EA12CC001ED9}"/>
              </a:ext>
            </a:extLst>
          </p:cNvPr>
          <p:cNvSpPr txBox="1"/>
          <p:nvPr/>
        </p:nvSpPr>
        <p:spPr>
          <a:xfrm rot="480000">
            <a:off x="8002361" y="730704"/>
            <a:ext cx="407125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 sz="4000">
                <a:ea typeface="新細明體"/>
              </a:rPr>
              <a:t>帶爸媽來洗車吧!</a:t>
            </a:r>
            <a:endParaRPr lang="zh-TW" altLang="en-US" dirty="0"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522137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0E4FACA-EC94-4C44-B24C-01ED5397DCD5}"/>
              </a:ext>
            </a:extLst>
          </p:cNvPr>
          <p:cNvSpPr txBox="1"/>
          <p:nvPr/>
        </p:nvSpPr>
        <p:spPr>
          <a:xfrm>
            <a:off x="5170715" y="370114"/>
            <a:ext cx="224245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7200">
                <a:solidFill>
                  <a:srgbClr val="8C03FC"/>
                </a:solidFill>
                <a:ea typeface="新細明體"/>
              </a:rPr>
              <a:t>初五</a:t>
            </a:r>
            <a:endParaRPr lang="zh-TW" altLang="en-US" sz="7200" dirty="0">
              <a:solidFill>
                <a:srgbClr val="8C03FC"/>
              </a:solidFill>
              <a:ea typeface="新細明體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BFE52D2-50E3-4553-8BEC-59E43A95F2D4}"/>
              </a:ext>
            </a:extLst>
          </p:cNvPr>
          <p:cNvSpPr txBox="1"/>
          <p:nvPr/>
        </p:nvSpPr>
        <p:spPr>
          <a:xfrm>
            <a:off x="4366532" y="-36875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/>
              <a:t>按一下以新增文字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900F2EF-3E55-48F6-A907-AE0DB77AEFA5}"/>
              </a:ext>
            </a:extLst>
          </p:cNvPr>
          <p:cNvSpPr txBox="1"/>
          <p:nvPr/>
        </p:nvSpPr>
        <p:spPr>
          <a:xfrm>
            <a:off x="11029950" y="369297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/>
              <a:t>按一下以新增文字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23773F6-66DE-4B4F-AADC-4D82862DAE36}"/>
              </a:ext>
            </a:extLst>
          </p:cNvPr>
          <p:cNvSpPr txBox="1"/>
          <p:nvPr/>
        </p:nvSpPr>
        <p:spPr>
          <a:xfrm>
            <a:off x="10574111" y="464139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/>
              <a:t>按一下以新增文字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ECF99A6-8677-43E4-899E-21BD62D54F92}"/>
              </a:ext>
            </a:extLst>
          </p:cNvPr>
          <p:cNvSpPr txBox="1"/>
          <p:nvPr/>
        </p:nvSpPr>
        <p:spPr>
          <a:xfrm>
            <a:off x="12034157" y="268332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/>
              <a:t>按一下以新增文字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9BB6013-9BEB-4F30-B4F0-E240E2DB63B1}"/>
              </a:ext>
            </a:extLst>
          </p:cNvPr>
          <p:cNvSpPr txBox="1"/>
          <p:nvPr/>
        </p:nvSpPr>
        <p:spPr>
          <a:xfrm>
            <a:off x="4034518" y="1563460"/>
            <a:ext cx="4441371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sz="4000">
                <a:ea typeface="+mn-lt"/>
                <a:cs typeface="+mn-lt"/>
              </a:rPr>
              <a:t>媽媽、我、阿姨、表弟、表妹、外公、外婆 一起出去玩，我們先去清水地熱谷煮我們的點心，還去斑比山丘和小鹿一起玩。</a:t>
            </a:r>
            <a:r>
              <a:rPr lang="zh-TW" altLang="en-US" sz="4000">
                <a:ea typeface="+mn-lt"/>
                <a:cs typeface="+mn-lt"/>
              </a:rPr>
              <a:t>最後一起享用午餐。</a:t>
            </a:r>
            <a:endParaRPr lang="zh-TW" altLang="en-US" sz="4000">
              <a:ea typeface="新細明體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67CAB6F-A4FB-4342-9B22-AD9EE89045C5}"/>
              </a:ext>
            </a:extLst>
          </p:cNvPr>
          <p:cNvSpPr txBox="1"/>
          <p:nvPr/>
        </p:nvSpPr>
        <p:spPr>
          <a:xfrm>
            <a:off x="5505450" y="685527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/>
              <a:t>按一下以新增文字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52DD009-AC67-4EC3-8246-281C9D4F0753}"/>
              </a:ext>
            </a:extLst>
          </p:cNvPr>
          <p:cNvSpPr txBox="1"/>
          <p:nvPr/>
        </p:nvSpPr>
        <p:spPr>
          <a:xfrm>
            <a:off x="-3082017" y="317726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/>
              <a:t>按一下以新增文字</a:t>
            </a:r>
          </a:p>
        </p:txBody>
      </p:sp>
      <p:pic>
        <p:nvPicPr>
          <p:cNvPr id="10" name="圖片 10" descr="一張含有 木製的, 坐, 食物, 桌 的圖片&#10;&#10;描述是以非常高的可信度產生">
            <a:extLst>
              <a:ext uri="{FF2B5EF4-FFF2-40B4-BE49-F238E27FC236}">
                <a16:creationId xmlns:a16="http://schemas.microsoft.com/office/drawing/2014/main" id="{33CF1DAC-B055-4C14-8749-60C84320D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14" y="487816"/>
            <a:ext cx="3429000" cy="5893252"/>
          </a:xfrm>
          <a:prstGeom prst="rect">
            <a:avLst/>
          </a:prstGeom>
        </p:spPr>
      </p:pic>
      <p:pic>
        <p:nvPicPr>
          <p:cNvPr id="12" name="圖片 12" descr="一張含有 室外, 動物, 哺乳類, 個人 的圖片&#10;&#10;描述是以非常高的可信度產生">
            <a:extLst>
              <a:ext uri="{FF2B5EF4-FFF2-40B4-BE49-F238E27FC236}">
                <a16:creationId xmlns:a16="http://schemas.microsoft.com/office/drawing/2014/main" id="{938E9AE0-BE34-4D4F-B133-EA23D8472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5158" y="368073"/>
            <a:ext cx="3439884" cy="615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80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RegularSeed_2SEEDS">
      <a:dk1>
        <a:srgbClr val="000000"/>
      </a:dk1>
      <a:lt1>
        <a:srgbClr val="FFFFFF"/>
      </a:lt1>
      <a:dk2>
        <a:srgbClr val="233D3E"/>
      </a:dk2>
      <a:lt2>
        <a:srgbClr val="E5E8EA"/>
      </a:lt2>
      <a:accent1>
        <a:srgbClr val="E72933"/>
      </a:accent1>
      <a:accent2>
        <a:srgbClr val="D55D17"/>
      </a:accent2>
      <a:accent3>
        <a:srgbClr val="C29F22"/>
      </a:accent3>
      <a:accent4>
        <a:srgbClr val="14B68E"/>
      </a:accent4>
      <a:accent5>
        <a:srgbClr val="25B2CF"/>
      </a:accent5>
      <a:accent6>
        <a:srgbClr val="1766D5"/>
      </a:accent6>
      <a:hlink>
        <a:srgbClr val="3C8AB6"/>
      </a:hlink>
      <a:folHlink>
        <a:srgbClr val="848484"/>
      </a:folHlink>
    </a:clrScheme>
    <a:fontScheme name="Savon">
      <a:maj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554</Words>
  <Application>Microsoft Office PowerPoint</Application>
  <PresentationFormat>寬螢幕</PresentationFormat>
  <Paragraphs>56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5" baseType="lpstr">
      <vt:lpstr>Helvetica Neue</vt:lpstr>
      <vt:lpstr>新細明體</vt:lpstr>
      <vt:lpstr>Comic Sans MS</vt:lpstr>
      <vt:lpstr>Courier New</vt:lpstr>
      <vt:lpstr>Garamond</vt:lpstr>
      <vt:lpstr>Goudy Old Style</vt:lpstr>
      <vt:lpstr>Helvetica</vt:lpstr>
      <vt:lpstr>SavonVTI</vt:lpstr>
      <vt:lpstr>賣my的寒假</vt:lpstr>
      <vt:lpstr>PowerPoint 簡報</vt:lpstr>
      <vt:lpstr>過年期間      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花蓮三日遊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1127</cp:revision>
  <dcterms:created xsi:type="dcterms:W3CDTF">2020-01-30T12:30:49Z</dcterms:created>
  <dcterms:modified xsi:type="dcterms:W3CDTF">2020-02-25T02:05:21Z</dcterms:modified>
</cp:coreProperties>
</file>