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Helvetica" panose="020B0604020202020204" pitchFamily="34" charset="0"/>
      <p:regular r:id="rId9"/>
      <p:bold r:id="rId10"/>
      <p:italic r:id="rId11"/>
      <p:boldItalic r:id="rId12"/>
    </p:embeddedFont>
    <p:embeddedFont>
      <p:font typeface="Showcard Gothic" panose="04020904020102020604" pitchFamily="82" charset="0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Ultra" panose="02020500000000000000" charset="0"/>
      <p:regular r:id="rId18"/>
    </p:embeddedFont>
    <p:embeddedFont>
      <p:font typeface="Yu Gothic UI Semibold" panose="020B0700000000000000" pitchFamily="34" charset="-128"/>
      <p:bold r:id="rId19"/>
    </p:embeddedFont>
    <p:embeddedFont>
      <p:font typeface="微軟正黑體" panose="020B0604030504040204" pitchFamily="34" charset="-12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aCAil24ZYoHGXMSLl/qb4eY2b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輔助字幕">
  <p:cSld name="標題與輔助字幕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輔助字幕)">
  <p:cSld name="引述 (含輔助字幕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C%86%E5%BD%A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zh.wikipedia.org/wiki/%E5%86%B0%E5%9D%97" TargetMode="External"/><Relationship Id="rId4" Type="http://schemas.openxmlformats.org/officeDocument/2006/relationships/hyperlink" Target="https://zh.wikipedia.org/wiki/%E5%9C%86%E9%94%A5%E5%BD%A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870964" y="1770077"/>
            <a:ext cx="4887986" cy="123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Ultra"/>
              <a:buNone/>
            </a:pPr>
            <a:r>
              <a:rPr lang="zh-TW" sz="5400" dirty="0">
                <a:solidFill>
                  <a:srgbClr val="00B0F0"/>
                </a:solidFill>
                <a:latin typeface="Ultra"/>
                <a:ea typeface="Ultra"/>
                <a:cs typeface="Ultra"/>
                <a:sym typeface="Ultra"/>
              </a:rPr>
              <a:t>自然災害-冰雹</a:t>
            </a:r>
            <a:endParaRPr dirty="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3154261" y="3003260"/>
            <a:ext cx="4454554" cy="201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b="0" cap="none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zh-TW" sz="2800" dirty="0">
                <a:solidFill>
                  <a:schemeClr val="lt1"/>
                </a:solidFill>
                <a:highlight>
                  <a:srgbClr val="000000"/>
                </a:highlight>
              </a:rPr>
              <a:t>報告者-柳佩宜 50209</a:t>
            </a:r>
            <a:endParaRPr sz="2800" dirty="0">
              <a:solidFill>
                <a:schemeClr val="lt1"/>
              </a:solidFill>
              <a:highlight>
                <a:srgbClr val="000000"/>
              </a:highlight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6857716" y="2201662"/>
            <a:ext cx="910245" cy="710294"/>
          </a:xfrm>
          <a:prstGeom prst="irregularSeal2">
            <a:avLst/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677334" y="576044"/>
            <a:ext cx="8596668" cy="126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 dirty="0"/>
              <a:t>    為什麼會下冰雹?</a:t>
            </a:r>
            <a:endParaRPr dirty="0"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677334" y="1686759"/>
            <a:ext cx="8596668" cy="439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zh-TW" sz="2000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雹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2000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冰雹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屬於突發性天然災害，是一種固態降水物，是</a:t>
            </a:r>
            <a:r>
              <a:rPr lang="zh-TW" sz="2000" b="0" i="0" u="sng" strike="noStrike" dirty="0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圓形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2000" b="0" i="0" u="sng" strike="noStrike" dirty="0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圓錐形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TW" sz="2000" b="0" i="0" u="sng" strike="noStrike" dirty="0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冰塊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，由透明層和不透明層相間組成；直徑一般為 5～50毫米，大的則可達到10厘米以上</a:t>
            </a:r>
            <a:r>
              <a:rPr lang="zh-TW" sz="2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000" dirty="0"/>
          </a:p>
        </p:txBody>
      </p:sp>
      <p:sp>
        <p:nvSpPr>
          <p:cNvPr id="152" name="Google Shape;152;p2"/>
          <p:cNvSpPr/>
          <p:nvPr/>
        </p:nvSpPr>
        <p:spPr>
          <a:xfrm>
            <a:off x="804365" y="639544"/>
            <a:ext cx="486562" cy="38589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3" name="Google Shape;15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9055" y="2477156"/>
            <a:ext cx="4764947" cy="33933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BD4588E-6A3E-4032-B31F-B2E70ADE3E09}"/>
              </a:ext>
            </a:extLst>
          </p:cNvPr>
          <p:cNvSpPr txBox="1"/>
          <p:nvPr/>
        </p:nvSpPr>
        <p:spPr>
          <a:xfrm>
            <a:off x="363983" y="2902869"/>
            <a:ext cx="41450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202124"/>
                </a:solidFill>
                <a:effectLst/>
                <a:ea typeface="arial" panose="020B0604020202020204" pitchFamily="34" charset="0"/>
              </a:rPr>
              <a:t>冰雹是</a:t>
            </a:r>
            <a:r>
              <a:rPr lang="zh-TW" altLang="en-US" sz="2400" b="0" i="0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空氣中的微小水滴被強大上升氣流形成的雷暴帶</a:t>
            </a:r>
            <a:r>
              <a:rPr lang="zh-TW" altLang="en-US" sz="2400" b="0" i="0" dirty="0">
                <a:solidFill>
                  <a:schemeClr val="accent2"/>
                </a:solidFill>
                <a:effectLst/>
                <a:ea typeface="arial" panose="020B0604020202020204" pitchFamily="34" charset="0"/>
              </a:rPr>
              <a:t>到高空後形成</a:t>
            </a:r>
            <a:r>
              <a:rPr lang="zh-TW" altLang="en-US" sz="2400" b="0" i="0" dirty="0">
                <a:solidFill>
                  <a:srgbClr val="202124"/>
                </a:solidFill>
                <a:effectLst/>
                <a:ea typeface="arial" panose="020B0604020202020204" pitchFamily="34" charset="0"/>
              </a:rPr>
              <a:t>。 水滴被上升氣流帶到高空後遇冷會凝結成冰雹粒子。 冰雹粒子穿過冷濕的大氣時，會將空氣中的水分吸附在冰滴的外部，最後形成層狀的洋葱型冰雹。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79E65-CAD5-4163-8672-0D7298F7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              造成的影響</a:t>
            </a:r>
            <a:r>
              <a:rPr lang="en-US" altLang="zh-TW" sz="4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:</a:t>
            </a:r>
            <a:endParaRPr lang="zh-TW" altLang="en-US" sz="4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5AD5F3-FAFE-4796-9CB4-D32663B76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15" y="2057539"/>
            <a:ext cx="8821241" cy="3903924"/>
          </a:xfrm>
        </p:spPr>
        <p:txBody>
          <a:bodyPr>
            <a:noAutofit/>
          </a:bodyPr>
          <a:lstStyle/>
          <a:p>
            <a:pPr marL="594360" lvl="1" indent="0">
              <a:buNone/>
            </a:pPr>
            <a:r>
              <a:rPr lang="zh-TW" altLang="en-US" sz="4800" dirty="0"/>
              <a:t>冰雹就像冰塊一樣，會砸破窗戶的玻璃，而破碎的玻璃削容易割傷皮膚。</a:t>
            </a:r>
            <a:endParaRPr lang="en-US" altLang="zh-TW" sz="4800" dirty="0"/>
          </a:p>
          <a:p>
            <a:pPr marL="594360" lvl="1" indent="0">
              <a:buNone/>
            </a:pPr>
            <a:r>
              <a:rPr lang="zh-TW" altLang="en-US" sz="4800" dirty="0"/>
              <a:t>冰雹還會砸壞很多東西，例如</a:t>
            </a:r>
            <a:r>
              <a:rPr lang="en-US" altLang="zh-TW" sz="4800" dirty="0"/>
              <a:t>:</a:t>
            </a:r>
            <a:r>
              <a:rPr lang="zh-TW" altLang="en-US" sz="4800" dirty="0"/>
              <a:t>車輛 等等。</a:t>
            </a:r>
          </a:p>
        </p:txBody>
      </p:sp>
      <p:sp>
        <p:nvSpPr>
          <p:cNvPr id="4" name="笑臉 3">
            <a:extLst>
              <a:ext uri="{FF2B5EF4-FFF2-40B4-BE49-F238E27FC236}">
                <a16:creationId xmlns:a16="http://schemas.microsoft.com/office/drawing/2014/main" id="{6C6CA557-0F89-499C-9D37-1CC65091BD08}"/>
              </a:ext>
            </a:extLst>
          </p:cNvPr>
          <p:cNvSpPr/>
          <p:nvPr/>
        </p:nvSpPr>
        <p:spPr>
          <a:xfrm>
            <a:off x="2734322" y="816638"/>
            <a:ext cx="514905" cy="48837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7B9DE2-961C-4F8C-9B96-EB3D7008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60960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            舉例</a:t>
            </a:r>
            <a:r>
              <a:rPr lang="en-US" altLang="zh-TW" sz="7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:</a:t>
            </a:r>
            <a:endParaRPr lang="zh-TW" altLang="en-US" sz="7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1B668D-2A08-4904-A226-DD9162F66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直徑超過</a:t>
            </a:r>
            <a:r>
              <a:rPr lang="en-US" altLang="zh-TW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10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厘米的冰雹即被視為</a:t>
            </a:r>
            <a:r>
              <a:rPr lang="zh-TW" altLang="en-US" sz="2800" dirty="0">
                <a:solidFill>
                  <a:srgbClr val="00B0F0"/>
                </a:solidFill>
                <a:latin typeface="Helvetica" panose="020B0604020202020204" pitchFamily="34" charset="0"/>
              </a:rPr>
              <a:t>，巨型冰雹</a:t>
            </a:r>
            <a:r>
              <a:rPr lang="zh-TW" altLang="en-US" sz="28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雖然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相當罕見</a:t>
            </a:r>
            <a:r>
              <a:rPr lang="zh-TW" altLang="en-US" sz="28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，但是可作為冰雹造成災禍的一種指標。目前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在美國</a:t>
            </a:r>
            <a:r>
              <a:rPr lang="zh-TW" altLang="en-US" sz="28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，巨型冰雹造成的破壞每年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超過</a:t>
            </a:r>
            <a:r>
              <a:rPr lang="en-US" altLang="zh-TW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100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億美元。</a:t>
            </a:r>
            <a:endParaRPr lang="en-US" altLang="zh-TW" sz="2800" b="0" i="0" dirty="0">
              <a:solidFill>
                <a:srgbClr val="00B0F0"/>
              </a:solidFill>
              <a:effectLst/>
              <a:latin typeface="Helvetica" panose="020B0604020202020204" pitchFamily="34" charset="0"/>
            </a:endParaRPr>
          </a:p>
          <a:p>
            <a:pPr marL="137160" indent="0">
              <a:buNone/>
            </a:pPr>
            <a:endParaRPr lang="zh-TW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33F78B-34CD-43B7-BB60-A0F301B2BB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61370" y="2160589"/>
            <a:ext cx="4412634" cy="3880773"/>
          </a:xfrm>
        </p:spPr>
        <p:txBody>
          <a:bodyPr>
            <a:noAutofit/>
          </a:bodyPr>
          <a:lstStyle/>
          <a:p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氣候變化正在改變冰雹災害的模式。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在美國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德克薩斯州、科羅拉多州和阿拉巴馬州，過去三年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冰雹最大記錄被一再打破，最後的記錄冰雹直徑竟然達到</a:t>
            </a:r>
            <a:r>
              <a:rPr lang="en-US" altLang="zh-TW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16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厘米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。而在</a:t>
            </a:r>
            <a:r>
              <a:rPr lang="en-US" altLang="zh-TW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2020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年，</a:t>
            </a:r>
            <a:r>
              <a:rPr lang="zh-TW" altLang="en-US" sz="2400" dirty="0">
                <a:solidFill>
                  <a:srgbClr val="00B0F0"/>
                </a:solidFill>
                <a:latin typeface="Helvetica" panose="020B0604020202020204" pitchFamily="34" charset="0"/>
              </a:rPr>
              <a:t>比利亞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首都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的黎波里更遭遇了直徑近</a:t>
            </a:r>
            <a:r>
              <a:rPr lang="en-US" altLang="zh-TW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18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厘米超級大冰雹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的襲擊。</a:t>
            </a:r>
          </a:p>
          <a:p>
            <a:pPr marL="137160" indent="0">
              <a:buNone/>
            </a:pPr>
            <a:br>
              <a:rPr lang="zh-TW" altLang="en-US" sz="2400" dirty="0">
                <a:effectLst/>
              </a:rPr>
            </a:br>
            <a:endParaRPr lang="zh-TW" altLang="en-US" sz="2400" dirty="0"/>
          </a:p>
        </p:txBody>
      </p:sp>
      <p:sp>
        <p:nvSpPr>
          <p:cNvPr id="6" name="動作按鈕: 文件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D531C37-01DF-45FA-80C0-98485D8536EB}"/>
              </a:ext>
            </a:extLst>
          </p:cNvPr>
          <p:cNvSpPr/>
          <p:nvPr/>
        </p:nvSpPr>
        <p:spPr>
          <a:xfrm>
            <a:off x="3151572" y="816639"/>
            <a:ext cx="754601" cy="891871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954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91729-AD2E-4D30-AB09-64896505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482" y="976544"/>
            <a:ext cx="4749553" cy="95385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如何預防與保護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B8C1E7-C627-4E96-857E-E0F531B7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3" y="2032986"/>
            <a:ext cx="8226969" cy="4008375"/>
          </a:xfrm>
        </p:spPr>
        <p:txBody>
          <a:bodyPr>
            <a:normAutofit/>
          </a:bodyPr>
          <a:lstStyle/>
          <a:p>
            <a:r>
              <a:rPr lang="zh-TW" altLang="en-US" sz="4000" b="0" i="0" dirty="0">
                <a:solidFill>
                  <a:srgbClr val="212529"/>
                </a:solidFill>
                <a:effectLst/>
                <a:latin typeface="Showcard Gothic" panose="04020904020102020604" pitchFamily="82" charset="0"/>
              </a:rPr>
              <a:t>人身與財產</a:t>
            </a:r>
            <a:r>
              <a:rPr lang="zh-TW" altLang="en-US" sz="4000" dirty="0">
                <a:solidFill>
                  <a:srgbClr val="212529"/>
                </a:solidFill>
                <a:latin typeface="Showcard Gothic" panose="04020904020102020604" pitchFamily="82" charset="0"/>
              </a:rPr>
              <a:t>安全。首先及時關注氣象部門發布的預警信息，做好提前應對。一定要及時關注氣象部門發布的天氣情況和預警信息，做好提前防範和提前籌劃，保證自己和家人的</a:t>
            </a:r>
            <a:endParaRPr lang="zh-TW" altLang="en-US" sz="4000" dirty="0">
              <a:latin typeface="Showcard Gothic" panose="04020904020102020604" pitchFamily="82" charset="0"/>
            </a:endParaRPr>
          </a:p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E2AB3A-3EEB-44E9-AECC-146AE5B9FA7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 flipH="1">
            <a:off x="5627111" y="1136341"/>
            <a:ext cx="45719" cy="88777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endParaRPr lang="zh-TW" altLang="en-US" dirty="0"/>
          </a:p>
        </p:txBody>
      </p:sp>
      <p:sp>
        <p:nvSpPr>
          <p:cNvPr id="5" name="笑臉 4">
            <a:extLst>
              <a:ext uri="{FF2B5EF4-FFF2-40B4-BE49-F238E27FC236}">
                <a16:creationId xmlns:a16="http://schemas.microsoft.com/office/drawing/2014/main" id="{F398293B-8E88-4EBF-A223-078262B201D8}"/>
              </a:ext>
            </a:extLst>
          </p:cNvPr>
          <p:cNvSpPr/>
          <p:nvPr/>
        </p:nvSpPr>
        <p:spPr>
          <a:xfrm>
            <a:off x="2452868" y="955377"/>
            <a:ext cx="772358" cy="684211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11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32934-D9B0-4A9E-820A-4F02F49F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9" cy="13208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            題目搶答</a:t>
            </a:r>
            <a:r>
              <a:rPr lang="en-US" altLang="zh-TW" sz="6000" dirty="0"/>
              <a:t>:</a:t>
            </a:r>
            <a:endParaRPr lang="zh-TW" altLang="en-US" sz="6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110B67-5B14-43CD-BA8F-E059F5DB0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2160588"/>
            <a:ext cx="4184035" cy="3880773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en-US" altLang="zh-TW" sz="2800" dirty="0"/>
          </a:p>
          <a:p>
            <a:pPr marL="137160" indent="0">
              <a:buNone/>
            </a:pPr>
            <a:r>
              <a:rPr lang="zh-TW" altLang="en-US" sz="2800" dirty="0"/>
              <a:t>冰雹造成的影響</a:t>
            </a:r>
            <a:r>
              <a:rPr lang="en-US" altLang="zh-TW" sz="2800" dirty="0"/>
              <a:t>?</a:t>
            </a:r>
          </a:p>
          <a:p>
            <a:pPr marL="137160" indent="0">
              <a:buNone/>
            </a:pPr>
            <a:endParaRPr lang="en-US" altLang="zh-TW" sz="2400" dirty="0"/>
          </a:p>
          <a:p>
            <a:pPr marL="137160" indent="0">
              <a:buNone/>
            </a:pPr>
            <a:endParaRPr lang="en-US" altLang="zh-TW" sz="2400" dirty="0"/>
          </a:p>
          <a:p>
            <a:pPr marL="137160" indent="0">
              <a:buNone/>
            </a:pPr>
            <a:endParaRPr lang="en-US" altLang="zh-TW" sz="2400" dirty="0"/>
          </a:p>
          <a:p>
            <a:pPr marL="137160" indent="0">
              <a:buNone/>
            </a:pPr>
            <a:r>
              <a:rPr lang="zh-TW" altLang="en-US" sz="4000" dirty="0"/>
              <a:t>砸壞窗戶 車輛 使人民賠錢。</a:t>
            </a:r>
            <a:endParaRPr lang="en-US" altLang="zh-TW" sz="4000" dirty="0"/>
          </a:p>
          <a:p>
            <a:endParaRPr lang="en-US" altLang="zh-TW" sz="2400" dirty="0"/>
          </a:p>
          <a:p>
            <a:pPr marL="137160" indent="0">
              <a:buNone/>
            </a:pPr>
            <a:endParaRPr lang="zh-TW" altLang="en-US" sz="2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D84EAC-CF78-4F55-B73F-67AD7B5F76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9970" y="2160589"/>
            <a:ext cx="4184034" cy="3876227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en-US" altLang="zh-TW" sz="2400" dirty="0"/>
          </a:p>
          <a:p>
            <a:pPr marL="137160" indent="0">
              <a:buNone/>
            </a:pPr>
            <a:r>
              <a:rPr lang="zh-TW" altLang="en-US" sz="2800" dirty="0"/>
              <a:t>為甚麼會下冰雹</a:t>
            </a:r>
            <a:r>
              <a:rPr lang="en-US" altLang="zh-TW" sz="2800" dirty="0"/>
              <a:t>?</a:t>
            </a:r>
          </a:p>
          <a:p>
            <a:pPr marL="137160" indent="0">
              <a:buNone/>
            </a:pPr>
            <a:endParaRPr lang="en-US" altLang="zh-TW" sz="2800" dirty="0"/>
          </a:p>
          <a:p>
            <a:pPr marL="137160" indent="0">
              <a:buNone/>
            </a:pPr>
            <a:endParaRPr lang="en-US" altLang="zh-TW" sz="2800" dirty="0"/>
          </a:p>
          <a:p>
            <a:pPr marL="137160" indent="0">
              <a:buNone/>
            </a:pPr>
            <a:endParaRPr lang="en-US" altLang="zh-TW" sz="2800" dirty="0"/>
          </a:p>
          <a:p>
            <a:pPr marL="137160" indent="0">
              <a:buNone/>
            </a:pPr>
            <a:r>
              <a:rPr lang="zh-TW" altLang="en-US" sz="4000" dirty="0"/>
              <a:t>由透明曾和不透明相間組成的。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46793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359</Words>
  <Application>Microsoft Office PowerPoint</Application>
  <PresentationFormat>寬螢幕</PresentationFormat>
  <Paragraphs>28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Trebuchet MS</vt:lpstr>
      <vt:lpstr>Yu Gothic UI Semibold</vt:lpstr>
      <vt:lpstr>Showcard Gothic</vt:lpstr>
      <vt:lpstr>Ultra</vt:lpstr>
      <vt:lpstr>微軟正黑體</vt:lpstr>
      <vt:lpstr>Noto Sans Symbols</vt:lpstr>
      <vt:lpstr>Helvetica</vt:lpstr>
      <vt:lpstr>Arial</vt:lpstr>
      <vt:lpstr>多面向</vt:lpstr>
      <vt:lpstr>自然災害-冰雹</vt:lpstr>
      <vt:lpstr>    為什麼會下冰雹?</vt:lpstr>
      <vt:lpstr>               造成的影響:</vt:lpstr>
      <vt:lpstr>             舉例:</vt:lpstr>
      <vt:lpstr>       如何預防與保護:</vt:lpstr>
      <vt:lpstr>            題目搶答: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自然災害-冰雹</dc:title>
  <dc:creator>user</dc:creator>
  <cp:lastModifiedBy>user</cp:lastModifiedBy>
  <cp:revision>12</cp:revision>
  <dcterms:created xsi:type="dcterms:W3CDTF">2023-02-22T01:56:34Z</dcterms:created>
  <dcterms:modified xsi:type="dcterms:W3CDTF">2023-03-09T04:02:20Z</dcterms:modified>
</cp:coreProperties>
</file>