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8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34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11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34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41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45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66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5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1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74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21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4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0560-394E-4475-ADE1-F5DBEF0ABEDB}" type="datetimeFigureOut">
              <a:rPr lang="zh-TW" altLang="en-US" smtClean="0"/>
              <a:t>2017/12/25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B729F4-A65C-49FF-B1F5-446881F89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27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earthlink.net/~vanshel/" TargetMode="External"/><Relationship Id="rId7" Type="http://schemas.openxmlformats.org/officeDocument/2006/relationships/hyperlink" Target="http://en.wikipedia.org/wiki/Hex_(board_game)" TargetMode="External"/><Relationship Id="rId2" Type="http://schemas.openxmlformats.org/officeDocument/2006/relationships/hyperlink" Target="http://museum.math.ntnu.edu.tw/view.php?menuID=6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h.wikipedia.org/wiki/%E5%85%AD%E6%8E%A5%E6%A3%8B" TargetMode="External"/><Relationship Id="rId5" Type="http://schemas.openxmlformats.org/officeDocument/2006/relationships/hyperlink" Target="https://sites.google.com/a/tea.nknush.kh.edu.tw/fang-li/shu-xue-you-xi/na-xu-qi" TargetMode="External"/><Relationship Id="rId4" Type="http://schemas.openxmlformats.org/officeDocument/2006/relationships/hyperlink" Target="http://www.mattesmedjan.se/hexill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7968" y="926926"/>
            <a:ext cx="10659649" cy="2404997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Nash456</a:t>
            </a:r>
            <a:r>
              <a:rPr lang="en-US" altLang="zh-TW" sz="7200" dirty="0" smtClean="0"/>
              <a:t>—4X4,5X5,6X6</a:t>
            </a:r>
            <a:br>
              <a:rPr lang="en-US" altLang="zh-TW" sz="7200" dirty="0" smtClean="0"/>
            </a:br>
            <a:r>
              <a:rPr lang="zh-TW" altLang="en-US" sz="72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納許棋遊戲</a:t>
            </a:r>
            <a:r>
              <a:rPr lang="zh-TW" altLang="en-US" sz="7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的解法之探討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11944" y="4877588"/>
            <a:ext cx="3498436" cy="112628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作者</a:t>
            </a:r>
            <a:r>
              <a:rPr lang="en-US" altLang="zh-TW" sz="3600" b="1" dirty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:</a:t>
            </a:r>
            <a:r>
              <a:rPr lang="zh-TW" altLang="en-US" sz="3600" b="1" dirty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戴妘倢</a:t>
            </a:r>
            <a:endParaRPr lang="en-US" altLang="zh-TW" sz="3600" b="1" dirty="0" smtClean="0">
              <a:solidFill>
                <a:schemeClr val="tx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0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500" y="335072"/>
            <a:ext cx="8915399" cy="101774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dobe Gothic Std B" panose="020B0800000000000000" pitchFamily="34" charset="-128"/>
              </a:rPr>
              <a:t>參考</a:t>
            </a:r>
            <a:r>
              <a:rPr lang="zh-TW" altLang="en-US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資料：</a:t>
            </a:r>
            <a:endParaRPr lang="zh-TW" altLang="en-US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16477" y="1583486"/>
            <a:ext cx="9222831" cy="4697260"/>
          </a:xfrm>
        </p:spPr>
        <p:txBody>
          <a:bodyPr>
            <a:normAutofit/>
          </a:bodyPr>
          <a:lstStyle/>
          <a:p>
            <a:r>
              <a:rPr lang="zh-TW" altLang="en-US" b="1" dirty="0"/>
              <a:t>大家來弈納許棋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solidFill>
                  <a:srgbClr val="FF0000"/>
                </a:solidFill>
                <a:hlinkClick r:id="rId2"/>
              </a:rPr>
              <a:t>http://museum.math.ntnu.edu.tw/view.php?menuID=62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b="1" dirty="0" err="1"/>
              <a:t>Hexy</a:t>
            </a:r>
            <a:r>
              <a:rPr lang="en-US" altLang="zh-TW" b="1" dirty="0"/>
              <a:t> plays Hex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3"/>
              </a:rPr>
              <a:t>http://home.earthlink.net/~vanshel/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b="1" dirty="0"/>
              <a:t>Play Hex with </a:t>
            </a:r>
            <a:r>
              <a:rPr lang="en-US" altLang="zh-TW" b="1" dirty="0" err="1"/>
              <a:t>HeXilla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http://www.mattesmedjan.se/hexilla/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/>
              <a:t>拿許棋</a:t>
            </a:r>
            <a:r>
              <a:rPr lang="en-US" altLang="zh-TW" b="1" dirty="0"/>
              <a:t>-</a:t>
            </a:r>
            <a:r>
              <a:rPr lang="zh-TW" altLang="en-US" b="1" dirty="0"/>
              <a:t>綜合版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5"/>
              </a:rPr>
              <a:t>https://sites.google.com/a/tea.nknush.kh.edu.tw/fang-li/shu-xue-you-xi/na-xu-qi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/>
              <a:t>维基百科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6"/>
              </a:rPr>
              <a:t>http://zh.wikipedia.org/wiki/</a:t>
            </a:r>
            <a:r>
              <a:rPr lang="zh-TW" altLang="en-US" dirty="0">
                <a:hlinkClick r:id="rId6"/>
              </a:rPr>
              <a:t>六接棋</a:t>
            </a:r>
            <a:r>
              <a:rPr lang="zh-TW" altLang="en-US" dirty="0"/>
              <a:t>（中文） </a:t>
            </a:r>
            <a:br>
              <a:rPr lang="zh-TW" altLang="en-US" dirty="0"/>
            </a:br>
            <a:r>
              <a:rPr lang="en-US" altLang="zh-TW" dirty="0">
                <a:hlinkClick r:id="rId7"/>
              </a:rPr>
              <a:t>http://en.wikipedia.org/wiki/Hex_(board_game)</a:t>
            </a:r>
            <a:r>
              <a:rPr lang="zh-TW" altLang="en-US" dirty="0"/>
              <a:t>（</a:t>
            </a:r>
            <a:r>
              <a:rPr lang="zh-TW" altLang="en-US" dirty="0" smtClean="0"/>
              <a:t>英文）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3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36402" y="335072"/>
            <a:ext cx="1882579" cy="905005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摘</a:t>
            </a:r>
            <a:r>
              <a:rPr lang="zh-TW" altLang="en-US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6402" y="1127343"/>
            <a:ext cx="10688119" cy="4776320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chemeClr val="tx1"/>
                </a:solidFill>
              </a:rPr>
              <a:t>一、在</a:t>
            </a:r>
            <a:r>
              <a:rPr lang="en-US" altLang="zh-TW" sz="3600" b="1" dirty="0">
                <a:solidFill>
                  <a:schemeClr val="tx1"/>
                </a:solidFill>
              </a:rPr>
              <a:t>4X4Nash</a:t>
            </a:r>
            <a:r>
              <a:rPr lang="zh-TW" altLang="zh-TW" sz="3600" b="1" dirty="0">
                <a:solidFill>
                  <a:schemeClr val="tx1"/>
                </a:solidFill>
              </a:rPr>
              <a:t>棋中我可以在先下時有必勝策略，也可以在對手明知道我的策略下必勝。 </a:t>
            </a:r>
          </a:p>
          <a:p>
            <a:r>
              <a:rPr lang="zh-TW" altLang="zh-TW" sz="3600" b="1" dirty="0">
                <a:solidFill>
                  <a:schemeClr val="tx1"/>
                </a:solidFill>
              </a:rPr>
              <a:t>二、在</a:t>
            </a:r>
            <a:r>
              <a:rPr lang="en-US" altLang="zh-TW" sz="3600" b="1" dirty="0">
                <a:solidFill>
                  <a:schemeClr val="tx1"/>
                </a:solidFill>
              </a:rPr>
              <a:t>5X5Nash</a:t>
            </a:r>
            <a:r>
              <a:rPr lang="zh-TW" altLang="zh-TW" sz="3600" b="1" dirty="0">
                <a:solidFill>
                  <a:schemeClr val="tx1"/>
                </a:solidFill>
              </a:rPr>
              <a:t>棋中我可以在先下時有必勝策略，也可以在對手明知道我的策略下必勝。 </a:t>
            </a:r>
          </a:p>
          <a:p>
            <a:r>
              <a:rPr lang="zh-TW" altLang="zh-TW" sz="3600" b="1" dirty="0">
                <a:solidFill>
                  <a:schemeClr val="tx1"/>
                </a:solidFill>
              </a:rPr>
              <a:t>三、在</a:t>
            </a:r>
            <a:r>
              <a:rPr lang="en-US" altLang="zh-TW" sz="3600" b="1" dirty="0">
                <a:solidFill>
                  <a:schemeClr val="tx1"/>
                </a:solidFill>
              </a:rPr>
              <a:t>6X6Nash</a:t>
            </a:r>
            <a:r>
              <a:rPr lang="zh-TW" altLang="zh-TW" sz="3600" b="1" dirty="0">
                <a:solidFill>
                  <a:schemeClr val="tx1"/>
                </a:solidFill>
              </a:rPr>
              <a:t>棋中我可以在先下時有必勝策略，也可以在對手明知道我的策略下必勝。 </a:t>
            </a:r>
          </a:p>
          <a:p>
            <a:r>
              <a:rPr lang="zh-TW" altLang="zh-TW" sz="3600" b="1" dirty="0">
                <a:solidFill>
                  <a:schemeClr val="tx1"/>
                </a:solidFill>
              </a:rPr>
              <a:t>四、在對手不知道必勝策略下，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我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後下時</a:t>
            </a:r>
            <a:r>
              <a:rPr lang="zh-TW" altLang="en-US" sz="3600" b="1" dirty="0">
                <a:solidFill>
                  <a:schemeClr val="tx1"/>
                </a:solidFill>
              </a:rPr>
              <a:t>也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可以</a:t>
            </a:r>
            <a:r>
              <a:rPr lang="zh-TW" altLang="zh-TW" sz="3600" b="1" dirty="0">
                <a:solidFill>
                  <a:schemeClr val="tx1"/>
                </a:solidFill>
              </a:rPr>
              <a:t>用先下必勝的策略反守為攻即可必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勝。</a:t>
            </a:r>
            <a:endParaRPr lang="zh-TW" altLang="en-US" sz="3600" b="1" dirty="0">
              <a:solidFill>
                <a:schemeClr val="tx1"/>
              </a:solidFill>
              <a:latin typeface="Adobe Gothic Std B" panose="020B0800000000000000" pitchFamily="34" charset="-12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2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8512" y="360124"/>
            <a:ext cx="8915399" cy="942583"/>
          </a:xfrm>
        </p:spPr>
        <p:txBody>
          <a:bodyPr/>
          <a:lstStyle/>
          <a:p>
            <a:r>
              <a:rPr lang="zh-TW" altLang="en-US" dirty="0" smtClean="0">
                <a:latin typeface="Adobe Gothic Std B" panose="020B0800000000000000" pitchFamily="34" charset="-128"/>
              </a:rPr>
              <a:t>研究動機</a:t>
            </a:r>
            <a:endParaRPr lang="zh-TW" altLang="en-US" dirty="0">
              <a:latin typeface="Adobe Gothic Std B" panose="020B08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8444" y="1302707"/>
            <a:ext cx="10133556" cy="5361139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爸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爸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看我喜歡玩棋，就介紹我一個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看似簡單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的</a:t>
            </a:r>
            <a:r>
              <a:rPr lang="en-US" altLang="zh-TW" sz="2800" b="1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Hexy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棋</a:t>
            </a:r>
            <a:r>
              <a:rPr lang="en-US" altLang="zh-TW" sz="28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---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其實就是</a:t>
            </a:r>
            <a:r>
              <a:rPr lang="zh-TW" altLang="en-US" sz="2800" b="1" u="sng" dirty="0">
                <a:solidFill>
                  <a:schemeClr val="tx1"/>
                </a:solidFill>
                <a:latin typeface="Adobe Gothic Std B" panose="020B0800000000000000" pitchFamily="34" charset="-128"/>
              </a:rPr>
              <a:t>納許</a:t>
            </a:r>
            <a:r>
              <a:rPr lang="zh-TW" altLang="en-US" sz="2800" b="1" u="sng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棋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，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  </a:t>
            </a:r>
            <a:r>
              <a:rPr lang="zh-TW" altLang="en-US" sz="2800" b="1" u="sng" dirty="0">
                <a:solidFill>
                  <a:schemeClr val="tx1"/>
                </a:solidFill>
                <a:latin typeface="Adobe Gothic Std B" panose="020B0800000000000000" pitchFamily="34" charset="-128"/>
              </a:rPr>
              <a:t>納許</a:t>
            </a:r>
            <a:r>
              <a:rPr lang="en-US" altLang="zh-TW" sz="28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(John Nash)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所發明的「納許棋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」遊戲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。遊戲雙方各佔棋盤上的左右或上下方，盤中佈滿</a:t>
            </a:r>
            <a:r>
              <a:rPr lang="en-US" altLang="zh-TW" sz="28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6×6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個正六邊形，雙方輪流下一次棋子，誰先完成連接左右或上下方，就贏得此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遊戲。找哥哥對戰的過程有時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幾個步驟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輕輕鬆鬆贏得比賽，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有時卻讓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我思考好久仍然落敗，此時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爸爸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告訴我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「納許棋」是一個沒有平手的遊戲，甚至先玩者是有必勝策略的遊戲。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讓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我產生想去研究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如何必勝的策略，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也想知道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是否後完者也能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有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辦法必勝策略？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於是我上網尋找解答，找到了第 </a:t>
            </a:r>
            <a:r>
              <a:rPr lang="en-US" altLang="zh-TW" sz="28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51 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屆台中市國小組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數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學科作品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：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「</a:t>
            </a:r>
            <a:r>
              <a:rPr lang="en-US" altLang="zh-TW" sz="28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Hex 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遊戲王」，是討論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這個遊戲，</a:t>
            </a:r>
            <a:r>
              <a:rPr lang="zh-TW" altLang="en-US" sz="28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不過作品的結論及解法並不完整， 且步驟相當繁複。因此，我想要進一步找到一套完整且容易操作的解法來破解</a:t>
            </a:r>
            <a:r>
              <a:rPr lang="zh-TW" altLang="en-US" sz="28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這個遊戲。</a:t>
            </a:r>
            <a:endParaRPr lang="zh-TW" altLang="en-US" sz="28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404" t="4827" r="3935" b="9656"/>
          <a:stretch/>
        </p:blipFill>
        <p:spPr>
          <a:xfrm>
            <a:off x="0" y="3482236"/>
            <a:ext cx="2100133" cy="16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1351" y="263047"/>
            <a:ext cx="3272968" cy="1007047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研究目的：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015" y="1821237"/>
            <a:ext cx="10308920" cy="2638029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</a:pPr>
            <a:r>
              <a:rPr lang="en-US" altLang="zh-TW" sz="36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r>
              <a:rPr lang="en-US" altLang="zh-TW" sz="36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找到</a:t>
            </a:r>
            <a:r>
              <a:rPr lang="zh-TW" altLang="en-US" sz="3600" b="1" u="sng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納</a:t>
            </a:r>
            <a:r>
              <a:rPr lang="zh-TW" altLang="en-US" sz="3600" b="1" u="sng" dirty="0">
                <a:solidFill>
                  <a:schemeClr val="tx1"/>
                </a:solidFill>
                <a:latin typeface="Adobe Gothic Std B" panose="020B0800000000000000" pitchFamily="34" charset="-128"/>
              </a:rPr>
              <a:t>許棋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遊戲先下者的必勝策略是甚麼？</a:t>
            </a:r>
            <a:endParaRPr lang="en-US" altLang="zh-TW" sz="3600" b="1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spcBef>
                <a:spcPts val="3000"/>
              </a:spcBef>
            </a:pPr>
            <a:r>
              <a:rPr lang="en-US" altLang="zh-TW" sz="36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2.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找到</a:t>
            </a:r>
            <a:r>
              <a:rPr lang="zh-TW" altLang="en-US" sz="3600" b="1" u="sng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納</a:t>
            </a:r>
            <a:r>
              <a:rPr lang="zh-TW" altLang="en-US" sz="3600" b="1" u="sng" dirty="0">
                <a:solidFill>
                  <a:schemeClr val="tx1"/>
                </a:solidFill>
                <a:latin typeface="Adobe Gothic Std B" panose="020B0800000000000000" pitchFamily="34" charset="-128"/>
              </a:rPr>
              <a:t>許棋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遊戲後下者有無必</a:t>
            </a:r>
            <a:r>
              <a:rPr lang="zh-TW" altLang="en-US" sz="36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勝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策略？ </a:t>
            </a:r>
            <a:endParaRPr lang="en-US" altLang="zh-TW" sz="3600" b="1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spcBef>
                <a:spcPts val="3000"/>
              </a:spcBef>
            </a:pPr>
            <a:r>
              <a:rPr lang="en-US" altLang="zh-TW" sz="36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3.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如何修正可以讓</a:t>
            </a:r>
            <a:r>
              <a:rPr lang="zh-TW" altLang="en-US" sz="3600" b="1" u="sng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納</a:t>
            </a:r>
            <a:r>
              <a:rPr lang="zh-TW" altLang="en-US" sz="3600" b="1" u="sng" dirty="0">
                <a:solidFill>
                  <a:schemeClr val="tx1"/>
                </a:solidFill>
                <a:latin typeface="Adobe Gothic Std B" panose="020B0800000000000000" pitchFamily="34" charset="-128"/>
              </a:rPr>
              <a:t>許棋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遊戲成為一個公平的遊戲？ </a:t>
            </a:r>
            <a:endParaRPr lang="en-US" altLang="zh-TW" sz="3600" b="1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spcBef>
                <a:spcPts val="3000"/>
              </a:spcBef>
            </a:pPr>
            <a:r>
              <a:rPr lang="en-US" altLang="zh-TW" sz="36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r>
              <a:rPr lang="en-US" altLang="zh-TW" sz="36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zh-TW" altLang="en-US" sz="36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如何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用</a:t>
            </a:r>
            <a:r>
              <a:rPr lang="zh-TW" altLang="en-US" sz="3600" b="1" u="sng" dirty="0">
                <a:solidFill>
                  <a:schemeClr val="tx1"/>
                </a:solidFill>
                <a:latin typeface="Adobe Gothic Std B" panose="020B0800000000000000" pitchFamily="34" charset="-128"/>
              </a:rPr>
              <a:t>納許棋</a:t>
            </a:r>
            <a:r>
              <a:rPr lang="zh-TW" altLang="en-US" sz="36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遊戲</a:t>
            </a:r>
            <a:r>
              <a:rPr lang="zh-TW" altLang="en-US" sz="36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的原理用在常見的遊戲中？</a:t>
            </a:r>
            <a:endParaRPr lang="zh-TW" altLang="en-US" sz="36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5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9241" y="250520"/>
            <a:ext cx="8915399" cy="1119781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研究設備器材：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7624" y="2936053"/>
            <a:ext cx="8915399" cy="54618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筆、電腦及白紙</a:t>
            </a:r>
          </a:p>
        </p:txBody>
      </p:sp>
    </p:spTree>
    <p:extLst>
      <p:ext uri="{BB962C8B-B14F-4D97-AF65-F5344CB8AC3E}">
        <p14:creationId xmlns:p14="http://schemas.microsoft.com/office/powerpoint/2010/main" val="19384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73772" y="485385"/>
            <a:ext cx="8915399" cy="955110"/>
          </a:xfrm>
        </p:spPr>
        <p:txBody>
          <a:bodyPr/>
          <a:lstStyle/>
          <a:p>
            <a:r>
              <a:rPr lang="zh-TW" altLang="en-US" b="1" dirty="0">
                <a:latin typeface="Adobe Gothic Std B" panose="020B0800000000000000" pitchFamily="34" charset="-128"/>
              </a:rPr>
              <a:t>研究</a:t>
            </a:r>
            <a:r>
              <a:rPr lang="zh-TW" altLang="en-US" b="1" dirty="0" smtClean="0">
                <a:latin typeface="Adobe Gothic Std B" panose="020B0800000000000000" pitchFamily="34" charset="-128"/>
              </a:rPr>
              <a:t>過程方法</a:t>
            </a:r>
            <a:r>
              <a:rPr lang="zh-TW" altLang="en-US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：</a:t>
            </a:r>
            <a:endParaRPr lang="zh-TW" altLang="en-US" b="1" dirty="0">
              <a:latin typeface="Adobe Gothic Std B" panose="020B08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00282" y="1658399"/>
            <a:ext cx="9360617" cy="4567037"/>
          </a:xfrm>
        </p:spPr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一</a:t>
            </a:r>
            <a:r>
              <a:rPr lang="en-US" altLang="zh-TW" sz="3200" b="1" dirty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利用</a:t>
            </a:r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zh-TW" sz="3200" b="1" dirty="0">
                <a:solidFill>
                  <a:srgbClr val="FF0000"/>
                </a:solidFill>
              </a:rPr>
              <a:t>選</a:t>
            </a:r>
            <a:r>
              <a:rPr lang="en-US" altLang="zh-TW" sz="3200" b="1" dirty="0">
                <a:solidFill>
                  <a:srgbClr val="FF0000"/>
                </a:solidFill>
              </a:rPr>
              <a:t>1</a:t>
            </a:r>
            <a:r>
              <a:rPr lang="zh-TW" altLang="zh-TW" sz="3200" b="1" dirty="0">
                <a:solidFill>
                  <a:srgbClr val="FF0000"/>
                </a:solidFill>
              </a:rPr>
              <a:t>法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簡化問題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endParaRPr lang="en-US" altLang="zh-TW" b="1" dirty="0">
              <a:solidFill>
                <a:schemeClr val="tx1"/>
              </a:solidFill>
            </a:endParaRPr>
          </a:p>
          <a:p>
            <a:endParaRPr lang="en-US" altLang="zh-TW" b="1" dirty="0" smtClean="0">
              <a:solidFill>
                <a:schemeClr val="tx1"/>
              </a:solidFill>
            </a:endParaRPr>
          </a:p>
          <a:p>
            <a:endParaRPr lang="en-US" altLang="zh-TW" b="1" dirty="0">
              <a:solidFill>
                <a:schemeClr val="tx1"/>
              </a:solidFill>
            </a:endParaRPr>
          </a:p>
          <a:p>
            <a:endParaRPr lang="en-US" altLang="zh-TW" b="1" dirty="0" smtClean="0">
              <a:solidFill>
                <a:schemeClr val="tx1"/>
              </a:solidFill>
            </a:endParaRPr>
          </a:p>
          <a:p>
            <a:endParaRPr lang="en-US" altLang="zh-TW" b="1" dirty="0">
              <a:solidFill>
                <a:schemeClr val="tx1"/>
              </a:solidFill>
            </a:endParaRPr>
          </a:p>
          <a:p>
            <a:endParaRPr lang="en-US" altLang="zh-TW" b="1" dirty="0" smtClean="0">
              <a:solidFill>
                <a:schemeClr val="tx1"/>
              </a:solidFill>
            </a:endParaRPr>
          </a:p>
          <a:p>
            <a:endParaRPr lang="en-US" altLang="zh-TW" b="1" dirty="0">
              <a:solidFill>
                <a:schemeClr val="tx1"/>
              </a:solidFill>
            </a:endParaRPr>
          </a:p>
          <a:p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過程步驟：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c2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c1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R2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D1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B2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c3</a:t>
            </a:r>
            <a:r>
              <a:rPr lang="zh-TW" altLang="zh-TW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R3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b3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B3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b4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R4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a4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 win</a:t>
            </a:r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828" y="2376205"/>
            <a:ext cx="4371584" cy="294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6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8824" y="535489"/>
            <a:ext cx="8915399" cy="804796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二</a:t>
            </a:r>
            <a:r>
              <a:rPr lang="en-US" altLang="zh-TW" sz="32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對角線法</a:t>
            </a:r>
            <a:endParaRPr lang="zh-TW" altLang="en-US" sz="32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333" y="1340285"/>
            <a:ext cx="9901280" cy="536114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過程步驟：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c3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c2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R2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d2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B2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d1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R3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e1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B3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b5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R4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d4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B4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d5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R5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c5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B5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d3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R6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c4</a:t>
            </a:r>
            <a:r>
              <a:rPr lang="zh-TW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 win</a:t>
            </a:r>
            <a:endParaRPr lang="zh-TW" altLang="en-US" sz="24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78" y="1630688"/>
            <a:ext cx="5161659" cy="34730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78" y="1431564"/>
            <a:ext cx="5161659" cy="36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8719" y="397701"/>
            <a:ext cx="8915399" cy="779745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三</a:t>
            </a:r>
            <a:r>
              <a:rPr lang="en-US" altLang="zh-TW" sz="32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圍堵</a:t>
            </a:r>
            <a:r>
              <a:rPr lang="zh-TW" altLang="zh-TW" sz="32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法</a:t>
            </a:r>
            <a:endParaRPr lang="zh-TW" altLang="en-US" sz="32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8385" y="1177446"/>
            <a:ext cx="9249926" cy="5680554"/>
          </a:xfrm>
        </p:spPr>
        <p:txBody>
          <a:bodyPr>
            <a:normAutofit fontScale="92500" lnSpcReduction="20000"/>
          </a:bodyPr>
          <a:lstStyle/>
          <a:p>
            <a:endParaRPr lang="en-US" altLang="zh-TW" b="1" dirty="0" smtClean="0"/>
          </a:p>
          <a:p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過程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步驟：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d3</a:t>
            </a:r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d1</a:t>
            </a:r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R5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b2</a:t>
            </a:r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B5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R6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B6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a1</a:t>
            </a:r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R7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B7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R8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f2</a:t>
            </a:r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B8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R9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B9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e5</a:t>
            </a:r>
            <a:r>
              <a:rPr lang="zh-TW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altLang="zh-TW" sz="2900" b="1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R10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B10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d5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</a:p>
          <a:p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B11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b6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</a:p>
          <a:p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a6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B12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b5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</a:p>
          <a:p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a5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</a:p>
          <a:p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B14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</a:p>
          <a:p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R15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（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a3</a:t>
            </a:r>
            <a:r>
              <a:rPr lang="zh-TW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）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zh-TW" sz="29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 win</a:t>
            </a:r>
            <a:endParaRPr lang="zh-TW" altLang="en-US" sz="29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8912" y="1383291"/>
            <a:ext cx="4823087" cy="3180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9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3564" y="159708"/>
            <a:ext cx="8915399" cy="1092896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Adobe Gothic Std B" panose="020B0800000000000000" pitchFamily="34" charset="-128"/>
              </a:rPr>
              <a:t>研究</a:t>
            </a:r>
            <a:r>
              <a:rPr lang="zh-TW" altLang="en-US" b="1" dirty="0" smtClean="0">
                <a:solidFill>
                  <a:schemeClr val="tx1"/>
                </a:solidFill>
                <a:latin typeface="Adobe Gothic Std B" panose="020B0800000000000000" pitchFamily="34" charset="-128"/>
              </a:rPr>
              <a:t>結果：</a:t>
            </a:r>
            <a:endParaRPr lang="zh-TW" altLang="en-US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50802" y="1064713"/>
            <a:ext cx="8915399" cy="5285984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.</a:t>
            </a:r>
            <a:r>
              <a:rPr lang="zh-TW" altLang="zh-TW" sz="3200" b="1" dirty="0">
                <a:solidFill>
                  <a:schemeClr val="tx1"/>
                </a:solidFill>
              </a:rPr>
              <a:t>在</a:t>
            </a:r>
            <a:r>
              <a:rPr lang="en-US" altLang="zh-TW" sz="3200" b="1" dirty="0">
                <a:solidFill>
                  <a:schemeClr val="tx1"/>
                </a:solidFill>
              </a:rPr>
              <a:t>4X4Nash</a:t>
            </a:r>
            <a:r>
              <a:rPr lang="zh-TW" altLang="zh-TW" sz="3200" b="1" dirty="0">
                <a:solidFill>
                  <a:schemeClr val="tx1"/>
                </a:solidFill>
              </a:rPr>
              <a:t>棋中我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可以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用</a:t>
            </a:r>
            <a:r>
              <a:rPr lang="en-US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選</a:t>
            </a:r>
            <a:r>
              <a:rPr lang="en-US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法即可完成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在</a:t>
            </a:r>
            <a:r>
              <a:rPr lang="en-US" altLang="zh-TW" sz="3200" b="1" dirty="0" smtClean="0">
                <a:solidFill>
                  <a:schemeClr val="tx1"/>
                </a:solidFill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先下</a:t>
            </a:r>
            <a:r>
              <a:rPr lang="zh-TW" altLang="zh-TW" sz="3200" b="1" dirty="0">
                <a:solidFill>
                  <a:schemeClr val="tx1"/>
                </a:solidFill>
              </a:rPr>
              <a:t>時有必勝策略，也可以在對手明知道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我</a:t>
            </a:r>
            <a:r>
              <a:rPr lang="en-US" altLang="zh-TW" sz="3200" b="1" dirty="0" smtClean="0">
                <a:solidFill>
                  <a:schemeClr val="tx1"/>
                </a:solidFill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</a:rPr>
            </a:br>
            <a:r>
              <a:rPr lang="en-US" altLang="zh-TW" sz="3200" b="1" dirty="0" smtClean="0">
                <a:solidFill>
                  <a:schemeClr val="tx1"/>
                </a:solidFill>
              </a:rPr>
              <a:t>   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的</a:t>
            </a:r>
            <a:r>
              <a:rPr lang="zh-TW" altLang="zh-TW" sz="3200" b="1" dirty="0">
                <a:solidFill>
                  <a:schemeClr val="tx1"/>
                </a:solidFill>
              </a:rPr>
              <a:t>策略下必勝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.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在</a:t>
            </a:r>
            <a:r>
              <a:rPr lang="en-US" altLang="zh-TW" sz="3200" b="1" dirty="0">
                <a:solidFill>
                  <a:schemeClr val="tx1"/>
                </a:solidFill>
              </a:rPr>
              <a:t>5X5Nash</a:t>
            </a:r>
            <a:r>
              <a:rPr lang="zh-TW" altLang="zh-TW" sz="3200" b="1" dirty="0">
                <a:solidFill>
                  <a:schemeClr val="tx1"/>
                </a:solidFill>
              </a:rPr>
              <a:t>棋中我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可以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用</a:t>
            </a:r>
            <a:r>
              <a:rPr lang="en-US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選</a:t>
            </a:r>
            <a:r>
              <a:rPr lang="en-US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和對角線</a:t>
            </a:r>
            <a:r>
              <a:rPr lang="zh-TW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法即</a:t>
            </a:r>
            <a:r>
              <a:rPr lang="en-US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     </a:t>
            </a:r>
            <a:r>
              <a:rPr lang="zh-TW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可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完成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在先</a:t>
            </a:r>
            <a:r>
              <a:rPr lang="zh-TW" altLang="zh-TW" sz="3200" b="1" dirty="0">
                <a:solidFill>
                  <a:schemeClr val="tx1"/>
                </a:solidFill>
              </a:rPr>
              <a:t>下時有必勝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策略，</a:t>
            </a:r>
            <a:r>
              <a:rPr lang="zh-TW" altLang="zh-TW" sz="3200" b="1" dirty="0">
                <a:solidFill>
                  <a:schemeClr val="tx1"/>
                </a:solidFill>
              </a:rPr>
              <a:t>也可以在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對手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</a:rPr>
              <a:t>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明</a:t>
            </a:r>
            <a:r>
              <a:rPr lang="zh-TW" altLang="zh-TW" sz="3200" b="1" dirty="0">
                <a:solidFill>
                  <a:schemeClr val="tx1"/>
                </a:solidFill>
              </a:rPr>
              <a:t>知道我的策略下必勝。 </a:t>
            </a: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.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在</a:t>
            </a:r>
            <a:r>
              <a:rPr lang="en-US" altLang="zh-TW" sz="3200" b="1" dirty="0">
                <a:solidFill>
                  <a:schemeClr val="tx1"/>
                </a:solidFill>
              </a:rPr>
              <a:t>6X6Nash</a:t>
            </a:r>
            <a:r>
              <a:rPr lang="zh-TW" altLang="zh-TW" sz="3200" b="1" dirty="0">
                <a:solidFill>
                  <a:schemeClr val="tx1"/>
                </a:solidFill>
              </a:rPr>
              <a:t>棋中我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可以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用</a:t>
            </a:r>
            <a:r>
              <a:rPr lang="en-US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選</a:t>
            </a:r>
            <a:r>
              <a:rPr lang="en-US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和對角線法</a:t>
            </a:r>
            <a:r>
              <a:rPr lang="zh-TW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再</a:t>
            </a:r>
            <a:r>
              <a:rPr lang="en-US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      </a:t>
            </a:r>
            <a:r>
              <a:rPr lang="zh-TW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加上</a:t>
            </a:r>
            <a:r>
              <a:rPr lang="zh-TW" altLang="zh-TW" sz="3200" b="1" dirty="0">
                <a:solidFill>
                  <a:srgbClr val="FF0000"/>
                </a:solidFill>
                <a:latin typeface="Adobe Gothic Std B" panose="020B0800000000000000" pitchFamily="34" charset="-128"/>
              </a:rPr>
              <a:t>圍堵法即可</a:t>
            </a:r>
            <a:r>
              <a:rPr lang="zh-TW" altLang="zh-TW" sz="3200" b="1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完成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在先</a:t>
            </a:r>
            <a:r>
              <a:rPr lang="zh-TW" altLang="zh-TW" sz="3200" b="1" dirty="0">
                <a:solidFill>
                  <a:schemeClr val="tx1"/>
                </a:solidFill>
              </a:rPr>
              <a:t>下時有必勝策略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，</a:t>
            </a:r>
            <a:r>
              <a:rPr lang="en-US" altLang="zh-TW" sz="3200" b="1" dirty="0" smtClean="0">
                <a:solidFill>
                  <a:schemeClr val="tx1"/>
                </a:solidFill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也</a:t>
            </a:r>
            <a:r>
              <a:rPr lang="zh-TW" altLang="zh-TW" sz="3200" b="1" dirty="0">
                <a:solidFill>
                  <a:schemeClr val="tx1"/>
                </a:solidFill>
              </a:rPr>
              <a:t>可以在對手明知道我的策略下必勝。 </a:t>
            </a: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四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.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在</a:t>
            </a:r>
            <a:r>
              <a:rPr lang="zh-TW" altLang="zh-TW" sz="3200" b="1" dirty="0">
                <a:solidFill>
                  <a:schemeClr val="tx1"/>
                </a:solidFill>
              </a:rPr>
              <a:t>對手不知道必勝策略下，我可以用先下必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勝</a:t>
            </a:r>
            <a:r>
              <a:rPr lang="en-US" altLang="zh-TW" sz="3200" b="1" dirty="0" smtClean="0">
                <a:solidFill>
                  <a:schemeClr val="tx1"/>
                </a:solidFill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的</a:t>
            </a:r>
            <a:r>
              <a:rPr lang="zh-TW" altLang="zh-TW" sz="3200" b="1" dirty="0">
                <a:solidFill>
                  <a:schemeClr val="tx1"/>
                </a:solidFill>
              </a:rPr>
              <a:t>策略反守為攻即可必勝。</a:t>
            </a:r>
            <a:endParaRPr lang="zh-TW" altLang="en-US" sz="32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1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482</TotalTime>
  <Words>289</Words>
  <Application>Microsoft Office PowerPoint</Application>
  <PresentationFormat>寬螢幕</PresentationFormat>
  <Paragraphs>54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Adobe Gothic Std B</vt:lpstr>
      <vt:lpstr>Adobe 黑体 Std R</vt:lpstr>
      <vt:lpstr>微軟正黑體</vt:lpstr>
      <vt:lpstr>Arial</vt:lpstr>
      <vt:lpstr>Century Gothic</vt:lpstr>
      <vt:lpstr>Wingdings</vt:lpstr>
      <vt:lpstr>Wingdings 3</vt:lpstr>
      <vt:lpstr>絲縷</vt:lpstr>
      <vt:lpstr>Nash456—4X4,5X5,6X6 納許棋遊戲的解法之探討</vt:lpstr>
      <vt:lpstr>摘要</vt:lpstr>
      <vt:lpstr>研究動機</vt:lpstr>
      <vt:lpstr>研究目的：</vt:lpstr>
      <vt:lpstr>研究設備器材：</vt:lpstr>
      <vt:lpstr>研究過程方法：</vt:lpstr>
      <vt:lpstr>(二)對角線法</vt:lpstr>
      <vt:lpstr>(三)圍堵法</vt:lpstr>
      <vt:lpstr>研究結果：</vt:lpstr>
      <vt:lpstr>參考資料：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Dai</dc:creator>
  <cp:lastModifiedBy>Dai</cp:lastModifiedBy>
  <cp:revision>25</cp:revision>
  <cp:lastPrinted>2017-12-23T12:00:06Z</cp:lastPrinted>
  <dcterms:created xsi:type="dcterms:W3CDTF">2017-12-23T05:47:10Z</dcterms:created>
  <dcterms:modified xsi:type="dcterms:W3CDTF">2017-12-25T13:58:59Z</dcterms:modified>
</cp:coreProperties>
</file>