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handoutMasterIdLst>
    <p:handoutMasterId r:id="rId41"/>
  </p:handoutMasterIdLst>
  <p:sldIdLst>
    <p:sldId id="256" r:id="rId2"/>
    <p:sldId id="270" r:id="rId3"/>
    <p:sldId id="257" r:id="rId4"/>
    <p:sldId id="314" r:id="rId5"/>
    <p:sldId id="261" r:id="rId6"/>
    <p:sldId id="306" r:id="rId7"/>
    <p:sldId id="271" r:id="rId8"/>
    <p:sldId id="308" r:id="rId9"/>
    <p:sldId id="272" r:id="rId10"/>
    <p:sldId id="274" r:id="rId11"/>
    <p:sldId id="295" r:id="rId12"/>
    <p:sldId id="273" r:id="rId13"/>
    <p:sldId id="309" r:id="rId14"/>
    <p:sldId id="260" r:id="rId15"/>
    <p:sldId id="278" r:id="rId16"/>
    <p:sldId id="297" r:id="rId17"/>
    <p:sldId id="298" r:id="rId18"/>
    <p:sldId id="299" r:id="rId19"/>
    <p:sldId id="279" r:id="rId20"/>
    <p:sldId id="310" r:id="rId21"/>
    <p:sldId id="282" r:id="rId22"/>
    <p:sldId id="301" r:id="rId23"/>
    <p:sldId id="283" r:id="rId24"/>
    <p:sldId id="286" r:id="rId25"/>
    <p:sldId id="302" r:id="rId26"/>
    <p:sldId id="287" r:id="rId27"/>
    <p:sldId id="303" r:id="rId28"/>
    <p:sldId id="311" r:id="rId29"/>
    <p:sldId id="312" r:id="rId30"/>
    <p:sldId id="293" r:id="rId31"/>
    <p:sldId id="289" r:id="rId32"/>
    <p:sldId id="294" r:id="rId33"/>
    <p:sldId id="288" r:id="rId34"/>
    <p:sldId id="304" r:id="rId35"/>
    <p:sldId id="290" r:id="rId36"/>
    <p:sldId id="292" r:id="rId37"/>
    <p:sldId id="291" r:id="rId38"/>
    <p:sldId id="313" r:id="rId39"/>
    <p:sldId id="305" r:id="rId4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E2818F0-1A4B-40C4-84B7-078D40503A8F}">
          <p14:sldIdLst>
            <p14:sldId id="256"/>
            <p14:sldId id="270"/>
            <p14:sldId id="257"/>
            <p14:sldId id="314"/>
            <p14:sldId id="261"/>
            <p14:sldId id="306"/>
            <p14:sldId id="271"/>
            <p14:sldId id="308"/>
            <p14:sldId id="272"/>
            <p14:sldId id="274"/>
            <p14:sldId id="295"/>
            <p14:sldId id="273"/>
            <p14:sldId id="309"/>
            <p14:sldId id="260"/>
            <p14:sldId id="278"/>
            <p14:sldId id="297"/>
            <p14:sldId id="298"/>
            <p14:sldId id="299"/>
            <p14:sldId id="279"/>
            <p14:sldId id="310"/>
            <p14:sldId id="282"/>
            <p14:sldId id="301"/>
            <p14:sldId id="283"/>
            <p14:sldId id="286"/>
            <p14:sldId id="302"/>
            <p14:sldId id="287"/>
            <p14:sldId id="303"/>
            <p14:sldId id="311"/>
            <p14:sldId id="312"/>
            <p14:sldId id="293"/>
            <p14:sldId id="289"/>
            <p14:sldId id="294"/>
            <p14:sldId id="288"/>
            <p14:sldId id="304"/>
            <p14:sldId id="290"/>
            <p14:sldId id="292"/>
            <p14:sldId id="291"/>
            <p14:sldId id="313"/>
            <p14:sldId id="305"/>
          </p14:sldIdLst>
        </p14:section>
        <p14:section name="未命名的章節" id="{3C216054-7774-4A30-859E-AFFF8D6A748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900"/>
    <a:srgbClr val="00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5" autoAdjust="0"/>
    <p:restoredTop sz="88093" autoAdjust="0"/>
  </p:normalViewPr>
  <p:slideViewPr>
    <p:cSldViewPr>
      <p:cViewPr varScale="1">
        <p:scale>
          <a:sx n="74" d="100"/>
          <a:sy n="74" d="100"/>
        </p:scale>
        <p:origin x="4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90863426554439E-2"/>
          <c:y val="0.14754011380061108"/>
          <c:w val="0.86011143542402024"/>
          <c:h val="0.746838694037360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凝乳量(g)</c:v>
                </c:pt>
              </c:strCache>
            </c:strRef>
          </c:tx>
          <c:invertIfNegative val="0"/>
          <c:cat>
            <c:numRef>
              <c:f>工作表1!$A$2:$A$18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工作表1!$B$2:$B$18</c:f>
              <c:numCache>
                <c:formatCode>General</c:formatCode>
                <c:ptCount val="17"/>
                <c:pt idx="0">
                  <c:v>0.3</c:v>
                </c:pt>
                <c:pt idx="1">
                  <c:v>1.1000000000000001</c:v>
                </c:pt>
                <c:pt idx="2">
                  <c:v>3</c:v>
                </c:pt>
                <c:pt idx="3">
                  <c:v>3.6</c:v>
                </c:pt>
                <c:pt idx="4">
                  <c:v>3</c:v>
                </c:pt>
                <c:pt idx="5">
                  <c:v>7.3</c:v>
                </c:pt>
                <c:pt idx="6">
                  <c:v>5.5</c:v>
                </c:pt>
                <c:pt idx="7">
                  <c:v>3.4</c:v>
                </c:pt>
                <c:pt idx="8">
                  <c:v>3.8</c:v>
                </c:pt>
                <c:pt idx="9">
                  <c:v>7.1</c:v>
                </c:pt>
                <c:pt idx="10">
                  <c:v>7.1</c:v>
                </c:pt>
                <c:pt idx="11">
                  <c:v>6.6</c:v>
                </c:pt>
                <c:pt idx="12">
                  <c:v>6</c:v>
                </c:pt>
                <c:pt idx="13">
                  <c:v>7.1</c:v>
                </c:pt>
                <c:pt idx="14">
                  <c:v>5.8</c:v>
                </c:pt>
                <c:pt idx="15">
                  <c:v>5.8</c:v>
                </c:pt>
                <c:pt idx="16">
                  <c:v>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A0-4F07-AAA7-A9A6724DF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7597472"/>
        <c:axId val="1607599648"/>
      </c:barChart>
      <c:catAx>
        <c:axId val="1607597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7599648"/>
        <c:crosses val="autoZero"/>
        <c:auto val="1"/>
        <c:lblAlgn val="ctr"/>
        <c:lblOffset val="100"/>
        <c:noMultiLvlLbl val="0"/>
      </c:catAx>
      <c:valAx>
        <c:axId val="1607599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7597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725047882528185E-2"/>
          <c:y val="0.19873772028496439"/>
          <c:w val="0.76914248894563852"/>
          <c:h val="0.653327146606674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凝乳量(g)</c:v>
                </c:pt>
              </c:strCache>
            </c:strRef>
          </c:tx>
          <c:invertIfNegative val="0"/>
          <c:cat>
            <c:strRef>
              <c:f>工作表1!$A$2:$A$7</c:f>
              <c:strCache>
                <c:ptCount val="6"/>
                <c:pt idx="0">
                  <c:v>40˚C</c:v>
                </c:pt>
                <c:pt idx="1">
                  <c:v>50˚C</c:v>
                </c:pt>
                <c:pt idx="2">
                  <c:v>60˚C</c:v>
                </c:pt>
                <c:pt idx="3">
                  <c:v>70˚C</c:v>
                </c:pt>
                <c:pt idx="4">
                  <c:v>80˚C</c:v>
                </c:pt>
                <c:pt idx="5">
                  <c:v>90˚C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6.7</c:v>
                </c:pt>
                <c:pt idx="1">
                  <c:v>7</c:v>
                </c:pt>
                <c:pt idx="2">
                  <c:v>6.8</c:v>
                </c:pt>
                <c:pt idx="3">
                  <c:v>4.5</c:v>
                </c:pt>
                <c:pt idx="4">
                  <c:v>6.8</c:v>
                </c:pt>
                <c:pt idx="5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F3-43BD-92BE-3282C7AA3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7599104"/>
        <c:axId val="1607596928"/>
      </c:barChart>
      <c:catAx>
        <c:axId val="160759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7596928"/>
        <c:crosses val="autoZero"/>
        <c:auto val="1"/>
        <c:lblAlgn val="ctr"/>
        <c:lblOffset val="100"/>
        <c:noMultiLvlLbl val="0"/>
      </c:catAx>
      <c:valAx>
        <c:axId val="1607596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160759910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10769028871391076"/>
          <c:w val="0.14904282234990895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88084935329029"/>
          <c:y val="0.18388735792553779"/>
          <c:w val="0.63092963041781935"/>
          <c:h val="0.65480703447222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凝乳量(g)</c:v>
                </c:pt>
              </c:strCache>
            </c:strRef>
          </c:tx>
          <c:invertIfNegative val="0"/>
          <c:cat>
            <c:strRef>
              <c:f>工作表1!$A$2:$A$6</c:f>
              <c:strCache>
                <c:ptCount val="5"/>
                <c:pt idx="0">
                  <c:v>1g</c:v>
                </c:pt>
                <c:pt idx="1">
                  <c:v>2g</c:v>
                </c:pt>
                <c:pt idx="2">
                  <c:v>3g</c:v>
                </c:pt>
                <c:pt idx="3">
                  <c:v>4g</c:v>
                </c:pt>
                <c:pt idx="4">
                  <c:v>5g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6.4</c:v>
                </c:pt>
                <c:pt idx="1">
                  <c:v>7.7</c:v>
                </c:pt>
                <c:pt idx="2">
                  <c:v>9.5</c:v>
                </c:pt>
                <c:pt idx="3">
                  <c:v>4</c:v>
                </c:pt>
                <c:pt idx="4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5A-4006-BBA4-1CEC8F2CC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7600192"/>
        <c:axId val="1607602912"/>
      </c:barChart>
      <c:catAx>
        <c:axId val="160760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7602912"/>
        <c:crosses val="autoZero"/>
        <c:auto val="1"/>
        <c:lblAlgn val="ctr"/>
        <c:lblOffset val="100"/>
        <c:noMultiLvlLbl val="0"/>
      </c:catAx>
      <c:valAx>
        <c:axId val="160760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7600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凝乳量(g)</c:v>
                </c:pt>
              </c:strCache>
            </c:strRef>
          </c:tx>
          <c:invertIfNegative val="0"/>
          <c:cat>
            <c:strRef>
              <c:f>工作表1!$A$2:$A$5</c:f>
              <c:strCache>
                <c:ptCount val="4"/>
                <c:pt idx="0">
                  <c:v>1g</c:v>
                </c:pt>
                <c:pt idx="1">
                  <c:v>2g</c:v>
                </c:pt>
                <c:pt idx="2">
                  <c:v>3g</c:v>
                </c:pt>
                <c:pt idx="3">
                  <c:v>4g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5.8</c:v>
                </c:pt>
                <c:pt idx="1">
                  <c:v>7.5</c:v>
                </c:pt>
                <c:pt idx="2">
                  <c:v>12.3</c:v>
                </c:pt>
                <c:pt idx="3">
                  <c:v>16.8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33-4808-B4DF-E61BB095D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7595840"/>
        <c:axId val="1607606176"/>
      </c:barChart>
      <c:catAx>
        <c:axId val="1607595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7606176"/>
        <c:crosses val="autoZero"/>
        <c:auto val="1"/>
        <c:lblAlgn val="ctr"/>
        <c:lblOffset val="100"/>
        <c:noMultiLvlLbl val="0"/>
      </c:catAx>
      <c:valAx>
        <c:axId val="1607606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7595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invertIfNegative val="0"/>
          <c:cat>
            <c:strRef>
              <c:f>工作表1!$A$2:$A$8</c:f>
              <c:strCache>
                <c:ptCount val="7"/>
                <c:pt idx="0">
                  <c:v>麵粉1g+奶油1g</c:v>
                </c:pt>
                <c:pt idx="1">
                  <c:v>麵粉2g+奶油2g</c:v>
                </c:pt>
                <c:pt idx="2">
                  <c:v>麵粉1g+奶油2g</c:v>
                </c:pt>
                <c:pt idx="3">
                  <c:v>麵粉2g+奶油1g</c:v>
                </c:pt>
                <c:pt idx="4">
                  <c:v>麵粉1g+奶油3g</c:v>
                </c:pt>
                <c:pt idx="5">
                  <c:v>麵粉3g+奶油1g</c:v>
                </c:pt>
                <c:pt idx="6">
                  <c:v>麵粉3g+奶油3g</c:v>
                </c:pt>
              </c:strCache>
            </c:strRef>
          </c:cat>
          <c:val>
            <c:numRef>
              <c:f>工作表1!$B$2:$B$8</c:f>
              <c:numCache>
                <c:formatCode>General</c:formatCode>
                <c:ptCount val="7"/>
                <c:pt idx="0">
                  <c:v>13.8</c:v>
                </c:pt>
                <c:pt idx="1">
                  <c:v>8.8000000000000007</c:v>
                </c:pt>
                <c:pt idx="2">
                  <c:v>12.6</c:v>
                </c:pt>
                <c:pt idx="3">
                  <c:v>10.199999999999999</c:v>
                </c:pt>
                <c:pt idx="4">
                  <c:v>8.6999999999999993</c:v>
                </c:pt>
                <c:pt idx="5">
                  <c:v>16.600000000000001</c:v>
                </c:pt>
                <c:pt idx="6">
                  <c:v>13.3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CE-4E6C-9947-504AF2695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7611072"/>
        <c:axId val="1607606720"/>
      </c:barChart>
      <c:catAx>
        <c:axId val="1607611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7606720"/>
        <c:crosses val="autoZero"/>
        <c:auto val="1"/>
        <c:lblAlgn val="ctr"/>
        <c:lblOffset val="100"/>
        <c:noMultiLvlLbl val="0"/>
      </c:catAx>
      <c:valAx>
        <c:axId val="1607606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7611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006853310002915E-2"/>
          <c:y val="5.5552376367195226E-2"/>
          <c:w val="0.91930178866530576"/>
          <c:h val="0.85643651969757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invertIfNegative val="0"/>
          <c:cat>
            <c:strRef>
              <c:f>工作表1!$A$2:$A$13</c:f>
              <c:strCache>
                <c:ptCount val="12"/>
                <c:pt idx="0">
                  <c:v>1c.c</c:v>
                </c:pt>
                <c:pt idx="1">
                  <c:v>2c.c</c:v>
                </c:pt>
                <c:pt idx="2">
                  <c:v>3c.c</c:v>
                </c:pt>
                <c:pt idx="3">
                  <c:v>4c.c</c:v>
                </c:pt>
                <c:pt idx="4">
                  <c:v>5c.c</c:v>
                </c:pt>
                <c:pt idx="5">
                  <c:v>6c.c</c:v>
                </c:pt>
                <c:pt idx="6">
                  <c:v>7c.c</c:v>
                </c:pt>
                <c:pt idx="7">
                  <c:v>8c.c</c:v>
                </c:pt>
                <c:pt idx="8">
                  <c:v>9c.c</c:v>
                </c:pt>
                <c:pt idx="9">
                  <c:v>10c.c</c:v>
                </c:pt>
                <c:pt idx="10">
                  <c:v>11c.c</c:v>
                </c:pt>
                <c:pt idx="11">
                  <c:v>12c.c</c:v>
                </c:pt>
              </c:strCache>
            </c:strRef>
          </c:cat>
          <c:val>
            <c:numRef>
              <c:f>工作表1!$B$2:$B$13</c:f>
              <c:numCache>
                <c:formatCode>General</c:formatCode>
                <c:ptCount val="12"/>
                <c:pt idx="0">
                  <c:v>2.7</c:v>
                </c:pt>
                <c:pt idx="1">
                  <c:v>5.8</c:v>
                </c:pt>
                <c:pt idx="2">
                  <c:v>5.8</c:v>
                </c:pt>
                <c:pt idx="3">
                  <c:v>8</c:v>
                </c:pt>
                <c:pt idx="4">
                  <c:v>8</c:v>
                </c:pt>
                <c:pt idx="5">
                  <c:v>5.8</c:v>
                </c:pt>
                <c:pt idx="6">
                  <c:v>5.2</c:v>
                </c:pt>
                <c:pt idx="7">
                  <c:v>6.1</c:v>
                </c:pt>
                <c:pt idx="8">
                  <c:v>5.9</c:v>
                </c:pt>
                <c:pt idx="9">
                  <c:v>8.6</c:v>
                </c:pt>
                <c:pt idx="10">
                  <c:v>7.2</c:v>
                </c:pt>
                <c:pt idx="1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50-4939-AAE2-70CF89F8D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7604544"/>
        <c:axId val="1607603456"/>
      </c:barChart>
      <c:catAx>
        <c:axId val="1607604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7603456"/>
        <c:crosses val="autoZero"/>
        <c:auto val="1"/>
        <c:lblAlgn val="ctr"/>
        <c:lblOffset val="100"/>
        <c:noMultiLvlLbl val="0"/>
      </c:catAx>
      <c:valAx>
        <c:axId val="1607603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7604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722902692718963E-2"/>
          <c:y val="0.18743591142923618"/>
          <c:w val="0.81436351706036736"/>
          <c:h val="0.71052282133106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invertIfNegative val="0"/>
          <c:cat>
            <c:numRef>
              <c:f>工作表1!$A$2:$A$9</c:f>
              <c:numCache>
                <c:formatCode>General</c:formatCode>
                <c:ptCount val="8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  <c:pt idx="6">
                  <c:v>80</c:v>
                </c:pt>
                <c:pt idx="7">
                  <c:v>90</c:v>
                </c:pt>
              </c:numCache>
            </c:numRef>
          </c:cat>
          <c:val>
            <c:numRef>
              <c:f>工作表1!$B$2:$B$9</c:f>
              <c:numCache>
                <c:formatCode>General</c:formatCode>
                <c:ptCount val="8"/>
                <c:pt idx="0">
                  <c:v>1.4</c:v>
                </c:pt>
                <c:pt idx="1">
                  <c:v>3.4</c:v>
                </c:pt>
                <c:pt idx="2">
                  <c:v>6.8</c:v>
                </c:pt>
                <c:pt idx="3">
                  <c:v>4.2</c:v>
                </c:pt>
                <c:pt idx="4">
                  <c:v>9.1999999999999993</c:v>
                </c:pt>
                <c:pt idx="5">
                  <c:v>6.1</c:v>
                </c:pt>
                <c:pt idx="6">
                  <c:v>9.6</c:v>
                </c:pt>
                <c:pt idx="7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40-45A2-B66B-DBEAF256E57F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數列 2</c:v>
                </c:pt>
              </c:strCache>
            </c:strRef>
          </c:tx>
          <c:invertIfNegative val="0"/>
          <c:cat>
            <c:numRef>
              <c:f>工作表1!$A$2:$A$9</c:f>
              <c:numCache>
                <c:formatCode>General</c:formatCode>
                <c:ptCount val="8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  <c:pt idx="6">
                  <c:v>80</c:v>
                </c:pt>
                <c:pt idx="7">
                  <c:v>90</c:v>
                </c:pt>
              </c:numCache>
            </c:numRef>
          </c:cat>
          <c:val>
            <c:numRef>
              <c:f>工作表1!$C$2:$C$9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40-45A2-B66B-DBEAF256E57F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數列 3</c:v>
                </c:pt>
              </c:strCache>
            </c:strRef>
          </c:tx>
          <c:invertIfNegative val="0"/>
          <c:cat>
            <c:numRef>
              <c:f>工作表1!$A$2:$A$9</c:f>
              <c:numCache>
                <c:formatCode>General</c:formatCode>
                <c:ptCount val="8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  <c:pt idx="6">
                  <c:v>80</c:v>
                </c:pt>
                <c:pt idx="7">
                  <c:v>90</c:v>
                </c:pt>
              </c:numCache>
            </c:numRef>
          </c:cat>
          <c:val>
            <c:numRef>
              <c:f>工作表1!$D$2:$D$9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40-45A2-B66B-DBEAF256E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7605088"/>
        <c:axId val="1607596384"/>
      </c:barChart>
      <c:catAx>
        <c:axId val="160760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7596384"/>
        <c:crosses val="autoZero"/>
        <c:auto val="1"/>
        <c:lblAlgn val="ctr"/>
        <c:lblOffset val="100"/>
        <c:noMultiLvlLbl val="0"/>
      </c:catAx>
      <c:valAx>
        <c:axId val="1607596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760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工作表1!$A$2:$A$5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8.3000000000000007</c:v>
                </c:pt>
                <c:pt idx="1">
                  <c:v>7.6</c:v>
                </c:pt>
                <c:pt idx="2">
                  <c:v>11.1</c:v>
                </c:pt>
                <c:pt idx="3">
                  <c:v>11.6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4A-45F4-9BAA-BADABDDAB4E3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欄1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工作表1!$A$2:$A$5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工作表1!$C$2:$C$5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4A-45F4-9BAA-BADABDDAB4E3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欄2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工作表1!$A$2:$A$5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工作表1!$D$2:$D$5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4A-45F4-9BAA-BADABDDAB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7605632"/>
        <c:axId val="1607607264"/>
      </c:barChart>
      <c:catAx>
        <c:axId val="160760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07607264"/>
        <c:crosses val="autoZero"/>
        <c:auto val="1"/>
        <c:lblAlgn val="ctr"/>
        <c:lblOffset val="100"/>
        <c:noMultiLvlLbl val="0"/>
      </c:catAx>
      <c:valAx>
        <c:axId val="160760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0760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工作表1!$A$2:$A$5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8.4</c:v>
                </c:pt>
                <c:pt idx="1">
                  <c:v>8.6999999999999993</c:v>
                </c:pt>
                <c:pt idx="2">
                  <c:v>10</c:v>
                </c:pt>
                <c:pt idx="3">
                  <c:v>10.3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4A-45F4-9BAA-BADABDDAB4E3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欄1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工作表1!$A$2:$A$5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工作表1!$C$2:$C$5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4A-45F4-9BAA-BADABDDAB4E3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欄2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工作表1!$A$2:$A$5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工作表1!$D$2:$D$5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4A-45F4-9BAA-BADABDDAB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7607808"/>
        <c:axId val="1607608352"/>
      </c:barChart>
      <c:catAx>
        <c:axId val="160760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07608352"/>
        <c:crosses val="autoZero"/>
        <c:auto val="1"/>
        <c:lblAlgn val="ctr"/>
        <c:lblOffset val="100"/>
        <c:noMultiLvlLbl val="0"/>
      </c:catAx>
      <c:valAx>
        <c:axId val="160760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076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0.25275</cdr:x>
      <cdr:y>0.8308</cdr:y>
    </cdr:from>
    <cdr:to>
      <cdr:x>0.32894</cdr:x>
      <cdr:y>0.94906</cdr:y>
    </cdr:to>
    <cdr:sp macro="" textlink="">
      <cdr:nvSpPr>
        <cdr:cNvPr id="2" name="橢圓 1"/>
        <cdr:cNvSpPr/>
      </cdr:nvSpPr>
      <cdr:spPr>
        <a:xfrm xmlns:a="http://schemas.openxmlformats.org/drawingml/2006/main">
          <a:off x="2022231" y="4241586"/>
          <a:ext cx="609600" cy="60373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zh-TW" alt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0.8125</cdr:x>
      <cdr:y>0.83048</cdr:y>
    </cdr:from>
    <cdr:to>
      <cdr:x>0.92708</cdr:x>
      <cdr:y>0.94294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5943600" y="3376191"/>
          <a:ext cx="838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800" dirty="0" smtClean="0"/>
            <a:t>奶油</a:t>
          </a:r>
          <a:endParaRPr lang="zh-TW" altLang="en-US" sz="1800" dirty="0"/>
        </a:p>
      </cdr:txBody>
    </cdr:sp>
  </cdr:relSizeAnchor>
  <cdr:relSizeAnchor xmlns:cdr="http://schemas.openxmlformats.org/drawingml/2006/chartDrawing">
    <cdr:from>
      <cdr:x>0.44898</cdr:x>
      <cdr:y>0.82849</cdr:y>
    </cdr:from>
    <cdr:to>
      <cdr:x>0.53061</cdr:x>
      <cdr:y>0.96439</cdr:y>
    </cdr:to>
    <cdr:sp macro="" textlink="">
      <cdr:nvSpPr>
        <cdr:cNvPr id="3" name="橢圓 2"/>
        <cdr:cNvSpPr/>
      </cdr:nvSpPr>
      <cdr:spPr>
        <a:xfrm xmlns:a="http://schemas.openxmlformats.org/drawingml/2006/main">
          <a:off x="3352802" y="3680992"/>
          <a:ext cx="609596" cy="60376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zh-TW" alt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DA5D6-BEFA-42C7-9BFB-12B0F8FF4035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BDC70-6A7A-41FE-9336-9582ED0638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1692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E762-E645-4CB1-B68F-E27CF9AD44C7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728-D66B-46F3-9B97-9B161266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51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E762-E645-4CB1-B68F-E27CF9AD44C7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728-D66B-46F3-9B97-9B161266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332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E762-E645-4CB1-B68F-E27CF9AD44C7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728-D66B-46F3-9B97-9B161266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275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E762-E645-4CB1-B68F-E27CF9AD44C7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728-D66B-46F3-9B97-9B1612660D5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5624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E762-E645-4CB1-B68F-E27CF9AD44C7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728-D66B-46F3-9B97-9B161266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9045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E762-E645-4CB1-B68F-E27CF9AD44C7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728-D66B-46F3-9B97-9B161266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790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E762-E645-4CB1-B68F-E27CF9AD44C7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728-D66B-46F3-9B97-9B161266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1244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E762-E645-4CB1-B68F-E27CF9AD44C7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728-D66B-46F3-9B97-9B161266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447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E762-E645-4CB1-B68F-E27CF9AD44C7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728-D66B-46F3-9B97-9B161266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1540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E762-E645-4CB1-B68F-E27CF9AD44C7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728-D66B-46F3-9B97-9B161266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810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E762-E645-4CB1-B68F-E27CF9AD44C7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728-D66B-46F3-9B97-9B161266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11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E762-E645-4CB1-B68F-E27CF9AD44C7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728-D66B-46F3-9B97-9B161266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21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E762-E645-4CB1-B68F-E27CF9AD44C7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728-D66B-46F3-9B97-9B161266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49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E762-E645-4CB1-B68F-E27CF9AD44C7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728-D66B-46F3-9B97-9B161266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00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E762-E645-4CB1-B68F-E27CF9AD44C7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728-D66B-46F3-9B97-9B161266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04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E762-E645-4CB1-B68F-E27CF9AD44C7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728-D66B-46F3-9B97-9B161266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8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E762-E645-4CB1-B68F-E27CF9AD44C7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728-D66B-46F3-9B97-9B161266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03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E762-E645-4CB1-B68F-E27CF9AD44C7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728-D66B-46F3-9B97-9B161266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69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E762-E645-4CB1-B68F-E27CF9AD44C7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728-D66B-46F3-9B97-9B161266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1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409E762-E645-4CB1-B68F-E27CF9AD44C7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9A2B728-D66B-46F3-9B97-9B161266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89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9396" y="1600200"/>
            <a:ext cx="8123763" cy="2131332"/>
          </a:xfrm>
        </p:spPr>
        <p:txBody>
          <a:bodyPr>
            <a:normAutofit/>
          </a:bodyPr>
          <a:lstStyle/>
          <a:p>
            <a:r>
              <a:rPr lang="zh-TW" altLang="en-US" sz="4200" dirty="0" smtClean="0"/>
              <a:t>解鎖起司、豆腐的魔法</a:t>
            </a:r>
            <a:r>
              <a:rPr lang="en-US" altLang="zh-TW" sz="4200" dirty="0" smtClean="0"/>
              <a:t/>
            </a:r>
            <a:br>
              <a:rPr lang="en-US" altLang="zh-TW" sz="4200" dirty="0" smtClean="0"/>
            </a:br>
            <a:r>
              <a:rPr lang="en-US" altLang="zh-TW" sz="3600" dirty="0" smtClean="0"/>
              <a:t>--</a:t>
            </a:r>
            <a:r>
              <a:rPr lang="zh-TW" altLang="en-US" sz="3200" dirty="0" smtClean="0"/>
              <a:t>動物性蛋白質、植物性蛋白質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b="1" dirty="0" smtClean="0"/>
              <a:t>凝乳</a:t>
            </a:r>
            <a:r>
              <a:rPr lang="zh-TW" altLang="en-US" sz="3200" dirty="0" smtClean="0"/>
              <a:t>現象的探討</a:t>
            </a:r>
            <a:r>
              <a:rPr lang="en-US" altLang="zh-TW" sz="3600" dirty="0" smtClean="0"/>
              <a:t>--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0" y="4114800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    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</a:rPr>
              <a:t>5322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林容安、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</a:rPr>
              <a:t>5328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劉葦萱、</a:t>
            </a:r>
            <a:endParaRPr lang="en-US" altLang="zh-TW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</a:rPr>
              <a:t>6429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劉緯珊、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</a:rPr>
              <a:t>6627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鄭聿閑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55" y="3810465"/>
            <a:ext cx="1414740" cy="251413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066800"/>
            <a:ext cx="1243749" cy="22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7325" y="225630"/>
            <a:ext cx="8915400" cy="1755570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研究目的一：找出</a:t>
            </a:r>
            <a:r>
              <a:rPr lang="zh-TW" altLang="en-US" b="1" dirty="0">
                <a:solidFill>
                  <a:srgbClr val="0070C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鮮奶</a:t>
            </a:r>
            <a:r>
              <a:rPr lang="zh-TW" altLang="en-US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中最佳的凝乳量</a:t>
            </a:r>
            <a:r>
              <a:rPr lang="en-US" altLang="zh-TW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/>
            </a:r>
            <a:br>
              <a:rPr lang="en-US" altLang="zh-TW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</a:br>
            <a:r>
              <a:rPr lang="en-US" altLang="zh-TW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(</a:t>
            </a:r>
            <a:r>
              <a:rPr lang="zh-TW" altLang="en-US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一</a:t>
            </a:r>
            <a:r>
              <a:rPr lang="en-US" altLang="zh-TW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)</a:t>
            </a:r>
            <a:r>
              <a:rPr lang="zh-TW" altLang="en-US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找出凝乳最多的</a:t>
            </a:r>
            <a:r>
              <a:rPr lang="zh-TW" altLang="en-US" dirty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醋量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468" y="1813719"/>
            <a:ext cx="9195113" cy="1081881"/>
          </a:xfrm>
        </p:spPr>
        <p:txBody>
          <a:bodyPr>
            <a:normAutofit fontScale="92500"/>
          </a:bodyPr>
          <a:lstStyle/>
          <a:p>
            <a:r>
              <a:rPr lang="zh-TW" altLang="en-US" sz="3000" dirty="0" smtClean="0"/>
              <a:t>步驟六</a:t>
            </a:r>
            <a:r>
              <a:rPr lang="en-US" altLang="zh-TW" sz="3000" dirty="0" smtClean="0"/>
              <a:t>.</a:t>
            </a:r>
            <a:r>
              <a:rPr lang="zh-TW" altLang="en-US" sz="3000" dirty="0" smtClean="0"/>
              <a:t>靜置瀝水</a:t>
            </a:r>
            <a:r>
              <a:rPr lang="en-US" altLang="zh-TW" sz="3000" dirty="0" smtClean="0"/>
              <a:t>24</a:t>
            </a:r>
            <a:r>
              <a:rPr lang="zh-TW" altLang="en-US" sz="3000" dirty="0" smtClean="0"/>
              <a:t>小時，取出凝乳蛋白，秤重比較重量。</a:t>
            </a:r>
            <a:endParaRPr lang="en-US" altLang="zh-TW" sz="3000" dirty="0" smtClean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61" y="3347386"/>
            <a:ext cx="4040188" cy="2272605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00400"/>
            <a:ext cx="1650001" cy="2932215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>
            <a:off x="3301500" y="4166776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0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7509"/>
            <a:ext cx="9144000" cy="114300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研究目的一：找出</a:t>
            </a:r>
            <a:r>
              <a:rPr lang="zh-TW" altLang="en-US" sz="3200" b="1" dirty="0">
                <a:solidFill>
                  <a:srgbClr val="0070C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鮮奶</a:t>
            </a:r>
            <a:r>
              <a:rPr lang="zh-TW" altLang="en-US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中最佳的凝乳量</a:t>
            </a:r>
            <a:r>
              <a:rPr lang="en-US" altLang="zh-TW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/>
            </a:r>
            <a:br>
              <a:rPr lang="en-US" altLang="zh-TW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</a:br>
            <a:r>
              <a:rPr lang="en-US" altLang="zh-TW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(</a:t>
            </a:r>
            <a:r>
              <a:rPr lang="zh-TW" altLang="en-US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一</a:t>
            </a:r>
            <a:r>
              <a:rPr lang="en-US" altLang="zh-TW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)</a:t>
            </a:r>
            <a:r>
              <a:rPr lang="zh-TW" altLang="en-US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找出凝乳最多的</a:t>
            </a:r>
            <a:r>
              <a:rPr lang="zh-TW" altLang="en-US" sz="3200" dirty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醋</a:t>
            </a:r>
            <a:r>
              <a:rPr lang="zh-TW" altLang="en-US" sz="3200" dirty="0" smtClean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量結果</a:t>
            </a:r>
            <a:endParaRPr lang="zh-TW" altLang="en-US" sz="3200" dirty="0"/>
          </a:p>
        </p:txBody>
      </p:sp>
      <p:graphicFrame>
        <p:nvGraphicFramePr>
          <p:cNvPr id="15" name="內容版面配置區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423715"/>
              </p:ext>
            </p:extLst>
          </p:nvPr>
        </p:nvGraphicFramePr>
        <p:xfrm>
          <a:off x="152400" y="1943946"/>
          <a:ext cx="8839200" cy="437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五角星形 5"/>
          <p:cNvSpPr/>
          <p:nvPr/>
        </p:nvSpPr>
        <p:spPr>
          <a:xfrm>
            <a:off x="3124200" y="2262336"/>
            <a:ext cx="457200" cy="533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52400" y="2031503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凝乳量</a:t>
            </a:r>
            <a:r>
              <a:rPr lang="en-US" altLang="zh-TW" sz="2400" dirty="0" smtClean="0"/>
              <a:t>(g)</a:t>
            </a:r>
            <a:endParaRPr lang="zh-TW" altLang="en-US" sz="2400" dirty="0"/>
          </a:p>
        </p:txBody>
      </p:sp>
      <p:sp>
        <p:nvSpPr>
          <p:cNvPr id="7" name="文字方塊 1"/>
          <p:cNvSpPr txBox="1"/>
          <p:nvPr/>
        </p:nvSpPr>
        <p:spPr>
          <a:xfrm>
            <a:off x="8077200" y="6227517"/>
            <a:ext cx="1227667" cy="4426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 smtClean="0"/>
              <a:t>醋量</a:t>
            </a:r>
            <a:r>
              <a:rPr lang="en-US" altLang="zh-TW" sz="2000" dirty="0" smtClean="0"/>
              <a:t>(ml)</a:t>
            </a:r>
            <a:endParaRPr lang="zh-TW" altLang="en-US" sz="2000" dirty="0"/>
          </a:p>
        </p:txBody>
      </p:sp>
      <p:sp>
        <p:nvSpPr>
          <p:cNvPr id="4" name="橢圓 3"/>
          <p:cNvSpPr/>
          <p:nvPr/>
        </p:nvSpPr>
        <p:spPr>
          <a:xfrm>
            <a:off x="3124200" y="5903729"/>
            <a:ext cx="457200" cy="4127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9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642" y="82257"/>
            <a:ext cx="8915400" cy="1755570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研究目的一：找出</a:t>
            </a:r>
            <a:r>
              <a:rPr lang="zh-TW" altLang="en-US" sz="3200" dirty="0">
                <a:solidFill>
                  <a:srgbClr val="0070C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鮮奶</a:t>
            </a:r>
            <a:r>
              <a:rPr lang="zh-TW" altLang="en-US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中最佳的凝乳量</a:t>
            </a:r>
            <a:r>
              <a:rPr lang="en-US" altLang="zh-TW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/>
            </a:r>
            <a:br>
              <a:rPr lang="en-US" altLang="zh-TW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</a:br>
            <a:r>
              <a:rPr lang="en-US" altLang="zh-TW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(</a:t>
            </a:r>
            <a:r>
              <a:rPr lang="zh-TW" altLang="en-US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二</a:t>
            </a:r>
            <a:r>
              <a:rPr lang="en-US" altLang="zh-TW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)</a:t>
            </a:r>
            <a:r>
              <a:rPr lang="zh-TW" altLang="en-US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找出凝乳量最多時的</a:t>
            </a:r>
            <a:r>
              <a:rPr lang="zh-TW" altLang="en-US" sz="3200" b="1" dirty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溫度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6074" y="1837827"/>
            <a:ext cx="8799325" cy="63976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步驟一</a:t>
            </a:r>
            <a:r>
              <a:rPr lang="en-US" altLang="zh-TW" dirty="0" smtClean="0"/>
              <a:t>.</a:t>
            </a:r>
            <a:r>
              <a:rPr lang="zh-TW" altLang="en-US" dirty="0" smtClean="0"/>
              <a:t>將</a:t>
            </a:r>
            <a:r>
              <a:rPr lang="en-US" altLang="zh-TW" dirty="0" smtClean="0"/>
              <a:t>30</a:t>
            </a:r>
            <a:r>
              <a:rPr lang="zh-TW" altLang="en-US" dirty="0" smtClean="0"/>
              <a:t>毫升鮮奶分別加熱至</a:t>
            </a:r>
            <a:r>
              <a:rPr lang="en-US" altLang="zh-TW" dirty="0" smtClean="0"/>
              <a:t>40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50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60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70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80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90</a:t>
            </a:r>
            <a:r>
              <a:rPr lang="zh-TW" altLang="en-US" dirty="0" smtClean="0"/>
              <a:t>度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54" y="3005366"/>
            <a:ext cx="1381794" cy="2455586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46" y="2985123"/>
            <a:ext cx="1380090" cy="2452557"/>
          </a:xfr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71" y="3032232"/>
            <a:ext cx="4274719" cy="240544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4" y="3032233"/>
            <a:ext cx="1385092" cy="24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642" y="82257"/>
            <a:ext cx="8915400" cy="1755570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研究目的一：找出</a:t>
            </a:r>
            <a:r>
              <a:rPr lang="zh-TW" altLang="en-US" sz="3200" dirty="0">
                <a:solidFill>
                  <a:srgbClr val="0070C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鮮奶</a:t>
            </a:r>
            <a:r>
              <a:rPr lang="zh-TW" altLang="en-US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中最佳的凝乳量</a:t>
            </a:r>
            <a:r>
              <a:rPr lang="en-US" altLang="zh-TW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/>
            </a:r>
            <a:br>
              <a:rPr lang="en-US" altLang="zh-TW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</a:br>
            <a:r>
              <a:rPr lang="en-US" altLang="zh-TW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(</a:t>
            </a:r>
            <a:r>
              <a:rPr lang="zh-TW" altLang="en-US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二</a:t>
            </a:r>
            <a:r>
              <a:rPr lang="en-US" altLang="zh-TW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)</a:t>
            </a:r>
            <a:r>
              <a:rPr lang="zh-TW" altLang="en-US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找出凝乳量最多時的</a:t>
            </a:r>
            <a:r>
              <a:rPr lang="zh-TW" altLang="en-US" sz="3200" b="1" dirty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溫度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1643" y="2227385"/>
            <a:ext cx="5024758" cy="639762"/>
          </a:xfrm>
        </p:spPr>
        <p:txBody>
          <a:bodyPr>
            <a:normAutofit/>
          </a:bodyPr>
          <a:lstStyle/>
          <a:p>
            <a:r>
              <a:rPr lang="zh-TW" altLang="en-US" sz="2200" dirty="0" smtClean="0"/>
              <a:t>步驟二</a:t>
            </a:r>
            <a:r>
              <a:rPr lang="en-US" altLang="zh-TW" sz="2200" dirty="0" smtClean="0"/>
              <a:t>.</a:t>
            </a:r>
            <a:r>
              <a:rPr lang="zh-TW" altLang="en-US" sz="2200" dirty="0" smtClean="0"/>
              <a:t>分別加入</a:t>
            </a:r>
            <a:r>
              <a:rPr lang="en-US" altLang="zh-TW" sz="2200" dirty="0" smtClean="0"/>
              <a:t>6ml</a:t>
            </a:r>
            <a:r>
              <a:rPr lang="zh-TW" altLang="en-US" sz="2200" dirty="0" smtClean="0"/>
              <a:t>的醋，並攪拌。</a:t>
            </a:r>
            <a:endParaRPr lang="zh-TW" altLang="en-US" sz="22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37827"/>
            <a:ext cx="1784420" cy="3171092"/>
          </a:xfrm>
          <a:prstGeom prst="rect">
            <a:avLst/>
          </a:prstGeom>
        </p:spPr>
      </p:pic>
      <p:sp>
        <p:nvSpPr>
          <p:cNvPr id="14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85088" y="5562600"/>
            <a:ext cx="7029404" cy="639762"/>
          </a:xfrm>
        </p:spPr>
        <p:txBody>
          <a:bodyPr>
            <a:normAutofit/>
          </a:bodyPr>
          <a:lstStyle/>
          <a:p>
            <a:r>
              <a:rPr lang="zh-TW" altLang="en-US" sz="2200" dirty="0" smtClean="0"/>
              <a:t>步驟三</a:t>
            </a:r>
            <a:r>
              <a:rPr lang="en-US" altLang="zh-TW" sz="2200" dirty="0" smtClean="0"/>
              <a:t>~</a:t>
            </a:r>
            <a:r>
              <a:rPr lang="zh-TW" altLang="en-US" sz="2200" dirty="0" smtClean="0"/>
              <a:t>步驟六與前面實驗步驟相同。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9847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52400" y="381000"/>
            <a:ext cx="9296400" cy="576388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研究目的一：找出</a:t>
            </a:r>
            <a:r>
              <a:rPr lang="zh-TW" altLang="en-US" dirty="0">
                <a:solidFill>
                  <a:srgbClr val="0070C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鮮奶</a:t>
            </a:r>
            <a:r>
              <a:rPr lang="zh-TW" altLang="en-US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中最佳的凝乳量</a:t>
            </a:r>
            <a:r>
              <a:rPr lang="en-US" altLang="zh-TW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/>
            </a:r>
            <a:br>
              <a:rPr lang="en-US" altLang="zh-TW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</a:br>
            <a:r>
              <a:rPr lang="en-US" altLang="zh-TW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(</a:t>
            </a:r>
            <a:r>
              <a:rPr lang="zh-TW" altLang="en-US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二</a:t>
            </a:r>
            <a:r>
              <a:rPr lang="en-US" altLang="zh-TW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)</a:t>
            </a:r>
            <a:r>
              <a:rPr lang="zh-TW" altLang="en-US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找出凝乳量最多時的</a:t>
            </a:r>
            <a:r>
              <a:rPr lang="zh-TW" altLang="en-US" b="1" dirty="0" smtClean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溫度結果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046292"/>
              </p:ext>
            </p:extLst>
          </p:nvPr>
        </p:nvGraphicFramePr>
        <p:xfrm>
          <a:off x="457200" y="1447800"/>
          <a:ext cx="8001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五角星形 6"/>
          <p:cNvSpPr/>
          <p:nvPr/>
        </p:nvSpPr>
        <p:spPr>
          <a:xfrm>
            <a:off x="2514600" y="2209800"/>
            <a:ext cx="457200" cy="533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239000" y="5791200"/>
            <a:ext cx="112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溫度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度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419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0"/>
            <a:ext cx="8915400" cy="1755570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研究目的一：找出鮮奶中最佳的凝乳量</a:t>
            </a:r>
            <a:r>
              <a:rPr lang="en-US" altLang="zh-TW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/>
            </a:r>
            <a:br>
              <a:rPr lang="en-US" altLang="zh-TW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</a:br>
            <a:r>
              <a:rPr lang="en-US" altLang="zh-TW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(</a:t>
            </a:r>
            <a:r>
              <a:rPr lang="zh-TW" altLang="en-US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三</a:t>
            </a:r>
            <a:r>
              <a:rPr lang="en-US" altLang="zh-TW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)</a:t>
            </a:r>
            <a:r>
              <a:rPr lang="zh-TW" altLang="en-US" sz="3200" dirty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添加其他物質</a:t>
            </a:r>
            <a:r>
              <a:rPr lang="zh-TW" altLang="en-US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，是否能增加凝乳量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414" y="1315985"/>
            <a:ext cx="8845972" cy="103974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步驟一</a:t>
            </a:r>
            <a:r>
              <a:rPr lang="en-US" altLang="zh-TW" dirty="0" smtClean="0"/>
              <a:t>.</a:t>
            </a:r>
            <a:r>
              <a:rPr lang="zh-TW" altLang="en-US" dirty="0" smtClean="0"/>
              <a:t>將</a:t>
            </a:r>
            <a:r>
              <a:rPr lang="en-US" altLang="zh-TW" dirty="0" smtClean="0"/>
              <a:t>30</a:t>
            </a:r>
            <a:r>
              <a:rPr lang="zh-TW" altLang="en-US" dirty="0" smtClean="0"/>
              <a:t>毫升鮮奶分別加入</a:t>
            </a:r>
            <a:r>
              <a:rPr lang="zh-TW" altLang="en-US" dirty="0" smtClean="0">
                <a:solidFill>
                  <a:srgbClr val="FF0000"/>
                </a:solidFill>
              </a:rPr>
              <a:t>麵粉、奶油、麵粉</a:t>
            </a:r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r>
              <a:rPr lang="zh-TW" altLang="en-US" dirty="0" smtClean="0">
                <a:solidFill>
                  <a:srgbClr val="FF0000"/>
                </a:solidFill>
              </a:rPr>
              <a:t>奶油。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3" y="2551922"/>
            <a:ext cx="1605967" cy="2853963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81000" y="5441054"/>
            <a:ext cx="6408610" cy="741464"/>
          </a:xfrm>
        </p:spPr>
        <p:txBody>
          <a:bodyPr>
            <a:normAutofit/>
          </a:bodyPr>
          <a:lstStyle/>
          <a:p>
            <a:r>
              <a:rPr lang="zh-TW" altLang="en-US" b="0" dirty="0" smtClean="0"/>
              <a:t>步驟二</a:t>
            </a:r>
            <a:r>
              <a:rPr lang="en-US" altLang="zh-TW" b="0" dirty="0"/>
              <a:t>~</a:t>
            </a:r>
            <a:r>
              <a:rPr lang="zh-TW" altLang="en-US" b="0" dirty="0"/>
              <a:t>六</a:t>
            </a:r>
            <a:r>
              <a:rPr lang="en-US" altLang="zh-TW" b="0" dirty="0"/>
              <a:t>.</a:t>
            </a:r>
            <a:r>
              <a:rPr lang="zh-TW" altLang="en-US" b="0" dirty="0"/>
              <a:t>與前面實驗步驟相同</a:t>
            </a: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479" y="2557783"/>
            <a:ext cx="1603121" cy="2848905"/>
          </a:xfrm>
        </p:spPr>
      </p:pic>
    </p:spTree>
    <p:extLst>
      <p:ext uri="{BB962C8B-B14F-4D97-AF65-F5344CB8AC3E}">
        <p14:creationId xmlns:p14="http://schemas.microsoft.com/office/powerpoint/2010/main" val="11266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1282"/>
            <a:ext cx="96012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研究目的一：找出鮮奶中最佳的凝乳量</a:t>
            </a:r>
            <a:r>
              <a:rPr lang="en-US" altLang="zh-TW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/>
            </a:r>
            <a:br>
              <a:rPr lang="en-US" altLang="zh-TW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</a:br>
            <a:r>
              <a:rPr lang="en-US" altLang="zh-TW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(</a:t>
            </a:r>
            <a:r>
              <a:rPr lang="zh-TW" altLang="en-US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三</a:t>
            </a:r>
            <a:r>
              <a:rPr lang="en-US" altLang="zh-TW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)</a:t>
            </a:r>
            <a:r>
              <a:rPr lang="zh-TW" altLang="en-US" dirty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添加其他</a:t>
            </a:r>
            <a:r>
              <a:rPr lang="zh-TW" altLang="en-US" dirty="0" smtClean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物質的凝乳量結果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266854"/>
              </p:ext>
            </p:extLst>
          </p:nvPr>
        </p:nvGraphicFramePr>
        <p:xfrm>
          <a:off x="762000" y="2186408"/>
          <a:ext cx="7467600" cy="444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 7"/>
          <p:cNvSpPr/>
          <p:nvPr/>
        </p:nvSpPr>
        <p:spPr>
          <a:xfrm>
            <a:off x="2895600" y="1693966"/>
            <a:ext cx="4114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 smtClean="0">
                <a:solidFill>
                  <a:srgbClr val="0000FF"/>
                </a:solidFill>
              </a:rPr>
              <a:t>添加物：奶油</a:t>
            </a:r>
            <a:endParaRPr lang="zh-TW" altLang="en-US" sz="2600" b="1" dirty="0">
              <a:solidFill>
                <a:srgbClr val="0000FF"/>
              </a:solidFill>
            </a:endParaRPr>
          </a:p>
        </p:txBody>
      </p:sp>
      <p:sp>
        <p:nvSpPr>
          <p:cNvPr id="5" name="五角星形 4"/>
          <p:cNvSpPr/>
          <p:nvPr/>
        </p:nvSpPr>
        <p:spPr>
          <a:xfrm>
            <a:off x="4191000" y="2569686"/>
            <a:ext cx="457200" cy="533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14400" y="240296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凝乳量</a:t>
            </a:r>
            <a:r>
              <a:rPr lang="en-US" altLang="zh-TW" dirty="0" smtClean="0"/>
              <a:t>(g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12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" y="191842"/>
            <a:ext cx="8534400" cy="114300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研究目的一：找出鮮奶中最佳的凝乳量</a:t>
            </a:r>
            <a:r>
              <a:rPr lang="en-US" altLang="zh-TW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/>
            </a:r>
            <a:br>
              <a:rPr lang="en-US" altLang="zh-TW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</a:br>
            <a:r>
              <a:rPr lang="en-US" altLang="zh-TW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(</a:t>
            </a:r>
            <a:r>
              <a:rPr lang="zh-TW" altLang="en-US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三</a:t>
            </a:r>
            <a:r>
              <a:rPr lang="en-US" altLang="zh-TW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)</a:t>
            </a:r>
            <a:r>
              <a:rPr lang="zh-TW" altLang="en-US" sz="3200" dirty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添加其他物質的凝乳量結果</a:t>
            </a:r>
            <a:endParaRPr lang="zh-TW" altLang="en-US" sz="3200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85021"/>
              </p:ext>
            </p:extLst>
          </p:nvPr>
        </p:nvGraphicFramePr>
        <p:xfrm>
          <a:off x="952500" y="2546866"/>
          <a:ext cx="6781800" cy="384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3276600" y="1532746"/>
            <a:ext cx="7086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 smtClean="0">
                <a:solidFill>
                  <a:srgbClr val="0000FF"/>
                </a:solidFill>
              </a:rPr>
              <a:t>添加物：麵粉</a:t>
            </a:r>
            <a:endParaRPr lang="zh-TW" alt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五角星形 5"/>
          <p:cNvSpPr/>
          <p:nvPr/>
        </p:nvSpPr>
        <p:spPr>
          <a:xfrm>
            <a:off x="6591300" y="2280166"/>
            <a:ext cx="457200" cy="533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85800" y="217899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凝乳量</a:t>
            </a:r>
            <a:r>
              <a:rPr lang="en-US" altLang="zh-TW" dirty="0" smtClean="0"/>
              <a:t>(g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543800" y="5867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麵粉</a:t>
            </a:r>
            <a:r>
              <a:rPr lang="en-US" altLang="zh-TW" dirty="0" smtClean="0"/>
              <a:t>(g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6515102" y="5896708"/>
            <a:ext cx="609596" cy="6037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4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1440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研究目的一：找出鮮奶中最佳的凝乳量</a:t>
            </a:r>
            <a:r>
              <a:rPr lang="en-US" altLang="zh-TW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/>
            </a:r>
            <a:br>
              <a:rPr lang="en-US" altLang="zh-TW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</a:br>
            <a:r>
              <a:rPr lang="en-US" altLang="zh-TW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(</a:t>
            </a:r>
            <a:r>
              <a:rPr lang="zh-TW" altLang="en-US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三</a:t>
            </a:r>
            <a:r>
              <a:rPr lang="en-US" altLang="zh-TW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)</a:t>
            </a:r>
            <a:r>
              <a:rPr lang="zh-TW" altLang="en-US" dirty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添加其他物質的凝乳量結果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505638"/>
              </p:ext>
            </p:extLst>
          </p:nvPr>
        </p:nvGraphicFramePr>
        <p:xfrm>
          <a:off x="533400" y="228514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五角星形 4"/>
          <p:cNvSpPr/>
          <p:nvPr/>
        </p:nvSpPr>
        <p:spPr>
          <a:xfrm rot="10800000" flipH="1" flipV="1">
            <a:off x="6781800" y="2260770"/>
            <a:ext cx="457200" cy="399389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653427" y="1894260"/>
            <a:ext cx="1128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</a:rPr>
              <a:t>凝乳量</a:t>
            </a:r>
            <a:r>
              <a:rPr lang="en-US" altLang="zh-TW" dirty="0">
                <a:solidFill>
                  <a:prstClr val="black"/>
                </a:solidFill>
              </a:rPr>
              <a:t>(g)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76600" y="1532746"/>
            <a:ext cx="7086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 smtClean="0">
                <a:solidFill>
                  <a:srgbClr val="0000FF"/>
                </a:solidFill>
              </a:rPr>
              <a:t>添加物：麵粉</a:t>
            </a:r>
            <a:r>
              <a:rPr lang="en-US" altLang="zh-TW" sz="2600" b="1" dirty="0" smtClean="0">
                <a:solidFill>
                  <a:srgbClr val="0000FF"/>
                </a:solidFill>
              </a:rPr>
              <a:t>+</a:t>
            </a:r>
            <a:r>
              <a:rPr lang="zh-TW" altLang="en-US" sz="2600" b="1" dirty="0" smtClean="0">
                <a:solidFill>
                  <a:srgbClr val="0000FF"/>
                </a:solidFill>
              </a:rPr>
              <a:t>奶油</a:t>
            </a:r>
            <a:endParaRPr lang="zh-TW" altLang="en-US" sz="2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7325" y="225630"/>
            <a:ext cx="8915400" cy="1755570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研究目的二：找出</a:t>
            </a:r>
            <a:r>
              <a:rPr lang="zh-TW" altLang="en-US" b="1" dirty="0" smtClean="0">
                <a:solidFill>
                  <a:srgbClr val="00B0F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豆</a:t>
            </a:r>
            <a:r>
              <a:rPr lang="zh-TW" altLang="en-US" b="1" dirty="0">
                <a:solidFill>
                  <a:srgbClr val="00B0F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漿</a:t>
            </a:r>
            <a:r>
              <a:rPr lang="zh-TW" altLang="en-US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中最佳的</a:t>
            </a:r>
            <a:r>
              <a:rPr lang="zh-TW" altLang="en-US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凝乳</a:t>
            </a:r>
            <a:r>
              <a:rPr lang="zh-TW" altLang="en-US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量</a:t>
            </a:r>
            <a:r>
              <a:rPr lang="en-US" altLang="zh-TW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/>
            </a:r>
            <a:br>
              <a:rPr lang="en-US" altLang="zh-TW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</a:br>
            <a:r>
              <a:rPr lang="en-US" altLang="zh-TW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(</a:t>
            </a:r>
            <a:r>
              <a:rPr lang="zh-TW" altLang="en-US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一</a:t>
            </a:r>
            <a:r>
              <a:rPr lang="en-US" altLang="zh-TW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)</a:t>
            </a:r>
            <a:r>
              <a:rPr lang="zh-TW" altLang="en-US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找出</a:t>
            </a:r>
            <a:r>
              <a:rPr lang="zh-TW" altLang="en-US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最佳的凝乳</a:t>
            </a:r>
            <a:r>
              <a:rPr lang="zh-TW" altLang="en-US" dirty="0" smtClean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醋量</a:t>
            </a:r>
            <a:endParaRPr lang="zh-TW" altLang="en-US" dirty="0">
              <a:solidFill>
                <a:srgbClr val="FF0000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032" y="1981200"/>
            <a:ext cx="8830168" cy="73494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步驟一</a:t>
            </a:r>
            <a:r>
              <a:rPr lang="en-US" altLang="zh-TW" dirty="0" smtClean="0"/>
              <a:t>.30</a:t>
            </a:r>
            <a:r>
              <a:rPr lang="zh-TW" altLang="en-US" dirty="0" smtClean="0"/>
              <a:t>毫升豆漿加入</a:t>
            </a:r>
            <a:r>
              <a:rPr lang="en-US" altLang="zh-TW" dirty="0" smtClean="0"/>
              <a:t>1</a:t>
            </a:r>
            <a:r>
              <a:rPr lang="zh-TW" altLang="en-US" dirty="0" smtClean="0"/>
              <a:t>克的鹽， 加熱至滾，再冷卻至</a:t>
            </a:r>
            <a:r>
              <a:rPr lang="en-US" altLang="zh-TW" dirty="0" smtClean="0">
                <a:solidFill>
                  <a:srgbClr val="FF0000"/>
                </a:solidFill>
              </a:rPr>
              <a:t>90</a:t>
            </a:r>
            <a:r>
              <a:rPr lang="zh-TW" altLang="en-US" dirty="0" smtClean="0">
                <a:solidFill>
                  <a:srgbClr val="FF0000"/>
                </a:solidFill>
              </a:rPr>
              <a:t>度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70" y="2895600"/>
            <a:ext cx="4040188" cy="2273473"/>
          </a:xfrm>
        </p:spPr>
      </p:pic>
      <p:pic>
        <p:nvPicPr>
          <p:cNvPr id="11" name="內容版面配置區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8455" y="3404044"/>
            <a:ext cx="3146220" cy="1770424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1" y="2722008"/>
            <a:ext cx="1648517" cy="292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3338" cy="1596177"/>
          </a:xfrm>
        </p:spPr>
        <p:txBody>
          <a:bodyPr/>
          <a:lstStyle/>
          <a:p>
            <a:r>
              <a:rPr lang="zh-TW" altLang="en-US" dirty="0" smtClean="0"/>
              <a:t>研究動機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600" dirty="0" smtClean="0"/>
              <a:t>1.</a:t>
            </a:r>
            <a:r>
              <a:rPr lang="zh-TW" altLang="en-US" sz="2600" dirty="0" smtClean="0"/>
              <a:t>很多人喜歡吃起司，但是價格偏高。</a:t>
            </a:r>
            <a:endParaRPr lang="en-US" altLang="zh-TW" sz="2600" b="1" dirty="0" smtClean="0"/>
          </a:p>
          <a:p>
            <a:pPr marL="0" indent="0">
              <a:buNone/>
            </a:pPr>
            <a:endParaRPr lang="en-US" altLang="zh-TW" sz="2600" dirty="0" smtClean="0"/>
          </a:p>
          <a:p>
            <a:pPr marL="0" indent="0">
              <a:buNone/>
            </a:pPr>
            <a:r>
              <a:rPr lang="en-US" altLang="zh-TW" sz="2600" dirty="0" smtClean="0"/>
              <a:t>2.</a:t>
            </a:r>
            <a:r>
              <a:rPr lang="zh-TW" altLang="en-US" sz="2600" dirty="0" smtClean="0"/>
              <a:t>文獻探討發現，</a:t>
            </a:r>
            <a:r>
              <a:rPr lang="zh-TW" altLang="en-US" sz="2600" u="sng" dirty="0" smtClean="0"/>
              <a:t>起司是動物性蛋白質</a:t>
            </a:r>
            <a:r>
              <a:rPr lang="zh-TW" altLang="en-US" sz="2600" dirty="0" smtClean="0"/>
              <a:t>遇</a:t>
            </a:r>
            <a:r>
              <a:rPr lang="zh-TW" altLang="en-US" sz="2600" dirty="0"/>
              <a:t>酸製作而成。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zh-TW" altLang="en-US" sz="2600" dirty="0"/>
              <a:t> </a:t>
            </a:r>
            <a:r>
              <a:rPr lang="zh-TW" altLang="en-US" sz="2600" dirty="0" smtClean="0"/>
              <a:t>  </a:t>
            </a:r>
            <a:r>
              <a:rPr lang="zh-TW" altLang="en-US" sz="2600" u="sng" dirty="0" smtClean="0"/>
              <a:t>豆腐豆干是植物性蛋白質</a:t>
            </a:r>
            <a:r>
              <a:rPr lang="zh-TW" altLang="en-US" sz="2600" dirty="0" smtClean="0"/>
              <a:t>遇酸</a:t>
            </a:r>
            <a:r>
              <a:rPr lang="zh-TW" altLang="en-US" sz="2600" dirty="0"/>
              <a:t>製作而成，兩者製作的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zh-TW" altLang="en-US" sz="2600" dirty="0" smtClean="0"/>
              <a:t>   方式相同，</a:t>
            </a:r>
            <a:r>
              <a:rPr lang="zh-TW" altLang="en-US" sz="2600" dirty="0" smtClean="0">
                <a:solidFill>
                  <a:srgbClr val="FF0000"/>
                </a:solidFill>
              </a:rPr>
              <a:t>都是加酸性</a:t>
            </a:r>
            <a:r>
              <a:rPr lang="zh-TW" altLang="en-US" sz="2600" dirty="0">
                <a:solidFill>
                  <a:srgbClr val="FF0000"/>
                </a:solidFill>
              </a:rPr>
              <a:t>物質</a:t>
            </a:r>
            <a:r>
              <a:rPr lang="zh-TW" altLang="en-US" sz="2600" dirty="0"/>
              <a:t>讓其中的</a:t>
            </a:r>
            <a:r>
              <a:rPr lang="zh-TW" altLang="en-US" sz="2600" dirty="0" smtClean="0">
                <a:solidFill>
                  <a:srgbClr val="FF0000"/>
                </a:solidFill>
              </a:rPr>
              <a:t>蛋白質</a:t>
            </a:r>
            <a:r>
              <a:rPr lang="zh-TW" altLang="en-US" sz="2600" dirty="0">
                <a:solidFill>
                  <a:srgbClr val="FF0000"/>
                </a:solidFill>
              </a:rPr>
              <a:t>產生凝乳</a:t>
            </a:r>
            <a:endParaRPr lang="en-US" altLang="zh-TW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600" dirty="0" smtClean="0"/>
              <a:t>   現象，只是原料一個是奶，一個是黃豆，而</a:t>
            </a:r>
            <a:r>
              <a:rPr lang="zh-TW" altLang="en-US" sz="2600" dirty="0"/>
              <a:t>黃豆較鮮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zh-TW" altLang="en-US" sz="2600" dirty="0" smtClean="0"/>
              <a:t>   奶便宜許多，因此希望可以用豆漿和鮮奶</a:t>
            </a:r>
            <a:r>
              <a:rPr lang="zh-TW" altLang="en-US" sz="2600" dirty="0"/>
              <a:t>自製出便宜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zh-TW" altLang="en-US" sz="2600" dirty="0" smtClean="0"/>
              <a:t>   又簡易的起司豆腐，並找出產量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凝乳量</a:t>
            </a:r>
            <a:r>
              <a:rPr lang="en-US" altLang="zh-TW" sz="2600" dirty="0" smtClean="0"/>
              <a:t>)</a:t>
            </a:r>
            <a:r>
              <a:rPr lang="zh-TW" altLang="en-US" sz="2600" dirty="0"/>
              <a:t>最多的比例。</a:t>
            </a:r>
          </a:p>
          <a:p>
            <a:pPr marL="0" indent="0">
              <a:buNone/>
            </a:pPr>
            <a:endParaRPr lang="en-US" altLang="zh-TW" sz="2600" dirty="0" smtClean="0"/>
          </a:p>
          <a:p>
            <a:pPr marL="0" indent="0">
              <a:buNone/>
            </a:pPr>
            <a:r>
              <a:rPr lang="zh-TW" altLang="en-US" sz="2600" dirty="0"/>
              <a:t> </a:t>
            </a:r>
            <a:r>
              <a:rPr lang="zh-TW" altLang="en-US" sz="2600" dirty="0" smtClean="0"/>
              <a:t>  </a:t>
            </a:r>
            <a:endParaRPr lang="zh-TW" altLang="en-US" sz="2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131" y="414608"/>
            <a:ext cx="2210738" cy="123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7325" y="225630"/>
            <a:ext cx="8915400" cy="1755570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研究目的二：找出</a:t>
            </a:r>
            <a:r>
              <a:rPr lang="zh-TW" altLang="en-US" b="1" dirty="0" smtClean="0">
                <a:solidFill>
                  <a:srgbClr val="0070C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豆</a:t>
            </a:r>
            <a:r>
              <a:rPr lang="zh-TW" altLang="en-US" b="1" dirty="0">
                <a:solidFill>
                  <a:srgbClr val="0070C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漿</a:t>
            </a:r>
            <a:r>
              <a:rPr lang="zh-TW" altLang="en-US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中最佳的</a:t>
            </a:r>
            <a:r>
              <a:rPr lang="zh-TW" altLang="en-US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凝乳</a:t>
            </a:r>
            <a:r>
              <a:rPr lang="zh-TW" altLang="en-US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量</a:t>
            </a:r>
            <a:r>
              <a:rPr lang="en-US" altLang="zh-TW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/>
            </a:r>
            <a:br>
              <a:rPr lang="en-US" altLang="zh-TW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</a:br>
            <a:r>
              <a:rPr lang="en-US" altLang="zh-TW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(</a:t>
            </a:r>
            <a:r>
              <a:rPr lang="zh-TW" altLang="en-US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一</a:t>
            </a:r>
            <a:r>
              <a:rPr lang="en-US" altLang="zh-TW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)</a:t>
            </a:r>
            <a:r>
              <a:rPr lang="zh-TW" altLang="en-US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找出</a:t>
            </a:r>
            <a:r>
              <a:rPr lang="zh-TW" altLang="en-US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最佳的凝乳</a:t>
            </a:r>
            <a:r>
              <a:rPr lang="zh-TW" altLang="en-US" dirty="0" smtClean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醋量</a:t>
            </a:r>
            <a:endParaRPr lang="zh-TW" altLang="en-US" dirty="0">
              <a:solidFill>
                <a:srgbClr val="FF0000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57200" y="1337734"/>
            <a:ext cx="8823818" cy="990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步驟二</a:t>
            </a:r>
            <a:r>
              <a:rPr lang="en-US" altLang="zh-TW" dirty="0" smtClean="0"/>
              <a:t>.</a:t>
            </a:r>
            <a:r>
              <a:rPr lang="zh-TW" altLang="en-US" dirty="0" smtClean="0"/>
              <a:t>分別加入不同醋量</a:t>
            </a:r>
            <a:r>
              <a:rPr lang="en-US" altLang="zh-TW" dirty="0" smtClean="0"/>
              <a:t>(1</a:t>
            </a:r>
            <a:r>
              <a:rPr lang="zh-TW" altLang="en-US" dirty="0" smtClean="0"/>
              <a:t>毫升</a:t>
            </a:r>
            <a:r>
              <a:rPr lang="en-US" altLang="zh-TW" dirty="0" smtClean="0"/>
              <a:t>~12</a:t>
            </a:r>
            <a:r>
              <a:rPr lang="zh-TW" altLang="en-US" dirty="0" smtClean="0"/>
              <a:t>毫升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，並攪拌。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28334"/>
            <a:ext cx="1981200" cy="3520790"/>
          </a:xfrm>
          <a:prstGeom prst="rect">
            <a:avLst/>
          </a:prstGeom>
        </p:spPr>
      </p:pic>
      <p:sp>
        <p:nvSpPr>
          <p:cNvPr id="13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45477" y="5486400"/>
            <a:ext cx="8823818" cy="990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步驟三</a:t>
            </a:r>
            <a:r>
              <a:rPr lang="en-US" altLang="zh-TW" dirty="0" smtClean="0"/>
              <a:t>~</a:t>
            </a:r>
            <a:r>
              <a:rPr lang="zh-TW" altLang="en-US" dirty="0" smtClean="0"/>
              <a:t>五</a:t>
            </a:r>
            <a:r>
              <a:rPr lang="en-US" altLang="zh-TW" dirty="0" smtClean="0"/>
              <a:t>.</a:t>
            </a:r>
            <a:r>
              <a:rPr lang="zh-TW" altLang="en-US" dirty="0" smtClean="0"/>
              <a:t>與鮮奶凝乳相同。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349325"/>
            <a:ext cx="1277455" cy="22741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349325"/>
            <a:ext cx="1363062" cy="242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7325" y="225630"/>
            <a:ext cx="8915400" cy="175557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研究目的二：找出</a:t>
            </a:r>
            <a:r>
              <a:rPr lang="zh-TW" altLang="en-US" sz="4000" b="1" dirty="0">
                <a:solidFill>
                  <a:srgbClr val="0070C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豆漿</a:t>
            </a:r>
            <a:r>
              <a:rPr lang="zh-TW" altLang="en-US" sz="40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中最佳的凝乳量</a:t>
            </a:r>
            <a:r>
              <a:rPr lang="en-US" altLang="zh-TW" sz="40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/>
            </a:r>
            <a:br>
              <a:rPr lang="en-US" altLang="zh-TW" sz="40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</a:br>
            <a:r>
              <a:rPr lang="en-US" altLang="zh-TW" sz="40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(</a:t>
            </a:r>
            <a:r>
              <a:rPr lang="zh-TW" altLang="en-US" sz="40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一</a:t>
            </a:r>
            <a:r>
              <a:rPr lang="en-US" altLang="zh-TW" sz="40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)</a:t>
            </a:r>
            <a:r>
              <a:rPr lang="zh-TW" altLang="en-US" sz="40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找出最佳</a:t>
            </a:r>
            <a:r>
              <a:rPr lang="zh-TW" altLang="en-US" sz="40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的凝乳</a:t>
            </a:r>
            <a:r>
              <a:rPr lang="zh-TW" altLang="en-US" sz="4000" dirty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醋量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729978"/>
            <a:ext cx="8966513" cy="976418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步驟六</a:t>
            </a:r>
            <a:r>
              <a:rPr lang="en-US" altLang="zh-TW" sz="2800" dirty="0"/>
              <a:t>.</a:t>
            </a:r>
            <a:r>
              <a:rPr lang="zh-TW" altLang="en-US" sz="2800" dirty="0"/>
              <a:t>靜置瀝水</a:t>
            </a:r>
            <a:r>
              <a:rPr lang="en-US" altLang="zh-TW" sz="2800" dirty="0"/>
              <a:t>24</a:t>
            </a:r>
            <a:r>
              <a:rPr lang="zh-TW" altLang="en-US" sz="2800" dirty="0"/>
              <a:t>小時，取出凝乳蛋白秤重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99" y="2927818"/>
            <a:ext cx="2490522" cy="1401453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95600"/>
            <a:ext cx="2547775" cy="143367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38853" y="4753706"/>
            <a:ext cx="2513968" cy="141464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13159" y="4154997"/>
            <a:ext cx="1465456" cy="260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2941" y="12469"/>
            <a:ext cx="7773338" cy="1528895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研究目的二：找出</a:t>
            </a:r>
            <a:r>
              <a:rPr lang="zh-TW" altLang="en-US" b="1" dirty="0">
                <a:solidFill>
                  <a:srgbClr val="0070C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豆漿</a:t>
            </a:r>
            <a:r>
              <a:rPr lang="zh-TW" altLang="en-US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中最佳的凝乳量</a:t>
            </a:r>
            <a:r>
              <a:rPr lang="en-US" altLang="zh-TW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/>
            </a:r>
            <a:br>
              <a:rPr lang="en-US" altLang="zh-TW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</a:br>
            <a:r>
              <a:rPr lang="en-US" altLang="zh-TW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(</a:t>
            </a:r>
            <a:r>
              <a:rPr lang="zh-TW" altLang="en-US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一</a:t>
            </a:r>
            <a:r>
              <a:rPr lang="en-US" altLang="zh-TW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)</a:t>
            </a:r>
            <a:r>
              <a:rPr lang="zh-TW" altLang="en-US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找出最佳的凝乳</a:t>
            </a:r>
            <a:r>
              <a:rPr lang="zh-TW" altLang="en-US" dirty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醋</a:t>
            </a:r>
            <a:r>
              <a:rPr lang="zh-TW" altLang="en-US" dirty="0" smtClean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量結果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54754"/>
              </p:ext>
            </p:extLst>
          </p:nvPr>
        </p:nvGraphicFramePr>
        <p:xfrm>
          <a:off x="544810" y="206662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五角星形 5"/>
          <p:cNvSpPr/>
          <p:nvPr/>
        </p:nvSpPr>
        <p:spPr>
          <a:xfrm>
            <a:off x="6849768" y="2341312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五角星形 6"/>
          <p:cNvSpPr/>
          <p:nvPr/>
        </p:nvSpPr>
        <p:spPr>
          <a:xfrm>
            <a:off x="3021247" y="2531272"/>
            <a:ext cx="457200" cy="457200"/>
          </a:xfrm>
          <a:prstGeom prst="star5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" y="1819713"/>
            <a:ext cx="1231499" cy="49381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534400" y="6019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醋量</a:t>
            </a:r>
            <a:endParaRPr lang="zh-TW" altLang="en-US" dirty="0"/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7162800" y="1819713"/>
            <a:ext cx="201872" cy="5215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7309189" y="1446794"/>
            <a:ext cx="1567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文鼎水管體" panose="020B0602010101010101" pitchFamily="34" charset="-120"/>
                <a:ea typeface="文鼎水管體" panose="020B0602010101010101" pitchFamily="34" charset="-120"/>
              </a:rPr>
              <a:t>太酸了</a:t>
            </a:r>
            <a:r>
              <a:rPr lang="zh-TW" altLang="en-US" sz="2000" b="1" dirty="0">
                <a:solidFill>
                  <a:srgbClr val="FF0000"/>
                </a:solidFill>
                <a:latin typeface="文鼎水管體" panose="020B0602010101010101" pitchFamily="34" charset="-120"/>
                <a:ea typeface="文鼎水管體" panose="020B0602010101010101" pitchFamily="34" charset="-120"/>
              </a:rPr>
              <a:t>！</a:t>
            </a:r>
          </a:p>
        </p:txBody>
      </p:sp>
      <p:sp>
        <p:nvSpPr>
          <p:cNvPr id="10" name="橢圓 9"/>
          <p:cNvSpPr/>
          <p:nvPr/>
        </p:nvSpPr>
        <p:spPr>
          <a:xfrm>
            <a:off x="2945049" y="6186881"/>
            <a:ext cx="609596" cy="6037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4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7325" y="225630"/>
            <a:ext cx="8915400" cy="1755570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 smtClean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研究目的二：找出</a:t>
            </a:r>
            <a:r>
              <a:rPr lang="zh-TW" altLang="en-US" sz="3200" b="1" dirty="0" smtClean="0">
                <a:solidFill>
                  <a:srgbClr val="0070C0"/>
                </a:solidFill>
                <a:latin typeface="華康中明體(P)" panose="02020500000000000000" pitchFamily="18" charset="-120"/>
                <a:ea typeface="華康中明體(P)" panose="02020500000000000000" pitchFamily="18" charset="-120"/>
              </a:rPr>
              <a:t>豆</a:t>
            </a:r>
            <a:r>
              <a:rPr lang="zh-TW" altLang="en-US" sz="3200" b="1" dirty="0">
                <a:solidFill>
                  <a:srgbClr val="0070C0"/>
                </a:solidFill>
                <a:latin typeface="華康中明體(P)" panose="02020500000000000000" pitchFamily="18" charset="-120"/>
                <a:ea typeface="華康中明體(P)" panose="02020500000000000000" pitchFamily="18" charset="-120"/>
              </a:rPr>
              <a:t>漿</a:t>
            </a:r>
            <a:r>
              <a:rPr lang="zh-TW" altLang="en-US" sz="3200" dirty="0" smtClean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中最佳的</a:t>
            </a:r>
            <a:r>
              <a:rPr lang="zh-TW" altLang="en-US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凝乳</a:t>
            </a:r>
            <a:r>
              <a:rPr lang="zh-TW" altLang="en-US" sz="3200" dirty="0" smtClean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量</a:t>
            </a:r>
            <a:r>
              <a:rPr lang="en-US" altLang="zh-TW" sz="3200" dirty="0" smtClean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/>
            </a:r>
            <a:br>
              <a:rPr lang="en-US" altLang="zh-TW" sz="3200" dirty="0" smtClean="0">
                <a:latin typeface="華康中明體(P)" panose="02020500000000000000" pitchFamily="18" charset="-120"/>
                <a:ea typeface="華康中明體(P)" panose="02020500000000000000" pitchFamily="18" charset="-120"/>
              </a:rPr>
            </a:br>
            <a:r>
              <a:rPr lang="en-US" altLang="zh-TW" sz="3200" dirty="0" smtClean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(</a:t>
            </a:r>
            <a:r>
              <a:rPr lang="zh-TW" altLang="en-US" sz="3200" dirty="0" smtClean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二</a:t>
            </a:r>
            <a:r>
              <a:rPr lang="en-US" altLang="zh-TW" sz="3200" dirty="0" smtClean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)</a:t>
            </a:r>
            <a:r>
              <a:rPr lang="zh-TW" altLang="en-US" sz="3200" dirty="0" smtClean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找出凝乳量最多時的</a:t>
            </a:r>
            <a:r>
              <a:rPr lang="zh-TW" altLang="en-US" sz="3200" dirty="0" smtClean="0">
                <a:solidFill>
                  <a:srgbClr val="FF0000"/>
                </a:solidFill>
                <a:latin typeface="華康中明體(P)" panose="02020500000000000000" pitchFamily="18" charset="-120"/>
                <a:ea typeface="華康中明體(P)" panose="02020500000000000000" pitchFamily="18" charset="-120"/>
              </a:rPr>
              <a:t>溫</a:t>
            </a:r>
            <a:r>
              <a:rPr lang="zh-TW" altLang="en-US" sz="3200" dirty="0">
                <a:solidFill>
                  <a:srgbClr val="FF0000"/>
                </a:solidFill>
                <a:latin typeface="華康中明體(P)" panose="02020500000000000000" pitchFamily="18" charset="-120"/>
                <a:ea typeface="華康中明體(P)" panose="02020500000000000000" pitchFamily="18" charset="-120"/>
              </a:rPr>
              <a:t>度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1562" y="2004219"/>
            <a:ext cx="8646925" cy="63976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步驟一</a:t>
            </a:r>
            <a:r>
              <a:rPr lang="en-US" altLang="zh-TW" dirty="0" smtClean="0"/>
              <a:t>.</a:t>
            </a:r>
            <a:r>
              <a:rPr lang="zh-TW" altLang="en-US" dirty="0" smtClean="0"/>
              <a:t>將</a:t>
            </a:r>
            <a:r>
              <a:rPr lang="en-US" altLang="zh-TW" dirty="0" smtClean="0"/>
              <a:t>30</a:t>
            </a:r>
            <a:r>
              <a:rPr lang="zh-TW" altLang="en-US" dirty="0" smtClean="0"/>
              <a:t>毫升豆漿分別加熱至</a:t>
            </a:r>
            <a:r>
              <a:rPr lang="en-US" altLang="zh-TW" dirty="0" smtClean="0"/>
              <a:t>40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50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60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70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80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90</a:t>
            </a:r>
            <a:r>
              <a:rPr lang="zh-TW" altLang="en-US" dirty="0" smtClean="0"/>
              <a:t>度</a:t>
            </a:r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94" y="2667000"/>
            <a:ext cx="4651651" cy="73768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667000"/>
            <a:ext cx="1481749" cy="2633214"/>
          </a:xfrm>
          <a:prstGeom prst="rect">
            <a:avLst/>
          </a:prstGeom>
        </p:spPr>
      </p:pic>
      <p:sp>
        <p:nvSpPr>
          <p:cNvPr id="16" name="文字版面配置區 4"/>
          <p:cNvSpPr txBox="1">
            <a:spLocks/>
          </p:cNvSpPr>
          <p:nvPr/>
        </p:nvSpPr>
        <p:spPr>
          <a:xfrm>
            <a:off x="297703" y="5300214"/>
            <a:ext cx="4576442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200" dirty="0" smtClean="0"/>
              <a:t>步驟三</a:t>
            </a:r>
            <a:r>
              <a:rPr lang="en-US" altLang="zh-TW" sz="2200" dirty="0" smtClean="0"/>
              <a:t>~</a:t>
            </a:r>
            <a:r>
              <a:rPr lang="zh-TW" altLang="en-US" sz="2200" dirty="0" smtClean="0"/>
              <a:t>六：與前面實驗步驟相同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0560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7325" y="225630"/>
            <a:ext cx="8915400" cy="1755570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研究目的二：找出</a:t>
            </a:r>
            <a:r>
              <a:rPr lang="zh-TW" altLang="en-US" b="1" dirty="0">
                <a:solidFill>
                  <a:srgbClr val="0070C0"/>
                </a:solidFill>
                <a:latin typeface="華康中明體(P)" panose="02020500000000000000" pitchFamily="18" charset="-120"/>
                <a:ea typeface="華康中明體(P)" panose="02020500000000000000" pitchFamily="18" charset="-120"/>
              </a:rPr>
              <a:t>豆漿</a:t>
            </a:r>
            <a:r>
              <a:rPr lang="zh-TW" altLang="en-US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中最佳的凝乳量</a:t>
            </a:r>
            <a:r>
              <a:rPr lang="en-US" altLang="zh-TW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/>
            </a:r>
            <a:br>
              <a:rPr lang="en-US" altLang="zh-TW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</a:br>
            <a:r>
              <a:rPr lang="en-US" altLang="zh-TW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(</a:t>
            </a:r>
            <a:r>
              <a:rPr lang="zh-TW" altLang="en-US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二</a:t>
            </a:r>
            <a:r>
              <a:rPr lang="en-US" altLang="zh-TW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)</a:t>
            </a:r>
            <a:r>
              <a:rPr lang="zh-TW" altLang="en-US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找出凝乳量最多時的</a:t>
            </a:r>
            <a:r>
              <a:rPr lang="zh-TW" altLang="en-US" dirty="0">
                <a:solidFill>
                  <a:srgbClr val="FF0000"/>
                </a:solidFill>
                <a:latin typeface="華康中明體(P)" panose="02020500000000000000" pitchFamily="18" charset="-120"/>
                <a:ea typeface="華康中明體(P)" panose="02020500000000000000" pitchFamily="18" charset="-120"/>
              </a:rPr>
              <a:t>溫度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83801"/>
            <a:ext cx="2421579" cy="3951288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62200"/>
            <a:ext cx="2126175" cy="37784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39640" y="1848535"/>
            <a:ext cx="6732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靜</a:t>
            </a:r>
            <a:r>
              <a:rPr lang="zh-TW" altLang="en-US" dirty="0"/>
              <a:t>置瀝水</a:t>
            </a:r>
            <a:r>
              <a:rPr lang="en-US" altLang="zh-TW" dirty="0"/>
              <a:t>24</a:t>
            </a:r>
            <a:r>
              <a:rPr lang="zh-TW" altLang="en-US" dirty="0"/>
              <a:t>小時，取出凝乳蛋白秤重。</a:t>
            </a:r>
          </a:p>
        </p:txBody>
      </p:sp>
    </p:spTree>
    <p:extLst>
      <p:ext uri="{BB962C8B-B14F-4D97-AF65-F5344CB8AC3E}">
        <p14:creationId xmlns:p14="http://schemas.microsoft.com/office/powerpoint/2010/main" val="2375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93979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研究目的二：找出</a:t>
            </a:r>
            <a:r>
              <a:rPr lang="zh-TW" altLang="en-US" b="1" dirty="0">
                <a:solidFill>
                  <a:srgbClr val="0070C0"/>
                </a:solidFill>
                <a:latin typeface="華康中明體(P)" panose="02020500000000000000" pitchFamily="18" charset="-120"/>
                <a:ea typeface="華康中明體(P)" panose="02020500000000000000" pitchFamily="18" charset="-120"/>
              </a:rPr>
              <a:t>豆漿</a:t>
            </a:r>
            <a:r>
              <a:rPr lang="zh-TW" altLang="en-US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中最佳的凝乳量</a:t>
            </a:r>
            <a:r>
              <a:rPr lang="en-US" altLang="zh-TW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/>
            </a:r>
            <a:br>
              <a:rPr lang="en-US" altLang="zh-TW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</a:br>
            <a:r>
              <a:rPr lang="en-US" altLang="zh-TW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(</a:t>
            </a:r>
            <a:r>
              <a:rPr lang="zh-TW" altLang="en-US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二</a:t>
            </a:r>
            <a:r>
              <a:rPr lang="en-US" altLang="zh-TW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)</a:t>
            </a:r>
            <a:r>
              <a:rPr lang="zh-TW" altLang="en-US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找出凝乳量最多時的</a:t>
            </a:r>
            <a:r>
              <a:rPr lang="zh-TW" altLang="en-US" dirty="0">
                <a:solidFill>
                  <a:srgbClr val="FF0000"/>
                </a:solidFill>
                <a:latin typeface="華康中明體(P)" panose="02020500000000000000" pitchFamily="18" charset="-120"/>
                <a:ea typeface="華康中明體(P)" panose="02020500000000000000" pitchFamily="18" charset="-120"/>
              </a:rPr>
              <a:t>溫度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880762"/>
              </p:ext>
            </p:extLst>
          </p:nvPr>
        </p:nvGraphicFramePr>
        <p:xfrm>
          <a:off x="919956" y="1752600"/>
          <a:ext cx="7304087" cy="384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362200"/>
            <a:ext cx="579170" cy="57917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13" y="1626110"/>
            <a:ext cx="1231499" cy="493819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7239000" y="526896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溫度</a:t>
            </a:r>
            <a:r>
              <a:rPr lang="en-US" altLang="zh-TW" dirty="0" smtClean="0"/>
              <a:t>(</a:t>
            </a:r>
            <a:r>
              <a:rPr lang="zh-TW" altLang="en-US" dirty="0" smtClean="0"/>
              <a:t>度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6623760" y="5153441"/>
            <a:ext cx="609596" cy="6037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9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144" y="26701"/>
            <a:ext cx="8915400" cy="1755570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 smtClean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研究目的二：找出</a:t>
            </a:r>
            <a:r>
              <a:rPr lang="zh-TW" altLang="en-US" sz="3200" b="1" dirty="0" smtClean="0">
                <a:solidFill>
                  <a:srgbClr val="0070C0"/>
                </a:solidFill>
                <a:latin typeface="華康中明體(P)" panose="02020500000000000000" pitchFamily="18" charset="-120"/>
                <a:ea typeface="華康中明體(P)" panose="02020500000000000000" pitchFamily="18" charset="-120"/>
              </a:rPr>
              <a:t>豆</a:t>
            </a:r>
            <a:r>
              <a:rPr lang="zh-TW" altLang="en-US" sz="3200" b="1" dirty="0">
                <a:solidFill>
                  <a:srgbClr val="0070C0"/>
                </a:solidFill>
                <a:latin typeface="華康中明體(P)" panose="02020500000000000000" pitchFamily="18" charset="-120"/>
                <a:ea typeface="華康中明體(P)" panose="02020500000000000000" pitchFamily="18" charset="-120"/>
              </a:rPr>
              <a:t>漿</a:t>
            </a:r>
            <a:r>
              <a:rPr lang="zh-TW" altLang="en-US" sz="3200" dirty="0" smtClean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中最佳的</a:t>
            </a:r>
            <a:r>
              <a:rPr lang="zh-TW" altLang="en-US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凝乳</a:t>
            </a:r>
            <a:r>
              <a:rPr lang="zh-TW" altLang="en-US" sz="3200" dirty="0" smtClean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量</a:t>
            </a:r>
            <a:r>
              <a:rPr lang="en-US" altLang="zh-TW" sz="3200" dirty="0" smtClean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/>
            </a:r>
            <a:br>
              <a:rPr lang="en-US" altLang="zh-TW" sz="3200" dirty="0" smtClean="0">
                <a:latin typeface="華康中明體(P)" panose="02020500000000000000" pitchFamily="18" charset="-120"/>
                <a:ea typeface="華康中明體(P)" panose="02020500000000000000" pitchFamily="18" charset="-120"/>
              </a:rPr>
            </a:br>
            <a:r>
              <a:rPr lang="en-US" altLang="zh-TW" sz="3200" dirty="0" smtClean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(</a:t>
            </a:r>
            <a:r>
              <a:rPr lang="zh-TW" altLang="en-US" sz="3200" dirty="0" smtClean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三</a:t>
            </a:r>
            <a:r>
              <a:rPr lang="en-US" altLang="zh-TW" sz="3200" dirty="0" smtClean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)</a:t>
            </a:r>
            <a:r>
              <a:rPr lang="zh-TW" altLang="en-US" sz="3200" dirty="0" smtClean="0">
                <a:solidFill>
                  <a:srgbClr val="FF0000"/>
                </a:solidFill>
                <a:latin typeface="華康中明體(P)" panose="02020500000000000000" pitchFamily="18" charset="-120"/>
                <a:ea typeface="華康中明體(P)" panose="02020500000000000000" pitchFamily="18" charset="-120"/>
              </a:rPr>
              <a:t>添加其他物質</a:t>
            </a:r>
            <a:r>
              <a:rPr lang="zh-TW" altLang="en-US" sz="3200" dirty="0" smtClean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，是否能增加凝乳</a:t>
            </a:r>
            <a:r>
              <a:rPr lang="zh-TW" altLang="en-US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-6772" y="1524000"/>
            <a:ext cx="5480408" cy="1039746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步驟一</a:t>
            </a:r>
            <a:r>
              <a:rPr lang="en-US" altLang="zh-TW" dirty="0" smtClean="0"/>
              <a:t>.</a:t>
            </a:r>
            <a:r>
              <a:rPr lang="zh-TW" altLang="en-US" dirty="0" smtClean="0"/>
              <a:t>將</a:t>
            </a:r>
            <a:r>
              <a:rPr lang="en-US" altLang="zh-TW" dirty="0" smtClean="0"/>
              <a:t>30</a:t>
            </a:r>
            <a:r>
              <a:rPr lang="zh-TW" altLang="en-US" dirty="0" smtClean="0"/>
              <a:t>毫升豆漿加入</a:t>
            </a:r>
            <a:r>
              <a:rPr lang="en-US" altLang="zh-TW" dirty="0" smtClean="0"/>
              <a:t>1</a:t>
            </a:r>
            <a:r>
              <a:rPr lang="zh-TW" altLang="en-US" dirty="0" smtClean="0"/>
              <a:t>克的鹽後， </a:t>
            </a:r>
            <a:endParaRPr lang="en-US" altLang="zh-TW" dirty="0" smtClean="0"/>
          </a:p>
          <a:p>
            <a:r>
              <a:rPr lang="zh-TW" altLang="en-US" dirty="0" smtClean="0"/>
              <a:t>分別加入</a:t>
            </a:r>
            <a:r>
              <a:rPr lang="zh-TW" altLang="en-US" dirty="0" smtClean="0">
                <a:solidFill>
                  <a:srgbClr val="FF0000"/>
                </a:solidFill>
              </a:rPr>
              <a:t>麵粉、奶油。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1" y="2536117"/>
            <a:ext cx="1741804" cy="3095359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399695" y="1511641"/>
            <a:ext cx="3742128" cy="1052105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步驟二</a:t>
            </a:r>
            <a:r>
              <a:rPr lang="en-US" altLang="zh-TW" dirty="0" smtClean="0"/>
              <a:t>.</a:t>
            </a:r>
            <a:r>
              <a:rPr lang="zh-TW" altLang="en-US" dirty="0"/>
              <a:t>加熱</a:t>
            </a:r>
            <a:r>
              <a:rPr lang="zh-TW" altLang="en-US" dirty="0" smtClean="0"/>
              <a:t>至</a:t>
            </a:r>
            <a:r>
              <a:rPr lang="en-US" altLang="zh-TW" dirty="0" smtClean="0">
                <a:solidFill>
                  <a:srgbClr val="FF0000"/>
                </a:solidFill>
              </a:rPr>
              <a:t>90</a:t>
            </a:r>
            <a:r>
              <a:rPr lang="zh-TW" altLang="en-US" dirty="0" smtClean="0">
                <a:solidFill>
                  <a:srgbClr val="FF0000"/>
                </a:solidFill>
              </a:rPr>
              <a:t>度</a:t>
            </a:r>
            <a:r>
              <a:rPr lang="zh-TW" altLang="en-US" dirty="0" smtClean="0"/>
              <a:t>後，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分別加入</a:t>
            </a:r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r>
              <a:rPr lang="zh-TW" altLang="en-US" dirty="0" smtClean="0">
                <a:solidFill>
                  <a:srgbClr val="FF0000"/>
                </a:solidFill>
              </a:rPr>
              <a:t>毫升醋</a:t>
            </a:r>
            <a:r>
              <a:rPr lang="zh-TW" altLang="en-US" dirty="0" smtClean="0"/>
              <a:t>並攪拌。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358" y="2536117"/>
            <a:ext cx="1653259" cy="2938006"/>
          </a:xfr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2889"/>
            <a:ext cx="1704231" cy="3028587"/>
          </a:xfrm>
          <a:prstGeom prst="rect">
            <a:avLst/>
          </a:prstGeom>
        </p:spPr>
      </p:pic>
      <p:sp>
        <p:nvSpPr>
          <p:cNvPr id="9" name="文字版面配置區 4"/>
          <p:cNvSpPr txBox="1">
            <a:spLocks/>
          </p:cNvSpPr>
          <p:nvPr/>
        </p:nvSpPr>
        <p:spPr>
          <a:xfrm>
            <a:off x="335651" y="5631476"/>
            <a:ext cx="8536268" cy="5455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0000FF"/>
                </a:solidFill>
              </a:rPr>
              <a:t>步驟三</a:t>
            </a:r>
            <a:r>
              <a:rPr lang="en-US" altLang="zh-TW" dirty="0" smtClean="0">
                <a:solidFill>
                  <a:srgbClr val="0000FF"/>
                </a:solidFill>
              </a:rPr>
              <a:t>~</a:t>
            </a:r>
            <a:r>
              <a:rPr lang="zh-TW" altLang="en-US" dirty="0" smtClean="0">
                <a:solidFill>
                  <a:srgbClr val="0000FF"/>
                </a:solidFill>
              </a:rPr>
              <a:t>六：與前面實驗步驟相同。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9470" y="199095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研究目的二：找出</a:t>
            </a:r>
            <a:r>
              <a:rPr lang="zh-TW" altLang="en-US" b="1" dirty="0">
                <a:solidFill>
                  <a:srgbClr val="0070C0"/>
                </a:solidFill>
                <a:latin typeface="華康中明體(P)" panose="02020500000000000000" pitchFamily="18" charset="-120"/>
                <a:ea typeface="華康中明體(P)" panose="02020500000000000000" pitchFamily="18" charset="-120"/>
              </a:rPr>
              <a:t>豆漿</a:t>
            </a:r>
            <a:r>
              <a:rPr lang="zh-TW" altLang="en-US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中最佳的凝乳量</a:t>
            </a:r>
            <a:r>
              <a:rPr lang="en-US" altLang="zh-TW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/>
            </a:r>
            <a:br>
              <a:rPr lang="en-US" altLang="zh-TW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</a:br>
            <a:r>
              <a:rPr lang="en-US" altLang="zh-TW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(</a:t>
            </a:r>
            <a:r>
              <a:rPr lang="zh-TW" altLang="en-US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三</a:t>
            </a:r>
            <a:r>
              <a:rPr lang="en-US" altLang="zh-TW" dirty="0" smtClean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)</a:t>
            </a:r>
            <a:r>
              <a:rPr lang="zh-TW" altLang="en-US" dirty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添加其他物質的凝乳量結果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90132"/>
              </p:ext>
            </p:extLst>
          </p:nvPr>
        </p:nvGraphicFramePr>
        <p:xfrm>
          <a:off x="619470" y="2215839"/>
          <a:ext cx="7400118" cy="402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18" y="1738209"/>
            <a:ext cx="1191129" cy="47763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362200"/>
            <a:ext cx="579170" cy="57917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696200" y="557130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麵粉</a:t>
            </a:r>
            <a:r>
              <a:rPr lang="en-US" altLang="zh-TW" dirty="0" smtClean="0"/>
              <a:t>(g)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276600" y="1532746"/>
            <a:ext cx="2362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 smtClean="0">
                <a:solidFill>
                  <a:srgbClr val="0000FF"/>
                </a:solidFill>
              </a:rPr>
              <a:t>添加物：麵粉</a:t>
            </a:r>
            <a:endParaRPr lang="zh-TW" altLang="en-US" sz="2600" b="1" dirty="0">
              <a:solidFill>
                <a:srgbClr val="0000FF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6724190" y="5638752"/>
            <a:ext cx="609596" cy="6037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4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9470" y="199095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研究目的二：找出</a:t>
            </a:r>
            <a:r>
              <a:rPr lang="zh-TW" altLang="en-US" b="1" dirty="0">
                <a:solidFill>
                  <a:srgbClr val="0070C0"/>
                </a:solidFill>
                <a:latin typeface="華康中明體(P)" panose="02020500000000000000" pitchFamily="18" charset="-120"/>
                <a:ea typeface="華康中明體(P)" panose="02020500000000000000" pitchFamily="18" charset="-120"/>
              </a:rPr>
              <a:t>豆漿</a:t>
            </a:r>
            <a:r>
              <a:rPr lang="zh-TW" altLang="en-US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中最佳的凝乳量</a:t>
            </a:r>
            <a:r>
              <a:rPr lang="en-US" altLang="zh-TW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/>
            </a:r>
            <a:br>
              <a:rPr lang="en-US" altLang="zh-TW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</a:br>
            <a:r>
              <a:rPr lang="en-US" altLang="zh-TW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(</a:t>
            </a:r>
            <a:r>
              <a:rPr lang="zh-TW" altLang="en-US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三</a:t>
            </a:r>
            <a:r>
              <a:rPr lang="en-US" altLang="zh-TW" dirty="0" smtClean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)</a:t>
            </a:r>
            <a:r>
              <a:rPr lang="zh-TW" altLang="en-US" dirty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添加其他物質的凝乳量結果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072005"/>
              </p:ext>
            </p:extLst>
          </p:nvPr>
        </p:nvGraphicFramePr>
        <p:xfrm>
          <a:off x="1009188" y="2215840"/>
          <a:ext cx="7010400" cy="389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18" y="1738209"/>
            <a:ext cx="1191129" cy="47763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270" y="2319764"/>
            <a:ext cx="579170" cy="57917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696200" y="557130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奶油</a:t>
            </a:r>
            <a:r>
              <a:rPr lang="en-US" altLang="zh-TW" dirty="0" smtClean="0"/>
              <a:t>(g)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276600" y="1532746"/>
            <a:ext cx="2362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 smtClean="0">
                <a:solidFill>
                  <a:srgbClr val="0000FF"/>
                </a:solidFill>
              </a:rPr>
              <a:t>添加物：奶油</a:t>
            </a:r>
            <a:endParaRPr lang="zh-TW" altLang="en-US" sz="2600" b="1" dirty="0">
              <a:solidFill>
                <a:srgbClr val="0000FF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101163" y="5638752"/>
            <a:ext cx="609596" cy="6037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9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9470" y="199095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研究目的二：找出</a:t>
            </a:r>
            <a:r>
              <a:rPr lang="zh-TW" altLang="en-US" b="1" dirty="0">
                <a:solidFill>
                  <a:srgbClr val="0070C0"/>
                </a:solidFill>
                <a:latin typeface="華康中明體(P)" panose="02020500000000000000" pitchFamily="18" charset="-120"/>
                <a:ea typeface="華康中明體(P)" panose="02020500000000000000" pitchFamily="18" charset="-120"/>
              </a:rPr>
              <a:t>豆漿</a:t>
            </a:r>
            <a:r>
              <a:rPr lang="zh-TW" altLang="en-US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中最佳的凝乳量</a:t>
            </a:r>
            <a:r>
              <a:rPr lang="en-US" altLang="zh-TW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/>
            </a:r>
            <a:br>
              <a:rPr lang="en-US" altLang="zh-TW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</a:br>
            <a:r>
              <a:rPr lang="en-US" altLang="zh-TW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(</a:t>
            </a:r>
            <a:r>
              <a:rPr lang="zh-TW" altLang="en-US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三</a:t>
            </a:r>
            <a:r>
              <a:rPr lang="en-US" altLang="zh-TW" dirty="0" smtClean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)</a:t>
            </a:r>
            <a:r>
              <a:rPr lang="zh-TW" altLang="en-US" dirty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添加其他物質的凝乳量結果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86000" y="1484581"/>
            <a:ext cx="3962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 smtClean="0">
                <a:solidFill>
                  <a:srgbClr val="0000FF"/>
                </a:solidFill>
              </a:rPr>
              <a:t>添加物：麵粉</a:t>
            </a:r>
            <a:r>
              <a:rPr lang="en-US" altLang="zh-TW" sz="2600" b="1" dirty="0" smtClean="0">
                <a:solidFill>
                  <a:srgbClr val="0000FF"/>
                </a:solidFill>
              </a:rPr>
              <a:t>4g+</a:t>
            </a:r>
            <a:r>
              <a:rPr lang="zh-TW" altLang="en-US" sz="2600" b="1" dirty="0" smtClean="0">
                <a:solidFill>
                  <a:srgbClr val="0000FF"/>
                </a:solidFill>
              </a:rPr>
              <a:t>奶油</a:t>
            </a:r>
            <a:r>
              <a:rPr lang="en-US" altLang="zh-TW" sz="2600" b="1" dirty="0" smtClean="0">
                <a:solidFill>
                  <a:srgbClr val="0000FF"/>
                </a:solidFill>
              </a:rPr>
              <a:t>3g</a:t>
            </a:r>
            <a:endParaRPr lang="zh-TW" altLang="en-US" sz="2600" b="1" dirty="0">
              <a:solidFill>
                <a:srgbClr val="0000FF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62000" y="26670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凝乳量可達到</a:t>
            </a:r>
            <a:r>
              <a:rPr lang="en-US" altLang="zh-TW" sz="2800" dirty="0" smtClean="0"/>
              <a:t>20.8g</a:t>
            </a:r>
            <a:r>
              <a:rPr lang="zh-TW" altLang="en-US" sz="2800" dirty="0" smtClean="0"/>
              <a:t>，</a:t>
            </a:r>
            <a:endParaRPr lang="en-US" altLang="zh-TW" sz="2800" dirty="0" smtClean="0"/>
          </a:p>
          <a:p>
            <a:r>
              <a:rPr lang="zh-TW" altLang="en-US" sz="2800" dirty="0" smtClean="0"/>
              <a:t>代表麵粉和奶油可促進豆漿的植物性蛋白凝乳。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043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3540" y="152400"/>
            <a:ext cx="7773338" cy="1596177"/>
          </a:xfrm>
        </p:spPr>
        <p:txBody>
          <a:bodyPr/>
          <a:lstStyle/>
          <a:p>
            <a:r>
              <a:rPr lang="zh-TW" altLang="en-US" dirty="0"/>
              <a:t>研究</a:t>
            </a:r>
            <a:r>
              <a:rPr lang="zh-TW" altLang="en-US" dirty="0" smtClean="0"/>
              <a:t>目的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95400"/>
            <a:ext cx="86106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一</a:t>
            </a:r>
            <a:r>
              <a:rPr lang="zh-TW" altLang="en-US" sz="26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、</a:t>
            </a:r>
            <a:r>
              <a:rPr lang="zh-TW" altLang="en-US" sz="2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探討</a:t>
            </a:r>
            <a:r>
              <a:rPr lang="zh-TW" altLang="en-US" sz="2600" b="1" dirty="0" smtClean="0">
                <a:solidFill>
                  <a:srgbClr val="0070C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鮮奶</a:t>
            </a:r>
            <a:r>
              <a:rPr lang="zh-TW" altLang="en-US" sz="2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中的凝乳量</a:t>
            </a:r>
            <a:r>
              <a:rPr lang="en-US" altLang="zh-TW" sz="2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(</a:t>
            </a:r>
            <a:r>
              <a:rPr lang="zh-TW" altLang="en-US" sz="2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即</a:t>
            </a:r>
            <a:r>
              <a:rPr lang="zh-TW" altLang="en-US" sz="2600" b="1" dirty="0" smtClean="0">
                <a:solidFill>
                  <a:srgbClr val="0070C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起司</a:t>
            </a:r>
            <a:r>
              <a:rPr lang="en-US" altLang="zh-TW" sz="2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)</a:t>
            </a:r>
            <a:r>
              <a:rPr lang="zh-TW" altLang="en-US" sz="2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：</a:t>
            </a:r>
            <a:endParaRPr lang="en-US" altLang="zh-TW" sz="2600" dirty="0" smtClean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buNone/>
            </a:pPr>
            <a:r>
              <a:rPr lang="zh-TW" altLang="en-US" sz="2600" dirty="0"/>
              <a:t> </a:t>
            </a:r>
            <a:r>
              <a:rPr lang="zh-TW" altLang="en-US" sz="2600" dirty="0" smtClean="0"/>
              <a:t>  </a:t>
            </a:r>
            <a:r>
              <a:rPr lang="en-US" altLang="zh-TW" sz="2600" dirty="0" smtClean="0"/>
              <a:t>1.</a:t>
            </a:r>
            <a:r>
              <a:rPr lang="zh-TW" altLang="en-US" sz="2600" dirty="0" smtClean="0"/>
              <a:t>找出可以讓凝乳量</a:t>
            </a:r>
            <a:r>
              <a:rPr lang="zh-TW" altLang="en-US" sz="2600" dirty="0"/>
              <a:t>最多的</a:t>
            </a:r>
            <a:r>
              <a:rPr lang="zh-TW" altLang="en-US" sz="2600" dirty="0">
                <a:solidFill>
                  <a:srgbClr val="0070C0"/>
                </a:solidFill>
              </a:rPr>
              <a:t>醋</a:t>
            </a:r>
            <a:r>
              <a:rPr lang="zh-TW" altLang="en-US" sz="2600" dirty="0" smtClean="0"/>
              <a:t>量和</a:t>
            </a:r>
            <a:r>
              <a:rPr lang="zh-TW" altLang="en-US" sz="2600" dirty="0" smtClean="0">
                <a:solidFill>
                  <a:srgbClr val="0070C0"/>
                </a:solidFill>
              </a:rPr>
              <a:t>溫度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zh-TW" altLang="en-US" sz="2600" dirty="0"/>
              <a:t> </a:t>
            </a:r>
            <a:r>
              <a:rPr lang="zh-TW" altLang="en-US" sz="2600" dirty="0" smtClean="0"/>
              <a:t>  </a:t>
            </a:r>
            <a:r>
              <a:rPr lang="en-US" altLang="zh-TW" sz="2600" dirty="0" smtClean="0"/>
              <a:t>2.</a:t>
            </a:r>
            <a:r>
              <a:rPr lang="zh-TW" altLang="en-US" sz="2600" dirty="0" smtClean="0"/>
              <a:t>在鮮奶中分別</a:t>
            </a:r>
            <a:r>
              <a:rPr lang="zh-TW" altLang="en-US" sz="2600" dirty="0">
                <a:solidFill>
                  <a:srgbClr val="0070C0"/>
                </a:solidFill>
              </a:rPr>
              <a:t>添加</a:t>
            </a:r>
            <a:r>
              <a:rPr lang="zh-TW" altLang="en-US" sz="2600" dirty="0" smtClean="0">
                <a:solidFill>
                  <a:srgbClr val="0070C0"/>
                </a:solidFill>
              </a:rPr>
              <a:t>物質</a:t>
            </a:r>
            <a:r>
              <a:rPr lang="zh-TW" altLang="en-US" sz="2600" dirty="0"/>
              <a:t>，</a:t>
            </a:r>
            <a:r>
              <a:rPr lang="zh-TW" altLang="en-US" sz="2600" dirty="0" smtClean="0"/>
              <a:t>是否</a:t>
            </a:r>
            <a:r>
              <a:rPr lang="zh-TW" altLang="en-US" sz="2600" dirty="0"/>
              <a:t>能</a:t>
            </a:r>
            <a:r>
              <a:rPr lang="zh-TW" altLang="en-US" sz="2600" dirty="0" smtClean="0"/>
              <a:t>增</a:t>
            </a:r>
            <a:r>
              <a:rPr lang="zh-TW" altLang="en-US" sz="2600" dirty="0"/>
              <a:t>加</a:t>
            </a:r>
            <a:r>
              <a:rPr lang="zh-TW" altLang="en-US" sz="2600" dirty="0" smtClean="0"/>
              <a:t>凝</a:t>
            </a:r>
            <a:r>
              <a:rPr lang="zh-TW" altLang="en-US" sz="2600" dirty="0"/>
              <a:t>乳</a:t>
            </a:r>
            <a:r>
              <a:rPr lang="zh-TW" altLang="en-US" sz="2600" dirty="0" smtClean="0"/>
              <a:t>量？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zh-TW" altLang="en-US" sz="2600" dirty="0"/>
              <a:t> </a:t>
            </a:r>
            <a:r>
              <a:rPr lang="zh-TW" altLang="en-US" sz="2600" dirty="0" smtClean="0"/>
              <a:t>      添加物為</a:t>
            </a:r>
            <a:r>
              <a:rPr lang="en-US" altLang="zh-TW" sz="2600" dirty="0" smtClean="0"/>
              <a:t>:a.</a:t>
            </a:r>
            <a:r>
              <a:rPr lang="zh-TW" altLang="en-US" sz="2600" dirty="0" smtClean="0"/>
              <a:t>奶油  </a:t>
            </a:r>
            <a:r>
              <a:rPr lang="en-US" altLang="zh-TW" sz="2600" dirty="0" smtClean="0"/>
              <a:t>b.</a:t>
            </a:r>
            <a:r>
              <a:rPr lang="zh-TW" altLang="en-US" sz="2600" dirty="0" smtClean="0"/>
              <a:t>麵粉 </a:t>
            </a:r>
            <a:r>
              <a:rPr lang="en-US" altLang="zh-TW" sz="2600" dirty="0" smtClean="0"/>
              <a:t>c</a:t>
            </a:r>
            <a:r>
              <a:rPr lang="en-US" altLang="zh-TW" sz="2600" dirty="0"/>
              <a:t>.</a:t>
            </a:r>
            <a:r>
              <a:rPr lang="zh-TW" altLang="en-US" sz="2600" dirty="0" smtClean="0"/>
              <a:t>奶油＋麵粉</a:t>
            </a:r>
          </a:p>
          <a:p>
            <a:pPr marL="0" indent="0">
              <a:buNone/>
            </a:pPr>
            <a:r>
              <a:rPr lang="zh-TW" altLang="en-US" sz="2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二</a:t>
            </a:r>
            <a:r>
              <a:rPr lang="zh-TW" altLang="en-US" sz="26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、</a:t>
            </a:r>
            <a:r>
              <a:rPr lang="zh-TW" altLang="en-US" sz="2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探討</a:t>
            </a:r>
            <a:r>
              <a:rPr lang="zh-TW" altLang="en-US" sz="2600" b="1" dirty="0" smtClean="0">
                <a:solidFill>
                  <a:srgbClr val="0070C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豆漿</a:t>
            </a:r>
            <a:r>
              <a:rPr lang="zh-TW" altLang="en-US" sz="2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中的</a:t>
            </a:r>
            <a:r>
              <a:rPr lang="zh-TW" altLang="en-US" sz="26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凝乳</a:t>
            </a:r>
            <a:r>
              <a:rPr lang="zh-TW" altLang="en-US" sz="2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量</a:t>
            </a:r>
            <a:r>
              <a:rPr lang="en-US" altLang="zh-TW" sz="2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(</a:t>
            </a:r>
            <a:r>
              <a:rPr lang="zh-TW" altLang="en-US" sz="2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即</a:t>
            </a:r>
            <a:r>
              <a:rPr lang="zh-TW" altLang="en-US" sz="2600" b="1" dirty="0" smtClean="0">
                <a:solidFill>
                  <a:srgbClr val="0070C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豆腐</a:t>
            </a:r>
            <a:r>
              <a:rPr lang="en-US" altLang="zh-TW" sz="2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)</a:t>
            </a:r>
            <a:r>
              <a:rPr lang="zh-TW" altLang="en-US" sz="2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：</a:t>
            </a:r>
            <a:endParaRPr lang="zh-TW" altLang="en-US" sz="26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buNone/>
            </a:pPr>
            <a:r>
              <a:rPr lang="zh-TW" altLang="en-US" sz="2600" dirty="0"/>
              <a:t>   </a:t>
            </a:r>
            <a:r>
              <a:rPr lang="en-US" altLang="zh-TW" sz="2600" dirty="0"/>
              <a:t>1.</a:t>
            </a:r>
            <a:r>
              <a:rPr lang="zh-TW" altLang="en-US" sz="2600" dirty="0"/>
              <a:t>找出可以讓凝乳量最多</a:t>
            </a:r>
            <a:r>
              <a:rPr lang="zh-TW" altLang="en-US" sz="2600" dirty="0" smtClean="0"/>
              <a:t>的</a:t>
            </a:r>
            <a:r>
              <a:rPr lang="zh-TW" altLang="en-US" sz="2600" dirty="0">
                <a:solidFill>
                  <a:srgbClr val="0070C0"/>
                </a:solidFill>
              </a:rPr>
              <a:t>醋</a:t>
            </a:r>
            <a:r>
              <a:rPr lang="zh-TW" altLang="en-US" sz="2600" dirty="0"/>
              <a:t>量和</a:t>
            </a:r>
            <a:r>
              <a:rPr lang="zh-TW" altLang="en-US" sz="2600" dirty="0">
                <a:solidFill>
                  <a:srgbClr val="0070C0"/>
                </a:solidFill>
              </a:rPr>
              <a:t>溫度</a:t>
            </a:r>
            <a:r>
              <a:rPr lang="zh-TW" altLang="en-US" sz="2600" dirty="0"/>
              <a:t>。</a:t>
            </a:r>
            <a:endParaRPr lang="en-US" altLang="zh-TW" sz="2600" dirty="0"/>
          </a:p>
          <a:p>
            <a:pPr marL="0" indent="0">
              <a:buNone/>
            </a:pPr>
            <a:r>
              <a:rPr lang="zh-TW" altLang="en-US" sz="2600" dirty="0" smtClean="0"/>
              <a:t>   </a:t>
            </a:r>
            <a:r>
              <a:rPr lang="en-US" altLang="zh-TW" sz="2600" dirty="0"/>
              <a:t>2.</a:t>
            </a:r>
            <a:r>
              <a:rPr lang="zh-TW" altLang="en-US" sz="2600" dirty="0" smtClean="0"/>
              <a:t>在豆漿中</a:t>
            </a:r>
            <a:r>
              <a:rPr lang="zh-TW" altLang="en-US" sz="2600" dirty="0"/>
              <a:t>分別</a:t>
            </a:r>
            <a:r>
              <a:rPr lang="zh-TW" altLang="en-US" sz="2600" dirty="0">
                <a:solidFill>
                  <a:srgbClr val="0070C0"/>
                </a:solidFill>
              </a:rPr>
              <a:t>添加物質</a:t>
            </a:r>
            <a:r>
              <a:rPr lang="zh-TW" altLang="en-US" sz="2600" dirty="0"/>
              <a:t>，是否能增加凝乳量？</a:t>
            </a:r>
            <a:endParaRPr lang="en-US" altLang="zh-TW" sz="2600" dirty="0"/>
          </a:p>
          <a:p>
            <a:pPr marL="0" indent="0">
              <a:buNone/>
            </a:pPr>
            <a:r>
              <a:rPr lang="zh-TW" altLang="en-US" sz="2600" dirty="0"/>
              <a:t>       添加物為</a:t>
            </a:r>
            <a:r>
              <a:rPr lang="en-US" altLang="zh-TW" sz="2600" dirty="0"/>
              <a:t>:a.</a:t>
            </a:r>
            <a:r>
              <a:rPr lang="zh-TW" altLang="en-US" sz="2600" dirty="0"/>
              <a:t>奶油  </a:t>
            </a:r>
            <a:r>
              <a:rPr lang="en-US" altLang="zh-TW" sz="2600" dirty="0"/>
              <a:t>b.</a:t>
            </a:r>
            <a:r>
              <a:rPr lang="zh-TW" altLang="en-US" sz="2600" dirty="0"/>
              <a:t>麵粉 </a:t>
            </a:r>
            <a:r>
              <a:rPr lang="en-US" altLang="zh-TW" sz="2600" dirty="0"/>
              <a:t>c</a:t>
            </a:r>
            <a:r>
              <a:rPr lang="en-US" altLang="zh-TW" sz="2600" dirty="0" smtClean="0"/>
              <a:t>.</a:t>
            </a:r>
            <a:r>
              <a:rPr lang="zh-TW" altLang="en-US" sz="2600" dirty="0" smtClean="0"/>
              <a:t>奶油</a:t>
            </a:r>
            <a:r>
              <a:rPr lang="zh-TW" altLang="en-US" sz="2600" dirty="0"/>
              <a:t>＋</a:t>
            </a:r>
            <a:r>
              <a:rPr lang="zh-TW" altLang="en-US" sz="2600" dirty="0" smtClean="0"/>
              <a:t>麵粉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zh-TW" altLang="en-US" sz="2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三、找出</a:t>
            </a:r>
            <a:r>
              <a:rPr lang="zh-TW" altLang="en-US" sz="2600" dirty="0" smtClean="0">
                <a:solidFill>
                  <a:srgbClr val="0070C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鮮奶加豆漿</a:t>
            </a:r>
            <a:r>
              <a:rPr lang="zh-TW" altLang="en-US" sz="2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最佳的凝乳量比例。</a:t>
            </a:r>
            <a:endParaRPr lang="zh-TW" altLang="en-US" sz="26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37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930" y="238693"/>
            <a:ext cx="8915400" cy="1755570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研究目的三：綜合鮮奶和豆漿最佳的凝乳條件，找出鮮奶豆漿最佳的凝乳量：</a:t>
            </a:r>
            <a:r>
              <a:rPr lang="en-US" altLang="zh-TW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/>
            </a:r>
            <a:br>
              <a:rPr lang="en-US" altLang="zh-TW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</a:br>
            <a:r>
              <a:rPr lang="en-US" altLang="zh-TW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(</a:t>
            </a:r>
            <a:r>
              <a:rPr lang="zh-TW" altLang="en-US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一</a:t>
            </a:r>
            <a:r>
              <a:rPr lang="en-US" altLang="zh-TW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)</a:t>
            </a:r>
            <a:r>
              <a:rPr lang="zh-TW" altLang="en-US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找出</a:t>
            </a:r>
            <a:r>
              <a:rPr lang="zh-TW" altLang="en-US" sz="3200" dirty="0">
                <a:solidFill>
                  <a:srgbClr val="FF0000"/>
                </a:solidFill>
                <a:latin typeface="華康中明體(P)" panose="02020500000000000000" pitchFamily="18" charset="-120"/>
                <a:ea typeface="華康中明體(P)" panose="02020500000000000000" pitchFamily="18" charset="-120"/>
              </a:rPr>
              <a:t>鮮奶豆漿</a:t>
            </a:r>
            <a:r>
              <a:rPr lang="zh-TW" altLang="en-US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最佳的凝乳比例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994263"/>
            <a:ext cx="8966513" cy="639762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/>
              <a:t>將鮮奶和豆漿分為五種比例，如下：</a:t>
            </a:r>
            <a:endParaRPr lang="zh-TW" altLang="en-US" sz="3000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93709903"/>
              </p:ext>
            </p:extLst>
          </p:nvPr>
        </p:nvGraphicFramePr>
        <p:xfrm>
          <a:off x="609600" y="2647084"/>
          <a:ext cx="8153400" cy="2292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1290122967"/>
                    </a:ext>
                  </a:extLst>
                </a:gridCol>
                <a:gridCol w="2805937">
                  <a:extLst>
                    <a:ext uri="{9D8B030D-6E8A-4147-A177-3AD203B41FA5}">
                      <a16:colId xmlns:a16="http://schemas.microsoft.com/office/drawing/2014/main" xmlns="" val="226424062"/>
                    </a:ext>
                  </a:extLst>
                </a:gridCol>
                <a:gridCol w="2719303">
                  <a:extLst>
                    <a:ext uri="{9D8B030D-6E8A-4147-A177-3AD203B41FA5}">
                      <a16:colId xmlns:a16="http://schemas.microsoft.com/office/drawing/2014/main" xmlns="" val="158832387"/>
                    </a:ext>
                  </a:extLst>
                </a:gridCol>
                <a:gridCol w="1942360">
                  <a:extLst>
                    <a:ext uri="{9D8B030D-6E8A-4147-A177-3AD203B41FA5}">
                      <a16:colId xmlns:a16="http://schemas.microsoft.com/office/drawing/2014/main" xmlns="" val="1163287020"/>
                    </a:ext>
                  </a:extLst>
                </a:gridCol>
              </a:tblGrid>
              <a:tr h="38214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豆漿</a:t>
                      </a:r>
                      <a:r>
                        <a:rPr lang="en-US" altLang="zh-TW" dirty="0" smtClean="0"/>
                        <a:t>(ml)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鮮奶</a:t>
                      </a:r>
                      <a:r>
                        <a:rPr lang="en-US" altLang="zh-TW" dirty="0" smtClean="0"/>
                        <a:t>(ml)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合計</a:t>
                      </a:r>
                      <a:r>
                        <a:rPr lang="en-US" altLang="zh-TW" dirty="0" smtClean="0"/>
                        <a:t>(ml)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8796591"/>
                  </a:ext>
                </a:extLst>
              </a:tr>
              <a:tr h="38214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5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25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476629"/>
                  </a:ext>
                </a:extLst>
              </a:tr>
              <a:tr h="38214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10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20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4817739"/>
                  </a:ext>
                </a:extLst>
              </a:tr>
              <a:tr h="38214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15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15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4802170"/>
                  </a:ext>
                </a:extLst>
              </a:tr>
              <a:tr h="38214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20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10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2473659"/>
                  </a:ext>
                </a:extLst>
              </a:tr>
              <a:tr h="38214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25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5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7783451"/>
                  </a:ext>
                </a:extLst>
              </a:tr>
            </a:tbl>
          </a:graphicData>
        </a:graphic>
      </p:graphicFrame>
      <p:sp>
        <p:nvSpPr>
          <p:cNvPr id="7" name="文字版面配置區 2"/>
          <p:cNvSpPr>
            <a:spLocks noGrp="1"/>
          </p:cNvSpPr>
          <p:nvPr>
            <p:ph type="body" sz="quarter" idx="3"/>
          </p:nvPr>
        </p:nvSpPr>
        <p:spPr>
          <a:xfrm>
            <a:off x="838200" y="5334000"/>
            <a:ext cx="8894762" cy="639763"/>
          </a:xfrm>
        </p:spPr>
        <p:txBody>
          <a:bodyPr>
            <a:normAutofit/>
          </a:bodyPr>
          <a:lstStyle/>
          <a:p>
            <a:r>
              <a:rPr lang="zh-TW" altLang="en-US" sz="2600" dirty="0" smtClean="0"/>
              <a:t>按照之前實驗步驟加醋進行凝乳。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26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7325" y="225630"/>
            <a:ext cx="8915400" cy="1755570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研究目的三：綜合鮮奶和豆漿最佳的凝乳條件中，找出鮮奶豆漿最佳的凝乳量：</a:t>
            </a:r>
            <a:r>
              <a:rPr lang="en-US" altLang="zh-TW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/>
            </a:r>
            <a:br>
              <a:rPr lang="en-US" altLang="zh-TW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</a:br>
            <a:r>
              <a:rPr lang="en-US" altLang="zh-TW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(</a:t>
            </a:r>
            <a:r>
              <a:rPr lang="zh-TW" altLang="en-US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二</a:t>
            </a:r>
            <a:r>
              <a:rPr lang="en-US" altLang="zh-TW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)</a:t>
            </a:r>
            <a:r>
              <a:rPr lang="zh-TW" altLang="en-US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找出</a:t>
            </a:r>
            <a:r>
              <a:rPr lang="zh-TW" altLang="en-US" sz="3200" dirty="0">
                <a:solidFill>
                  <a:srgbClr val="FF0000"/>
                </a:solidFill>
                <a:latin typeface="華康中明體(P)" panose="02020500000000000000" pitchFamily="18" charset="-120"/>
                <a:ea typeface="華康中明體(P)" panose="02020500000000000000" pitchFamily="18" charset="-120"/>
              </a:rPr>
              <a:t>鮮奶豆漿</a:t>
            </a:r>
            <a:r>
              <a:rPr lang="zh-TW" altLang="en-US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最佳的凝乳</a:t>
            </a:r>
            <a:r>
              <a:rPr lang="zh-TW" altLang="en-US" sz="3200" dirty="0">
                <a:solidFill>
                  <a:srgbClr val="FF0000"/>
                </a:solidFill>
                <a:latin typeface="華康中明體(P)" panose="02020500000000000000" pitchFamily="18" charset="-120"/>
                <a:ea typeface="華康中明體(P)" panose="02020500000000000000" pitchFamily="18" charset="-120"/>
              </a:rPr>
              <a:t>溫度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9225" y="2164159"/>
            <a:ext cx="8991600" cy="1005681"/>
          </a:xfrm>
        </p:spPr>
        <p:txBody>
          <a:bodyPr>
            <a:normAutofit fontScale="92500"/>
          </a:bodyPr>
          <a:lstStyle/>
          <a:p>
            <a:r>
              <a:rPr lang="zh-TW" altLang="en-US" sz="3000" dirty="0" smtClean="0"/>
              <a:t>將鮮奶豆漿分別以攝氏</a:t>
            </a:r>
            <a:r>
              <a:rPr lang="en-US" altLang="zh-TW" sz="3000" dirty="0" smtClean="0"/>
              <a:t>90,80,70,60,50</a:t>
            </a:r>
            <a:r>
              <a:rPr lang="zh-TW" altLang="en-US" sz="3000" dirty="0" smtClean="0"/>
              <a:t>度測試</a:t>
            </a:r>
            <a:r>
              <a:rPr lang="zh-TW" altLang="en-US" sz="3000" dirty="0"/>
              <a:t>凝乳情形</a:t>
            </a:r>
          </a:p>
          <a:p>
            <a:endParaRPr lang="en-US" altLang="zh-TW" sz="3000" dirty="0" smtClean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02068"/>
            <a:ext cx="1500447" cy="2668385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96054" y="3440765"/>
            <a:ext cx="2681298" cy="150880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51" y="2856695"/>
            <a:ext cx="1972428" cy="350520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00520"/>
            <a:ext cx="2075382" cy="36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854" y="659827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研究結果三、</a:t>
            </a:r>
            <a:r>
              <a:rPr lang="zh-TW" altLang="en-US" dirty="0">
                <a:solidFill>
                  <a:srgbClr val="0070C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鮮奶豆漿</a:t>
            </a:r>
            <a:r>
              <a:rPr lang="zh-TW" altLang="en-US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最佳的凝乳</a:t>
            </a:r>
            <a:r>
              <a:rPr lang="zh-TW" altLang="en-US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量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3600" dirty="0" smtClean="0"/>
              <a:t>(</a:t>
            </a:r>
            <a:r>
              <a:rPr lang="zh-TW" altLang="en-US" sz="3600" dirty="0"/>
              <a:t>一</a:t>
            </a:r>
            <a:r>
              <a:rPr lang="en-US" altLang="zh-TW" sz="3600" dirty="0"/>
              <a:t>)</a:t>
            </a:r>
            <a:r>
              <a:rPr lang="zh-TW" altLang="en-US" sz="3600" dirty="0"/>
              <a:t>找出鮮奶豆漿最佳的</a:t>
            </a:r>
            <a:r>
              <a:rPr lang="zh-TW" altLang="en-US" sz="3600" dirty="0">
                <a:solidFill>
                  <a:srgbClr val="FF0000"/>
                </a:solidFill>
              </a:rPr>
              <a:t>凝乳比例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>(</a:t>
            </a:r>
            <a:r>
              <a:rPr lang="zh-TW" altLang="en-US" sz="3600" dirty="0" smtClean="0"/>
              <a:t>二</a:t>
            </a:r>
            <a:r>
              <a:rPr lang="en-US" altLang="zh-TW" sz="3600" dirty="0" smtClean="0"/>
              <a:t>)</a:t>
            </a:r>
            <a:r>
              <a:rPr lang="zh-TW" altLang="en-US" sz="3600" dirty="0" smtClean="0">
                <a:solidFill>
                  <a:srgbClr val="FF0000"/>
                </a:solidFill>
              </a:rPr>
              <a:t>不同溫度</a:t>
            </a:r>
            <a:r>
              <a:rPr lang="zh-TW" altLang="en-US" sz="3600" dirty="0" smtClean="0"/>
              <a:t>的豆漿鮮奶的凝乳量結果</a:t>
            </a:r>
            <a:endParaRPr lang="zh-TW" altLang="en-US" sz="36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286332"/>
              </p:ext>
            </p:extLst>
          </p:nvPr>
        </p:nvGraphicFramePr>
        <p:xfrm>
          <a:off x="395654" y="2397369"/>
          <a:ext cx="8382000" cy="3648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111">
                  <a:extLst>
                    <a:ext uri="{9D8B030D-6E8A-4147-A177-3AD203B41FA5}">
                      <a16:colId xmlns:a16="http://schemas.microsoft.com/office/drawing/2014/main" xmlns="" val="3783815557"/>
                    </a:ext>
                  </a:extLst>
                </a:gridCol>
                <a:gridCol w="1319389">
                  <a:extLst>
                    <a:ext uri="{9D8B030D-6E8A-4147-A177-3AD203B41FA5}">
                      <a16:colId xmlns:a16="http://schemas.microsoft.com/office/drawing/2014/main" xmlns="" val="983294655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xmlns="" val="2687429064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xmlns="" val="87202396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xmlns="" val="2097209198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xmlns="" val="1324535378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xmlns="" val="3773355688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xmlns="" val="359399278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豆漿</a:t>
                      </a:r>
                      <a:r>
                        <a:rPr lang="en-US" altLang="zh-TW" dirty="0" smtClean="0"/>
                        <a:t>(ml)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鮮奶</a:t>
                      </a:r>
                      <a:r>
                        <a:rPr lang="en-US" altLang="zh-TW" dirty="0" smtClean="0"/>
                        <a:t>(ml)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溫度</a:t>
                      </a:r>
                      <a:r>
                        <a:rPr lang="en-US" altLang="zh-TW" dirty="0" smtClean="0"/>
                        <a:t>90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溫度</a:t>
                      </a:r>
                      <a:r>
                        <a:rPr lang="en-US" altLang="zh-TW" dirty="0" smtClean="0"/>
                        <a:t>80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溫度</a:t>
                      </a:r>
                      <a:r>
                        <a:rPr lang="en-US" altLang="zh-TW" dirty="0" smtClean="0"/>
                        <a:t>70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溫度</a:t>
                      </a:r>
                      <a:r>
                        <a:rPr lang="en-US" altLang="zh-TW" dirty="0" smtClean="0"/>
                        <a:t>60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溫度</a:t>
                      </a:r>
                      <a:r>
                        <a:rPr lang="en-US" altLang="zh-TW" dirty="0" smtClean="0"/>
                        <a:t>50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9156015"/>
                  </a:ext>
                </a:extLst>
              </a:tr>
              <a:tr h="6231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1.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5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25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solidFill>
                            <a:srgbClr val="FF0000"/>
                          </a:solidFill>
                        </a:rPr>
                        <a:t>6.6</a:t>
                      </a:r>
                      <a:endParaRPr lang="zh-TW" altLang="en-US" sz="2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5.4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5.6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3.2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5.2</a:t>
                      </a:r>
                      <a:endParaRPr lang="zh-TW" alt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9235388"/>
                  </a:ext>
                </a:extLst>
              </a:tr>
              <a:tr h="6231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2.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10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20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6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6.0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solidFill>
                            <a:srgbClr val="FF0000"/>
                          </a:solidFill>
                        </a:rPr>
                        <a:t>6.1</a:t>
                      </a:r>
                      <a:endParaRPr lang="zh-TW" altLang="en-US" sz="2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2.3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2.7</a:t>
                      </a:r>
                      <a:endParaRPr lang="zh-TW" alt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1453557"/>
                  </a:ext>
                </a:extLst>
              </a:tr>
              <a:tr h="6231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solidFill>
                            <a:srgbClr val="0000FF"/>
                          </a:solidFill>
                        </a:rPr>
                        <a:t>3.</a:t>
                      </a:r>
                      <a:endParaRPr lang="zh-TW" altLang="en-US" sz="2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solidFill>
                            <a:srgbClr val="0000FF"/>
                          </a:solidFill>
                        </a:rPr>
                        <a:t>15</a:t>
                      </a:r>
                      <a:endParaRPr lang="zh-TW" altLang="en-US" sz="2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solidFill>
                            <a:srgbClr val="0000FF"/>
                          </a:solidFill>
                        </a:rPr>
                        <a:t>15</a:t>
                      </a:r>
                      <a:endParaRPr lang="zh-TW" altLang="en-US" sz="2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4.4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5.8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5.7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</a:rPr>
                        <a:t>6.8</a:t>
                      </a:r>
                      <a:endParaRPr lang="zh-TW" alt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solidFill>
                            <a:srgbClr val="FF0000"/>
                          </a:solidFill>
                        </a:rPr>
                        <a:t>7.3</a:t>
                      </a:r>
                      <a:endParaRPr lang="zh-TW" altLang="en-US" sz="2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7874644"/>
                  </a:ext>
                </a:extLst>
              </a:tr>
              <a:tr h="6231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4.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20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10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solidFill>
                            <a:srgbClr val="FF0000"/>
                          </a:solidFill>
                        </a:rPr>
                        <a:t>6.7</a:t>
                      </a:r>
                      <a:endParaRPr lang="zh-TW" altLang="en-US" sz="2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2.1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3.9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3.5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5.1</a:t>
                      </a:r>
                      <a:endParaRPr lang="zh-TW" alt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4132919"/>
                  </a:ext>
                </a:extLst>
              </a:tr>
              <a:tr h="6231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5.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25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5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6.2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3.7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solidFill>
                            <a:srgbClr val="FF0000"/>
                          </a:solidFill>
                        </a:rPr>
                        <a:t>6.3</a:t>
                      </a:r>
                      <a:endParaRPr lang="zh-TW" altLang="en-US" sz="2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4.1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3.4</a:t>
                      </a:r>
                      <a:endParaRPr lang="zh-TW" alt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1288895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04800" y="4086931"/>
            <a:ext cx="8572500" cy="6858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836621"/>
            <a:ext cx="315265" cy="31526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649612"/>
            <a:ext cx="315265" cy="31526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382" y="4272198"/>
            <a:ext cx="315265" cy="31526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403" y="5496806"/>
            <a:ext cx="315265" cy="31526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3029600"/>
            <a:ext cx="315265" cy="315265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7406054" y="4056176"/>
            <a:ext cx="1371600" cy="8078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7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881" y="557965"/>
            <a:ext cx="8915400" cy="1755570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研究目的三：綜合鮮奶和豆漿最佳的凝乳條件，找出鮮奶豆漿最佳的凝乳量：</a:t>
            </a:r>
            <a:r>
              <a:rPr lang="en-US" altLang="zh-TW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/>
            </a:r>
            <a:br>
              <a:rPr lang="en-US" altLang="zh-TW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</a:br>
            <a:r>
              <a:rPr lang="en-US" altLang="zh-TW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(</a:t>
            </a:r>
            <a:r>
              <a:rPr lang="zh-TW" altLang="en-US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三</a:t>
            </a:r>
            <a:r>
              <a:rPr lang="en-US" altLang="zh-TW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)</a:t>
            </a:r>
            <a:r>
              <a:rPr lang="zh-TW" altLang="en-US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找出</a:t>
            </a:r>
            <a:r>
              <a:rPr lang="zh-TW" altLang="en-US" sz="3200" dirty="0">
                <a:solidFill>
                  <a:srgbClr val="FF0000"/>
                </a:solidFill>
                <a:latin typeface="華康中明體(P)" panose="02020500000000000000" pitchFamily="18" charset="-120"/>
                <a:ea typeface="華康中明體(P)" panose="02020500000000000000" pitchFamily="18" charset="-120"/>
              </a:rPr>
              <a:t>鮮奶豆漿</a:t>
            </a:r>
            <a:r>
              <a:rPr lang="zh-TW" altLang="en-US" sz="3200" dirty="0">
                <a:latin typeface="華康中明體(P)" panose="02020500000000000000" pitchFamily="18" charset="-120"/>
                <a:ea typeface="華康中明體(P)" panose="02020500000000000000" pitchFamily="18" charset="-120"/>
              </a:rPr>
              <a:t>最佳的</a:t>
            </a:r>
            <a:r>
              <a:rPr lang="zh-TW" altLang="en-US" sz="3200" dirty="0">
                <a:solidFill>
                  <a:srgbClr val="FF0000"/>
                </a:solidFill>
                <a:latin typeface="華康中明體(P)" panose="02020500000000000000" pitchFamily="18" charset="-120"/>
                <a:ea typeface="華康中明體(P)" panose="02020500000000000000" pitchFamily="18" charset="-120"/>
              </a:rPr>
              <a:t>凝乳醋量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87325" y="6429739"/>
            <a:ext cx="8966513" cy="639762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/>
              <a:t>按照之前實驗步驟加醋進行凝乳。</a:t>
            </a:r>
          </a:p>
          <a:p>
            <a:endParaRPr lang="zh-TW" altLang="en-US" sz="30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12" y="2743200"/>
            <a:ext cx="1655680" cy="294230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396" y="2761647"/>
            <a:ext cx="1650398" cy="294230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725431"/>
            <a:ext cx="1665679" cy="296007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" y="2743200"/>
            <a:ext cx="1599505" cy="284247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02" y="2735565"/>
            <a:ext cx="167227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854" y="659827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研究結果三、</a:t>
            </a:r>
            <a:r>
              <a:rPr lang="zh-TW" altLang="en-US" dirty="0">
                <a:solidFill>
                  <a:srgbClr val="0070C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鮮奶豆漿</a:t>
            </a:r>
            <a:r>
              <a:rPr lang="zh-TW" altLang="en-US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最佳的凝乳量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600" dirty="0" smtClean="0"/>
              <a:t>(</a:t>
            </a:r>
            <a:r>
              <a:rPr lang="zh-TW" altLang="en-US" sz="3600" dirty="0" smtClean="0"/>
              <a:t>三</a:t>
            </a:r>
            <a:r>
              <a:rPr lang="en-US" altLang="zh-TW" sz="3600" dirty="0" smtClean="0"/>
              <a:t>)</a:t>
            </a:r>
            <a:r>
              <a:rPr lang="zh-TW" altLang="en-US" sz="3600" dirty="0" smtClean="0">
                <a:solidFill>
                  <a:srgbClr val="FF0000"/>
                </a:solidFill>
              </a:rPr>
              <a:t>不同醋</a:t>
            </a:r>
            <a:r>
              <a:rPr lang="zh-TW" altLang="en-US" sz="3600" dirty="0">
                <a:solidFill>
                  <a:srgbClr val="FF0000"/>
                </a:solidFill>
              </a:rPr>
              <a:t>量</a:t>
            </a:r>
            <a:r>
              <a:rPr lang="zh-TW" altLang="en-US" sz="3600" dirty="0" smtClean="0"/>
              <a:t>的豆漿鮮奶的凝乳量結果</a:t>
            </a:r>
            <a:endParaRPr lang="zh-TW" altLang="en-US" sz="36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235438"/>
              </p:ext>
            </p:extLst>
          </p:nvPr>
        </p:nvGraphicFramePr>
        <p:xfrm>
          <a:off x="414704" y="2362200"/>
          <a:ext cx="8343899" cy="3648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103">
                  <a:extLst>
                    <a:ext uri="{9D8B030D-6E8A-4147-A177-3AD203B41FA5}">
                      <a16:colId xmlns:a16="http://schemas.microsoft.com/office/drawing/2014/main" xmlns="" val="3783815557"/>
                    </a:ext>
                  </a:extLst>
                </a:gridCol>
                <a:gridCol w="1395875">
                  <a:extLst>
                    <a:ext uri="{9D8B030D-6E8A-4147-A177-3AD203B41FA5}">
                      <a16:colId xmlns:a16="http://schemas.microsoft.com/office/drawing/2014/main" xmlns="" val="983294655"/>
                    </a:ext>
                  </a:extLst>
                </a:gridCol>
                <a:gridCol w="1108489">
                  <a:extLst>
                    <a:ext uri="{9D8B030D-6E8A-4147-A177-3AD203B41FA5}">
                      <a16:colId xmlns:a16="http://schemas.microsoft.com/office/drawing/2014/main" xmlns="" val="2687429064"/>
                    </a:ext>
                  </a:extLst>
                </a:gridCol>
                <a:gridCol w="1108489">
                  <a:extLst>
                    <a:ext uri="{9D8B030D-6E8A-4147-A177-3AD203B41FA5}">
                      <a16:colId xmlns:a16="http://schemas.microsoft.com/office/drawing/2014/main" xmlns="" val="87202396"/>
                    </a:ext>
                  </a:extLst>
                </a:gridCol>
                <a:gridCol w="1108489">
                  <a:extLst>
                    <a:ext uri="{9D8B030D-6E8A-4147-A177-3AD203B41FA5}">
                      <a16:colId xmlns:a16="http://schemas.microsoft.com/office/drawing/2014/main" xmlns="" val="2097209198"/>
                    </a:ext>
                  </a:extLst>
                </a:gridCol>
                <a:gridCol w="1108489">
                  <a:extLst>
                    <a:ext uri="{9D8B030D-6E8A-4147-A177-3AD203B41FA5}">
                      <a16:colId xmlns:a16="http://schemas.microsoft.com/office/drawing/2014/main" xmlns="" val="1324535378"/>
                    </a:ext>
                  </a:extLst>
                </a:gridCol>
                <a:gridCol w="1692965">
                  <a:extLst>
                    <a:ext uri="{9D8B030D-6E8A-4147-A177-3AD203B41FA5}">
                      <a16:colId xmlns:a16="http://schemas.microsoft.com/office/drawing/2014/main" xmlns="" val="377335568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豆漿</a:t>
                      </a:r>
                      <a:r>
                        <a:rPr lang="en-US" altLang="zh-TW" dirty="0" smtClean="0"/>
                        <a:t>(ml)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鮮奶</a:t>
                      </a:r>
                      <a:r>
                        <a:rPr lang="en-US" altLang="zh-TW" dirty="0" smtClean="0"/>
                        <a:t>(ml)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溫度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醋量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凝乳量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凝乳情形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9156015"/>
                  </a:ext>
                </a:extLst>
              </a:tr>
              <a:tr h="6231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1.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15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15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50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3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2.1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量少，不成型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9235388"/>
                  </a:ext>
                </a:extLst>
              </a:tr>
              <a:tr h="6231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2.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15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15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50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4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3.3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味道佳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1453557"/>
                  </a:ext>
                </a:extLst>
              </a:tr>
              <a:tr h="6231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zh-TW" alt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zh-TW" alt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zh-TW" alt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50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5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6.2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聞起來香，</a:t>
                      </a:r>
                      <a:endParaRPr lang="en-US" altLang="zh-TW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但微酸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7874644"/>
                  </a:ext>
                </a:extLst>
              </a:tr>
              <a:tr h="6231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4.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15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15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50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6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10.2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酸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4132919"/>
                  </a:ext>
                </a:extLst>
              </a:tr>
              <a:tr h="6231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5.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15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15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50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7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/>
                        <a:t>9.1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極酸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1288895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1044" y="4760828"/>
            <a:ext cx="8763000" cy="6858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788463"/>
            <a:ext cx="315265" cy="315265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5715000" y="4638774"/>
            <a:ext cx="1371600" cy="8078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2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3633" y="-2822"/>
            <a:ext cx="7773338" cy="1596177"/>
          </a:xfrm>
        </p:spPr>
        <p:txBody>
          <a:bodyPr/>
          <a:lstStyle/>
          <a:p>
            <a:r>
              <a:rPr lang="zh-TW" altLang="en-US" dirty="0" smtClean="0"/>
              <a:t>結論與討論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6700" y="1417638"/>
            <a:ext cx="8610600" cy="5440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一、鮮奶凝乳部分：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毫升鮮奶中自製起司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動物性蛋白萃取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的最佳凝乳量為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克，加醋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毫升，溫度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度，。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在鮮奶中加</a:t>
            </a:r>
            <a:r>
              <a:rPr lang="zh-TW" altLang="en-US" sz="280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奶油</a:t>
            </a:r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會增加少許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凝乳量；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加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麵粉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明顯增加凝乳量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，但製作時需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不停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攪 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，以免麵糊燒焦，當麵粉過多時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味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道不佳，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有生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麵條的味道。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01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0"/>
            <a:ext cx="7773338" cy="1596177"/>
          </a:xfrm>
        </p:spPr>
        <p:txBody>
          <a:bodyPr/>
          <a:lstStyle/>
          <a:p>
            <a:r>
              <a:rPr lang="zh-TW" altLang="en-US" dirty="0"/>
              <a:t>結論與討論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399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二、豆漿凝乳部分：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毫升豆漿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中自製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豆腐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植物性蛋白萃取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最佳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凝乳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量為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克，加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醋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毫升，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溫度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90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度。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當豆漿凝乳瀝掉乳清的時間越長，豆腐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水分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越少，就會形成豆干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豆漿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加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奶油、麵粉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會增加凝乳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/>
              <a:t>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74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7604" y="-76200"/>
            <a:ext cx="8229600" cy="1143000"/>
          </a:xfrm>
        </p:spPr>
        <p:txBody>
          <a:bodyPr/>
          <a:lstStyle/>
          <a:p>
            <a:r>
              <a:rPr lang="zh-TW" altLang="en-US" dirty="0"/>
              <a:t>結論與討論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6114" y="1524000"/>
            <a:ext cx="8854440" cy="44522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、鮮奶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豆漿部份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最佳凝乳比例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1:1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鮮奶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毫升，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豆漿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毫升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最佳凝乳溫度為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：攝氏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最佳凝乳醋量為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毫升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最佳凝乳量為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10.2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克。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10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7604" y="-76200"/>
            <a:ext cx="8229600" cy="1143000"/>
          </a:xfrm>
        </p:spPr>
        <p:txBody>
          <a:bodyPr/>
          <a:lstStyle/>
          <a:p>
            <a:r>
              <a:rPr lang="zh-TW" altLang="en-US" dirty="0"/>
              <a:t>結論與討論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5184" y="1219200"/>
            <a:ext cx="8854440" cy="44522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四、動物性蛋白和植物性蛋白雖然凝乳溫度與需要的凝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乳酸量並不同，但是當合併為鮮奶豆漿後，所製作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出來的凝乳蛋白量明顯比較多。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五、鮮奶的價格明顯比豆漿高，找出最佳比例的起司，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可以讓喜歡吃起司的人用最低的成本，一樣品嘗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到美味的起司。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5150525"/>
            <a:ext cx="2514777" cy="166740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638" y="5118885"/>
            <a:ext cx="2600762" cy="173068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153021"/>
            <a:ext cx="3398520" cy="17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 smtClean="0"/>
              <a:t>謝謝大家</a:t>
            </a:r>
            <a:endParaRPr lang="zh-TW" altLang="en-US" sz="80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1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31" y="381000"/>
            <a:ext cx="7773338" cy="600682"/>
          </a:xfrm>
        </p:spPr>
        <p:txBody>
          <a:bodyPr/>
          <a:lstStyle/>
          <a:p>
            <a:r>
              <a:rPr lang="zh-TW" altLang="en-US" dirty="0" smtClean="0"/>
              <a:t>研究流程圖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1524000" y="981682"/>
            <a:ext cx="6057900" cy="858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解鎖起司、豆腐的魔法</a:t>
            </a:r>
            <a:endParaRPr lang="en-US" altLang="zh-TW" sz="2200" b="1" dirty="0" smtClean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  <a:p>
            <a:pPr algn="ctr"/>
            <a:r>
              <a:rPr lang="en-US" altLang="zh-TW" sz="2200" b="1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--</a:t>
            </a:r>
            <a:r>
              <a:rPr lang="zh-TW" altLang="en-US" sz="2200" b="1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動物性蛋白、植物性蛋白 凝乳現象探討</a:t>
            </a:r>
            <a:r>
              <a:rPr lang="en-US" altLang="zh-TW" sz="2200" b="1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--</a:t>
            </a:r>
            <a:endParaRPr lang="zh-TW" altLang="en-US" sz="2200" b="1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2514600" y="1840523"/>
            <a:ext cx="228600" cy="29307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>
            <a:off x="6400800" y="1843453"/>
            <a:ext cx="533400" cy="29014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圓角矩形 7"/>
          <p:cNvSpPr/>
          <p:nvPr/>
        </p:nvSpPr>
        <p:spPr>
          <a:xfrm>
            <a:off x="381000" y="2161494"/>
            <a:ext cx="3695700" cy="53951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一、找出</a:t>
            </a:r>
            <a:r>
              <a:rPr lang="zh-TW" altLang="en-US" sz="2200" dirty="0" smtClean="0">
                <a:solidFill>
                  <a:srgbClr val="FFFF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鮮奶</a:t>
            </a:r>
            <a:r>
              <a:rPr lang="zh-TW" altLang="en-US" sz="2200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最佳凝乳量</a:t>
            </a:r>
            <a:endParaRPr lang="zh-TW" altLang="en-US" sz="2200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954465" y="2171449"/>
            <a:ext cx="3959470" cy="53951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二、找出</a:t>
            </a:r>
            <a:r>
              <a:rPr lang="zh-TW" altLang="en-US" sz="2200" dirty="0" smtClean="0">
                <a:solidFill>
                  <a:srgbClr val="FFFF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豆漿</a:t>
            </a:r>
            <a:r>
              <a:rPr lang="zh-TW" altLang="en-US" sz="2200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最佳凝乳量</a:t>
            </a:r>
            <a:endParaRPr lang="zh-TW" altLang="en-US" sz="2200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837965" y="2658206"/>
            <a:ext cx="0" cy="52167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2228850" y="2658206"/>
            <a:ext cx="0" cy="52167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3886082" y="2676767"/>
            <a:ext cx="0" cy="36927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5410082" y="2676041"/>
            <a:ext cx="0" cy="52167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6895865" y="2653428"/>
            <a:ext cx="0" cy="52167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8302978" y="2682627"/>
            <a:ext cx="33867" cy="357556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圓角矩形 15"/>
          <p:cNvSpPr/>
          <p:nvPr/>
        </p:nvSpPr>
        <p:spPr>
          <a:xfrm>
            <a:off x="184446" y="3197718"/>
            <a:ext cx="137206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最佳醋量</a:t>
            </a:r>
            <a:endParaRPr lang="zh-TW" altLang="en-US" sz="2200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4724164" y="3209253"/>
            <a:ext cx="137183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最佳醋量</a:t>
            </a:r>
            <a:endParaRPr lang="zh-TW" altLang="en-US" sz="2200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1632245" y="3203330"/>
            <a:ext cx="137206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最佳溫度</a:t>
            </a:r>
            <a:endParaRPr lang="zh-TW" altLang="en-US" sz="2200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3133491" y="3073451"/>
            <a:ext cx="1372069" cy="674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添加其他物質</a:t>
            </a:r>
            <a:endParaRPr lang="zh-TW" altLang="en-US" sz="2200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6171907" y="3192460"/>
            <a:ext cx="137206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最佳溫度</a:t>
            </a:r>
            <a:endParaRPr lang="zh-TW" altLang="en-US" sz="2200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7686791" y="3041887"/>
            <a:ext cx="1372069" cy="674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添加其他物質</a:t>
            </a:r>
            <a:endParaRPr lang="zh-TW" altLang="en-US" sz="2200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948030" y="4487773"/>
            <a:ext cx="7424795" cy="5395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三、找出</a:t>
            </a:r>
            <a:r>
              <a:rPr lang="zh-TW" altLang="en-US" sz="2200" dirty="0" smtClean="0">
                <a:solidFill>
                  <a:srgbClr val="FFFF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鮮奶</a:t>
            </a:r>
            <a:r>
              <a:rPr lang="en-US" altLang="zh-TW" sz="2200" dirty="0" smtClean="0">
                <a:solidFill>
                  <a:srgbClr val="FFFF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+</a:t>
            </a:r>
            <a:r>
              <a:rPr lang="zh-TW" altLang="en-US" sz="2200" dirty="0" smtClean="0">
                <a:solidFill>
                  <a:srgbClr val="FFFF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豆漿</a:t>
            </a:r>
            <a:r>
              <a:rPr lang="zh-TW" altLang="en-US" sz="2200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最佳凝乳量</a:t>
            </a:r>
            <a:endParaRPr lang="zh-TW" altLang="en-US" sz="2200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cxnSp>
        <p:nvCxnSpPr>
          <p:cNvPr id="34" name="直線單箭頭接點 33"/>
          <p:cNvCxnSpPr/>
          <p:nvPr/>
        </p:nvCxnSpPr>
        <p:spPr>
          <a:xfrm>
            <a:off x="4419366" y="5044246"/>
            <a:ext cx="29986" cy="28518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2017185" y="5039094"/>
            <a:ext cx="27045" cy="281155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6781801" y="5059411"/>
            <a:ext cx="0" cy="260838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圓角矩形 43"/>
          <p:cNvSpPr/>
          <p:nvPr/>
        </p:nvSpPr>
        <p:spPr>
          <a:xfrm>
            <a:off x="3783457" y="5332566"/>
            <a:ext cx="137206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最佳醋量</a:t>
            </a:r>
            <a:endParaRPr lang="zh-TW" altLang="en-US" sz="2200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45" name="圓角矩形 44"/>
          <p:cNvSpPr/>
          <p:nvPr/>
        </p:nvSpPr>
        <p:spPr>
          <a:xfrm>
            <a:off x="6154974" y="5320249"/>
            <a:ext cx="137206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最佳溫度</a:t>
            </a:r>
            <a:endParaRPr lang="zh-TW" altLang="en-US" sz="2200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46" name="圓角矩形 45"/>
          <p:cNvSpPr/>
          <p:nvPr/>
        </p:nvSpPr>
        <p:spPr>
          <a:xfrm>
            <a:off x="1331150" y="5318066"/>
            <a:ext cx="137206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最佳比例</a:t>
            </a:r>
            <a:endParaRPr lang="zh-TW" altLang="en-US" sz="2200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47" name="左大括弧 46"/>
          <p:cNvSpPr/>
          <p:nvPr/>
        </p:nvSpPr>
        <p:spPr>
          <a:xfrm rot="16200000">
            <a:off x="1939027" y="2451500"/>
            <a:ext cx="607402" cy="3277069"/>
          </a:xfrm>
          <a:prstGeom prst="leftBrace">
            <a:avLst>
              <a:gd name="adj1" fmla="val 8333"/>
              <a:gd name="adj2" fmla="val 50344"/>
            </a:avLst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左大括弧 48"/>
          <p:cNvSpPr/>
          <p:nvPr/>
        </p:nvSpPr>
        <p:spPr>
          <a:xfrm rot="16200000">
            <a:off x="6744915" y="2428852"/>
            <a:ext cx="607402" cy="3277069"/>
          </a:xfrm>
          <a:prstGeom prst="leftBrace">
            <a:avLst>
              <a:gd name="adj1" fmla="val 8333"/>
              <a:gd name="adj2" fmla="val 50344"/>
            </a:avLst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左大括弧 50"/>
          <p:cNvSpPr/>
          <p:nvPr/>
        </p:nvSpPr>
        <p:spPr>
          <a:xfrm rot="16200000">
            <a:off x="4190025" y="3559163"/>
            <a:ext cx="360137" cy="4823415"/>
          </a:xfrm>
          <a:prstGeom prst="leftBrace">
            <a:avLst>
              <a:gd name="adj1" fmla="val 8333"/>
              <a:gd name="adj2" fmla="val 50575"/>
            </a:avLst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圓角矩形 51"/>
          <p:cNvSpPr/>
          <p:nvPr/>
        </p:nvSpPr>
        <p:spPr>
          <a:xfrm>
            <a:off x="2362201" y="6198158"/>
            <a:ext cx="4419600" cy="5395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製作起司豆腐</a:t>
            </a:r>
            <a:endParaRPr lang="zh-TW" altLang="en-US" sz="2200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76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700" y="326791"/>
            <a:ext cx="8915400" cy="1133469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研究目的一：找出</a:t>
            </a:r>
            <a:r>
              <a:rPr lang="zh-TW" altLang="en-US" sz="3200" b="1" dirty="0" smtClean="0">
                <a:solidFill>
                  <a:srgbClr val="0070C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鮮奶</a:t>
            </a:r>
            <a:r>
              <a:rPr lang="zh-TW" altLang="en-US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中最佳的</a:t>
            </a:r>
            <a:r>
              <a:rPr lang="zh-TW" altLang="en-US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凝乳</a:t>
            </a:r>
            <a:r>
              <a:rPr lang="zh-TW" altLang="en-US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量</a:t>
            </a:r>
            <a:r>
              <a:rPr lang="en-US" altLang="zh-TW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/>
            </a:r>
            <a:br>
              <a:rPr lang="en-US" altLang="zh-TW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</a:br>
            <a:r>
              <a:rPr lang="en-US" altLang="zh-TW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(</a:t>
            </a:r>
            <a:r>
              <a:rPr lang="zh-TW" altLang="en-US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一</a:t>
            </a:r>
            <a:r>
              <a:rPr lang="en-US" altLang="zh-TW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)</a:t>
            </a:r>
            <a:r>
              <a:rPr lang="zh-TW" altLang="en-US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找出凝乳</a:t>
            </a:r>
            <a:r>
              <a:rPr lang="zh-TW" altLang="en-US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最多的</a:t>
            </a:r>
            <a:r>
              <a:rPr lang="zh-TW" altLang="en-US" sz="3200" dirty="0" smtClean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醋量</a:t>
            </a:r>
            <a:endParaRPr lang="zh-TW" altLang="en-US" sz="3200" dirty="0">
              <a:solidFill>
                <a:srgbClr val="FF0000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91633" y="1707043"/>
            <a:ext cx="6781800" cy="6858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+mj-ea"/>
                <a:ea typeface="+mj-ea"/>
              </a:rPr>
              <a:t>步驟一</a:t>
            </a:r>
            <a:r>
              <a:rPr lang="en-US" altLang="zh-TW" dirty="0">
                <a:latin typeface="+mj-ea"/>
                <a:ea typeface="+mj-ea"/>
              </a:rPr>
              <a:t>.</a:t>
            </a:r>
            <a:r>
              <a:rPr lang="zh-TW" altLang="en-US" dirty="0">
                <a:latin typeface="+mj-ea"/>
                <a:ea typeface="+mj-ea"/>
              </a:rPr>
              <a:t>將</a:t>
            </a:r>
            <a:r>
              <a:rPr lang="en-US" altLang="zh-TW" dirty="0">
                <a:latin typeface="+mj-ea"/>
                <a:ea typeface="+mj-ea"/>
              </a:rPr>
              <a:t>30</a:t>
            </a:r>
            <a:r>
              <a:rPr lang="zh-TW" altLang="en-US" dirty="0">
                <a:latin typeface="+mj-ea"/>
                <a:ea typeface="+mj-ea"/>
              </a:rPr>
              <a:t>毫升</a:t>
            </a:r>
            <a:r>
              <a:rPr lang="zh-TW" altLang="en-US" dirty="0" smtClean="0">
                <a:latin typeface="+mj-ea"/>
                <a:ea typeface="+mj-ea"/>
              </a:rPr>
              <a:t>鮮奶加入</a:t>
            </a:r>
            <a:r>
              <a:rPr lang="en-US" altLang="zh-TW" dirty="0" smtClean="0">
                <a:latin typeface="+mj-ea"/>
                <a:ea typeface="+mj-ea"/>
              </a:rPr>
              <a:t>1</a:t>
            </a:r>
            <a:r>
              <a:rPr lang="zh-TW" altLang="en-US" b="0" dirty="0" smtClean="0">
                <a:latin typeface="+mj-ea"/>
                <a:ea typeface="+mj-ea"/>
                <a:cs typeface="Times New Roman" panose="02020603050405020304" pitchFamily="18" charset="0"/>
              </a:rPr>
              <a:t>克</a:t>
            </a:r>
            <a:r>
              <a:rPr lang="zh-TW" altLang="en-US" dirty="0" smtClean="0">
                <a:latin typeface="+mj-ea"/>
                <a:ea typeface="+mj-ea"/>
              </a:rPr>
              <a:t>的鹽，加熱至</a:t>
            </a:r>
            <a:r>
              <a:rPr lang="en-US" altLang="zh-TW" dirty="0" smtClean="0">
                <a:latin typeface="+mj-ea"/>
                <a:ea typeface="+mj-ea"/>
              </a:rPr>
              <a:t>70</a:t>
            </a:r>
            <a:r>
              <a:rPr lang="zh-TW" altLang="en-US" dirty="0" smtClean="0">
                <a:latin typeface="+mj-ea"/>
                <a:ea typeface="+mj-ea"/>
              </a:rPr>
              <a:t>度。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55" y="2674797"/>
            <a:ext cx="1752600" cy="3114545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32" y="2674797"/>
            <a:ext cx="1752601" cy="3114545"/>
          </a:xfrm>
        </p:spPr>
      </p:pic>
      <p:sp>
        <p:nvSpPr>
          <p:cNvPr id="11" name="向右箭號 10"/>
          <p:cNvSpPr/>
          <p:nvPr/>
        </p:nvSpPr>
        <p:spPr>
          <a:xfrm>
            <a:off x="5105400" y="423207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31" y="2674797"/>
            <a:ext cx="1219370" cy="3115110"/>
          </a:xfrm>
          <a:prstGeom prst="rect">
            <a:avLst/>
          </a:prstGeom>
        </p:spPr>
      </p:pic>
      <p:sp>
        <p:nvSpPr>
          <p:cNvPr id="13" name="向右箭號 12"/>
          <p:cNvSpPr/>
          <p:nvPr/>
        </p:nvSpPr>
        <p:spPr>
          <a:xfrm>
            <a:off x="2277533" y="4215106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876131" y="5928768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200" b="1" dirty="0" smtClean="0"/>
              <a:t>加鹽是為了增加風味，並抑制腐敗。</a:t>
            </a:r>
            <a:endParaRPr lang="en-US" altLang="zh-TW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200" b="1" dirty="0" smtClean="0"/>
              <a:t>加熱是為了殺菌。</a:t>
            </a:r>
            <a:endParaRPr lang="zh-TW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6930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225630"/>
            <a:ext cx="8493125" cy="1755570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研究目的一：找出</a:t>
            </a:r>
            <a:r>
              <a:rPr lang="zh-TW" altLang="en-US" sz="3200" b="1" dirty="0" smtClean="0">
                <a:solidFill>
                  <a:srgbClr val="0070C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鮮奶</a:t>
            </a:r>
            <a:r>
              <a:rPr lang="zh-TW" altLang="en-US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中最佳的</a:t>
            </a:r>
            <a:r>
              <a:rPr lang="zh-TW" altLang="en-US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凝乳</a:t>
            </a:r>
            <a:r>
              <a:rPr lang="zh-TW" altLang="en-US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量</a:t>
            </a:r>
            <a:r>
              <a:rPr lang="en-US" altLang="zh-TW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/>
            </a:r>
            <a:br>
              <a:rPr lang="en-US" altLang="zh-TW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</a:br>
            <a:r>
              <a:rPr lang="en-US" altLang="zh-TW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(</a:t>
            </a:r>
            <a:r>
              <a:rPr lang="zh-TW" altLang="en-US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一</a:t>
            </a:r>
            <a:r>
              <a:rPr lang="en-US" altLang="zh-TW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)</a:t>
            </a:r>
            <a:r>
              <a:rPr lang="zh-TW" altLang="en-US" sz="3200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找出凝乳</a:t>
            </a:r>
            <a:r>
              <a:rPr lang="zh-TW" altLang="en-US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最多的</a:t>
            </a:r>
            <a:r>
              <a:rPr lang="zh-TW" altLang="en-US" sz="3200" dirty="0" smtClean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醋量</a:t>
            </a:r>
            <a:endParaRPr lang="zh-TW" altLang="en-US" sz="3200" dirty="0">
              <a:solidFill>
                <a:srgbClr val="FF0000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09599" y="1494966"/>
            <a:ext cx="8159128" cy="972467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+mj-ea"/>
                <a:ea typeface="+mj-ea"/>
              </a:rPr>
              <a:t>步驟</a:t>
            </a:r>
            <a:r>
              <a:rPr lang="zh-TW" altLang="en-US" dirty="0" smtClean="0"/>
              <a:t>二</a:t>
            </a:r>
            <a:r>
              <a:rPr lang="en-US" altLang="zh-TW" dirty="0" smtClean="0"/>
              <a:t>.</a:t>
            </a:r>
            <a:r>
              <a:rPr lang="zh-TW" altLang="en-US" dirty="0" smtClean="0"/>
              <a:t>分別加入不同醋量</a:t>
            </a:r>
            <a:r>
              <a:rPr lang="en-US" altLang="zh-TW" dirty="0" smtClean="0"/>
              <a:t>(1~17</a:t>
            </a:r>
            <a:r>
              <a:rPr lang="zh-TW" altLang="en-US" dirty="0" smtClean="0"/>
              <a:t>毫升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，並攪拌。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59" y="2903303"/>
            <a:ext cx="1679222" cy="298414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73670"/>
            <a:ext cx="1654077" cy="293946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77" y="2853914"/>
            <a:ext cx="1665194" cy="2959216"/>
          </a:xfrm>
          <a:prstGeom prst="rect">
            <a:avLst/>
          </a:prstGeom>
        </p:spPr>
      </p:pic>
      <p:sp>
        <p:nvSpPr>
          <p:cNvPr id="13" name="向右箭號 12"/>
          <p:cNvSpPr/>
          <p:nvPr/>
        </p:nvSpPr>
        <p:spPr>
          <a:xfrm>
            <a:off x="2514600" y="43434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4929374" y="43434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8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06306" y="1895427"/>
            <a:ext cx="8093388" cy="63976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步驟三</a:t>
            </a:r>
            <a:r>
              <a:rPr lang="en-US" altLang="zh-TW" dirty="0" smtClean="0"/>
              <a:t>.</a:t>
            </a:r>
            <a:r>
              <a:rPr lang="zh-TW" altLang="en-US" dirty="0" smtClean="0"/>
              <a:t>靜置</a:t>
            </a:r>
            <a:r>
              <a:rPr lang="en-US" altLang="zh-TW" dirty="0" smtClean="0"/>
              <a:t>10</a:t>
            </a:r>
            <a:r>
              <a:rPr lang="zh-TW" altLang="en-US" dirty="0" smtClean="0"/>
              <a:t>分鐘，等待凝乳。</a:t>
            </a:r>
            <a:endParaRPr lang="zh-TW" altLang="en-US" dirty="0"/>
          </a:p>
        </p:txBody>
      </p:sp>
      <p:pic>
        <p:nvPicPr>
          <p:cNvPr id="16" name="內容版面配置區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62" y="2565445"/>
            <a:ext cx="2381982" cy="3189288"/>
          </a:xfrm>
        </p:spPr>
      </p:pic>
      <p:pic>
        <p:nvPicPr>
          <p:cNvPr id="17" name="內容版面配置區 1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2" y="2801803"/>
            <a:ext cx="4981724" cy="2803289"/>
          </a:xfrm>
        </p:spPr>
      </p:pic>
      <p:cxnSp>
        <p:nvCxnSpPr>
          <p:cNvPr id="6" name="直線單箭頭接點 5"/>
          <p:cNvCxnSpPr/>
          <p:nvPr/>
        </p:nvCxnSpPr>
        <p:spPr>
          <a:xfrm flipH="1" flipV="1">
            <a:off x="6843007" y="5430678"/>
            <a:ext cx="187292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6477000" y="6079949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/>
              <a:t>乳清水</a:t>
            </a:r>
            <a:endParaRPr lang="zh-TW" altLang="en-US" sz="2600" dirty="0"/>
          </a:p>
        </p:txBody>
      </p:sp>
      <p:cxnSp>
        <p:nvCxnSpPr>
          <p:cNvPr id="15" name="直線單箭頭接點 14"/>
          <p:cNvCxnSpPr>
            <a:stCxn id="14" idx="1"/>
          </p:cNvCxnSpPr>
          <p:nvPr/>
        </p:nvCxnSpPr>
        <p:spPr>
          <a:xfrm flipH="1" flipV="1">
            <a:off x="6547876" y="4740632"/>
            <a:ext cx="1224524" cy="443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7772400" y="4938235"/>
            <a:ext cx="16409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/>
              <a:t>凝乳蛋白</a:t>
            </a:r>
            <a:endParaRPr lang="zh-TW" altLang="en-US" sz="2600" dirty="0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647700" y="326791"/>
            <a:ext cx="8915400" cy="1133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研究目的一：找出</a:t>
            </a:r>
            <a:r>
              <a:rPr lang="zh-TW" altLang="en-US" sz="3200" b="1" smtClean="0">
                <a:solidFill>
                  <a:srgbClr val="0070C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鮮奶</a:t>
            </a:r>
            <a:r>
              <a:rPr lang="zh-TW" altLang="en-US" sz="320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中最佳的凝乳量</a:t>
            </a:r>
            <a:r>
              <a:rPr lang="en-US" altLang="zh-TW" sz="320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/>
            </a:r>
            <a:br>
              <a:rPr lang="en-US" altLang="zh-TW" sz="320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</a:br>
            <a:r>
              <a:rPr lang="en-US" altLang="zh-TW" sz="320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(</a:t>
            </a:r>
            <a:r>
              <a:rPr lang="zh-TW" altLang="en-US" sz="320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一</a:t>
            </a:r>
            <a:r>
              <a:rPr lang="en-US" altLang="zh-TW" sz="320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)</a:t>
            </a:r>
            <a:r>
              <a:rPr lang="zh-TW" altLang="en-US" sz="320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找出凝乳最多的</a:t>
            </a:r>
            <a:r>
              <a:rPr lang="zh-TW" altLang="en-US" sz="3200" smtClean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醋量</a:t>
            </a:r>
            <a:endParaRPr lang="zh-TW" altLang="en-US" sz="3200" dirty="0">
              <a:solidFill>
                <a:srgbClr val="FF0000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74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879475" y="1860302"/>
            <a:ext cx="3463925" cy="63976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步驟四</a:t>
            </a:r>
            <a:r>
              <a:rPr lang="en-US" altLang="zh-TW" dirty="0" smtClean="0"/>
              <a:t>.</a:t>
            </a:r>
            <a:r>
              <a:rPr lang="zh-TW" altLang="en-US" dirty="0" smtClean="0"/>
              <a:t>倒入茶包袋。</a:t>
            </a:r>
            <a:endParaRPr lang="zh-TW" altLang="en-US" dirty="0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647700" y="326791"/>
            <a:ext cx="8915400" cy="1133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研究目的一：找出</a:t>
            </a:r>
            <a:r>
              <a:rPr lang="zh-TW" altLang="en-US" sz="3200" b="1" dirty="0" smtClean="0">
                <a:solidFill>
                  <a:srgbClr val="0070C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鮮奶</a:t>
            </a:r>
            <a:r>
              <a:rPr lang="zh-TW" altLang="en-US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中最佳的凝乳量</a:t>
            </a:r>
            <a:r>
              <a:rPr lang="en-US" altLang="zh-TW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/>
            </a:r>
            <a:br>
              <a:rPr lang="en-US" altLang="zh-TW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</a:br>
            <a:r>
              <a:rPr lang="en-US" altLang="zh-TW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(</a:t>
            </a:r>
            <a:r>
              <a:rPr lang="zh-TW" altLang="en-US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一</a:t>
            </a:r>
            <a:r>
              <a:rPr lang="en-US" altLang="zh-TW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)</a:t>
            </a:r>
            <a:r>
              <a:rPr lang="zh-TW" altLang="en-US" sz="32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找出凝乳最多的</a:t>
            </a:r>
            <a:r>
              <a:rPr lang="zh-TW" altLang="en-US" sz="3200" dirty="0" smtClean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醋量</a:t>
            </a:r>
            <a:endParaRPr lang="zh-TW" altLang="en-US" sz="3200" dirty="0">
              <a:solidFill>
                <a:srgbClr val="FF0000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08" y="2876660"/>
            <a:ext cx="1602901" cy="284569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20" y="2928785"/>
            <a:ext cx="1570868" cy="279158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876659"/>
            <a:ext cx="1600200" cy="284371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810" y="4079041"/>
            <a:ext cx="554784" cy="43895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4105104"/>
            <a:ext cx="554784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7325" y="225630"/>
            <a:ext cx="8915400" cy="1755570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研究目的一：找出</a:t>
            </a:r>
            <a:r>
              <a:rPr lang="zh-TW" altLang="en-US" b="1" dirty="0">
                <a:solidFill>
                  <a:srgbClr val="0070C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鮮奶</a:t>
            </a:r>
            <a:r>
              <a:rPr lang="zh-TW" altLang="en-US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中最佳的凝乳量</a:t>
            </a:r>
            <a:r>
              <a:rPr lang="en-US" altLang="zh-TW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/>
            </a:r>
            <a:br>
              <a:rPr lang="en-US" altLang="zh-TW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</a:br>
            <a:r>
              <a:rPr lang="en-US" altLang="zh-TW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(</a:t>
            </a:r>
            <a:r>
              <a:rPr lang="zh-TW" altLang="en-US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一</a:t>
            </a:r>
            <a:r>
              <a:rPr lang="en-US" altLang="zh-TW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)</a:t>
            </a:r>
            <a:r>
              <a:rPr lang="zh-TW" altLang="en-US" dirty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找出凝乳最多的</a:t>
            </a:r>
            <a:r>
              <a:rPr lang="zh-TW" altLang="en-US" dirty="0">
                <a:solidFill>
                  <a:srgbClr val="FF000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醋量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212" y="2167654"/>
            <a:ext cx="8966513" cy="63976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步驟五</a:t>
            </a:r>
            <a:r>
              <a:rPr lang="en-US" altLang="zh-TW" dirty="0" smtClean="0"/>
              <a:t>.</a:t>
            </a:r>
            <a:r>
              <a:rPr lang="zh-TW" altLang="en-US" dirty="0" smtClean="0"/>
              <a:t>放入有洞的塑膠盒，加上石頭重壓，擠出多餘的乳清水。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96" y="2966339"/>
            <a:ext cx="1550843" cy="2756732"/>
          </a:xfr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39" y="2974883"/>
            <a:ext cx="1524128" cy="270852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59" y="2951437"/>
            <a:ext cx="1559639" cy="2771634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V="1">
            <a:off x="7162800" y="4058963"/>
            <a:ext cx="389178" cy="18846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6619759" y="5846173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FF00"/>
                </a:solidFill>
              </a:rPr>
              <a:t>乳清水</a:t>
            </a:r>
            <a:endParaRPr lang="zh-TW" altLang="en-US" sz="3200" b="1" dirty="0">
              <a:solidFill>
                <a:srgbClr val="FFFF00"/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2" y="2951437"/>
            <a:ext cx="1559639" cy="2771634"/>
          </a:xfr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8439" y="4058963"/>
            <a:ext cx="429792" cy="43895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5348" y="4125230"/>
            <a:ext cx="429792" cy="43895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9723" y="4058963"/>
            <a:ext cx="429792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8028</TotalTime>
  <Words>1749</Words>
  <Application>Microsoft Office PowerPoint</Application>
  <PresentationFormat>如螢幕大小 (4:3)</PresentationFormat>
  <Paragraphs>267</Paragraphs>
  <Slides>39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51" baseType="lpstr">
      <vt:lpstr>文鼎水管體</vt:lpstr>
      <vt:lpstr>華康中明體(P)</vt:lpstr>
      <vt:lpstr>華康中特圓體</vt:lpstr>
      <vt:lpstr>華康中黑體(P)</vt:lpstr>
      <vt:lpstr>華康特粗楷體</vt:lpstr>
      <vt:lpstr>新細明體</vt:lpstr>
      <vt:lpstr>標楷體</vt:lpstr>
      <vt:lpstr>Arial</vt:lpstr>
      <vt:lpstr>Calibri</vt:lpstr>
      <vt:lpstr>Times New Roman</vt:lpstr>
      <vt:lpstr>Tw Cen MT</vt:lpstr>
      <vt:lpstr>小水滴</vt:lpstr>
      <vt:lpstr>解鎖起司、豆腐的魔法 --動物性蛋白質、植物性蛋白質 凝乳現象的探討--</vt:lpstr>
      <vt:lpstr>研究動機</vt:lpstr>
      <vt:lpstr>研究目的</vt:lpstr>
      <vt:lpstr>研究流程圖</vt:lpstr>
      <vt:lpstr>研究目的一：找出鮮奶中最佳的凝乳量 (一)找出凝乳最多的醋量</vt:lpstr>
      <vt:lpstr>研究目的一：找出鮮奶中最佳的凝乳量 (一)找出凝乳最多的醋量</vt:lpstr>
      <vt:lpstr>PowerPoint 簡報</vt:lpstr>
      <vt:lpstr>PowerPoint 簡報</vt:lpstr>
      <vt:lpstr>研究目的一：找出鮮奶中最佳的凝乳量 (一)找出凝乳最多的醋量</vt:lpstr>
      <vt:lpstr>研究目的一：找出鮮奶中最佳的凝乳量 (一)找出凝乳最多的醋量</vt:lpstr>
      <vt:lpstr>研究目的一：找出鮮奶中最佳的凝乳量 (一)找出凝乳最多的醋量結果</vt:lpstr>
      <vt:lpstr>研究目的一：找出鮮奶中最佳的凝乳量 (二)找出凝乳量最多時的溫度</vt:lpstr>
      <vt:lpstr>研究目的一：找出鮮奶中最佳的凝乳量 (二)找出凝乳量最多時的溫度</vt:lpstr>
      <vt:lpstr>研究目的一：找出鮮奶中最佳的凝乳量 (二)找出凝乳量最多時的溫度結果</vt:lpstr>
      <vt:lpstr>研究目的一：找出鮮奶中最佳的凝乳量 (三)添加其他物質，是否能增加凝乳量</vt:lpstr>
      <vt:lpstr>研究目的一：找出鮮奶中最佳的凝乳量 (三)添加其他物質的凝乳量結果</vt:lpstr>
      <vt:lpstr>研究目的一：找出鮮奶中最佳的凝乳量 (三)添加其他物質的凝乳量結果</vt:lpstr>
      <vt:lpstr>研究目的一：找出鮮奶中最佳的凝乳量 (三)添加其他物質的凝乳量結果</vt:lpstr>
      <vt:lpstr>研究目的二：找出豆漿中最佳的凝乳量 (一)找出最佳的凝乳醋量</vt:lpstr>
      <vt:lpstr>研究目的二：找出豆漿中最佳的凝乳量 (一)找出最佳的凝乳醋量</vt:lpstr>
      <vt:lpstr>研究目的二：找出豆漿中最佳的凝乳量 (一)找出最佳的凝乳醋量</vt:lpstr>
      <vt:lpstr>研究目的二：找出豆漿中最佳的凝乳量 (一)找出最佳的凝乳醋量結果</vt:lpstr>
      <vt:lpstr>研究目的二：找出豆漿中最佳的凝乳量 (二)找出凝乳量最多時的溫度</vt:lpstr>
      <vt:lpstr>研究目的二：找出豆漿中最佳的凝乳量 (二)找出凝乳量最多時的溫度</vt:lpstr>
      <vt:lpstr>研究目的二：找出豆漿中最佳的凝乳量 (二)找出凝乳量最多時的溫度</vt:lpstr>
      <vt:lpstr>研究目的二：找出豆漿中最佳的凝乳量 (三)添加其他物質，是否能增加凝乳量</vt:lpstr>
      <vt:lpstr>研究目的二：找出豆漿中最佳的凝乳量 (三)添加其他物質的凝乳量結果</vt:lpstr>
      <vt:lpstr>研究目的二：找出豆漿中最佳的凝乳量 (三)添加其他物質的凝乳量結果</vt:lpstr>
      <vt:lpstr>研究目的二：找出豆漿中最佳的凝乳量 (三)添加其他物質的凝乳量結果</vt:lpstr>
      <vt:lpstr>研究目的三：綜合鮮奶和豆漿最佳的凝乳條件，找出鮮奶豆漿最佳的凝乳量： (一)找出鮮奶豆漿最佳的凝乳比例</vt:lpstr>
      <vt:lpstr>研究目的三：綜合鮮奶和豆漿最佳的凝乳條件中，找出鮮奶豆漿最佳的凝乳量： (二)找出鮮奶豆漿最佳的凝乳溫度</vt:lpstr>
      <vt:lpstr>研究結果三、鮮奶豆漿最佳的凝乳量 (一)找出鮮奶豆漿最佳的凝乳比例 (二)不同溫度的豆漿鮮奶的凝乳量結果</vt:lpstr>
      <vt:lpstr>研究目的三：綜合鮮奶和豆漿最佳的凝乳條件，找出鮮奶豆漿最佳的凝乳量： (三)找出鮮奶豆漿最佳的凝乳醋量</vt:lpstr>
      <vt:lpstr>研究結果三、鮮奶豆漿最佳的凝乳量  (三)不同醋量的豆漿鮮奶的凝乳量結果</vt:lpstr>
      <vt:lpstr>結論與討論</vt:lpstr>
      <vt:lpstr>結論與討論</vt:lpstr>
      <vt:lpstr>結論與討論</vt:lpstr>
      <vt:lpstr>結論與討論</vt:lpstr>
      <vt:lpstr>謝謝大家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起</dc:title>
  <dc:creator>劉文正</dc:creator>
  <cp:lastModifiedBy>劉亞媛</cp:lastModifiedBy>
  <cp:revision>201</cp:revision>
  <cp:lastPrinted>2019-12-09T01:20:46Z</cp:lastPrinted>
  <dcterms:created xsi:type="dcterms:W3CDTF">2019-11-03T00:23:21Z</dcterms:created>
  <dcterms:modified xsi:type="dcterms:W3CDTF">2019-12-12T05:29:33Z</dcterms:modified>
</cp:coreProperties>
</file>