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2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2415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76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543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973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448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291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895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503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683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089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019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67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618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80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106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408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072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319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929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61157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909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3061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192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023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3286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637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9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294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040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84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530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957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9600" b="1" i="0" u="none" strike="noStrike" cap="non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jp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ppt/slides/slide30.xml" TargetMode="External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hyperlink" Target="ppt/slides/slide29.x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ppt/slides/slide31.x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ppt/slides/slide28.x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105975" y="3940650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128FFF"/>
                </a:solidFill>
                <a:latin typeface="Arial"/>
                <a:ea typeface="Arial"/>
                <a:cs typeface="Arial"/>
                <a:sym typeface="Arial"/>
              </a:rPr>
              <a:t>陳咨穎&amp;陳學修</a:t>
            </a:r>
          </a:p>
        </p:txBody>
      </p:sp>
      <p:sp>
        <p:nvSpPr>
          <p:cNvPr id="55" name="Shape 55"/>
          <p:cNvSpPr txBox="1"/>
          <p:nvPr/>
        </p:nvSpPr>
        <p:spPr>
          <a:xfrm>
            <a:off x="0" y="4903500"/>
            <a:ext cx="6086699" cy="2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B6D7A8"/>
                </a:solidFill>
                <a:latin typeface="Arial"/>
                <a:ea typeface="Arial"/>
                <a:cs typeface="Arial"/>
                <a:sym typeface="Arial"/>
              </a:rPr>
              <a:t>圖片來源:DW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0" y="0"/>
            <a:ext cx="7622699" cy="2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 txBox="1"/>
          <p:nvPr/>
        </p:nvSpPr>
        <p:spPr>
          <a:xfrm>
            <a:off x="0" y="0"/>
            <a:ext cx="9016500" cy="2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904" y="-185543"/>
            <a:ext cx="6681794" cy="1603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25525" y="-5360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7200" b="1" i="0" u="none" strike="noStrike" cap="none">
                <a:solidFill>
                  <a:srgbClr val="FF1BED"/>
                </a:solidFill>
                <a:latin typeface="Arial"/>
                <a:ea typeface="Arial"/>
                <a:cs typeface="Arial"/>
                <a:sym typeface="Arial"/>
              </a:rPr>
              <a:t>家燕交配</a:t>
            </a: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7975" y="1665850"/>
            <a:ext cx="5095698" cy="2903024"/>
          </a:xfrm>
          <a:prstGeom prst="rect">
            <a:avLst/>
          </a:prstGeom>
          <a:noFill/>
          <a:ln w="38100" cap="flat" cmpd="sng">
            <a:solidFill>
              <a:srgbClr val="BEAEFF"/>
            </a:solidFill>
            <a:prstDash val="lgDashDot"/>
            <a:round/>
            <a:headEnd type="none" w="med" len="med"/>
            <a:tailEnd type="none" w="med" len="med"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3" y="0"/>
            <a:ext cx="7295197" cy="5143499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137" name="Shape 137"/>
          <p:cNvSpPr txBox="1"/>
          <p:nvPr/>
        </p:nvSpPr>
        <p:spPr>
          <a:xfrm>
            <a:off x="7547825" y="-185033"/>
            <a:ext cx="1787399" cy="522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B0C8"/>
              </a:buClr>
              <a:buSzPct val="25000"/>
              <a:buFont typeface="Arial"/>
              <a:buNone/>
            </a:pPr>
            <a:r>
              <a:rPr lang="zh-TW" sz="7200" b="1" i="0" u="none" strike="noStrike" cap="none">
                <a:solidFill>
                  <a:srgbClr val="46B0C8"/>
                </a:solidFill>
                <a:latin typeface="Arial"/>
                <a:ea typeface="Arial"/>
                <a:cs typeface="Arial"/>
                <a:sym typeface="Arial"/>
              </a:rPr>
              <a:t>家燕交配</a:t>
            </a:r>
          </a:p>
        </p:txBody>
      </p:sp>
      <p:cxnSp>
        <p:nvCxnSpPr>
          <p:cNvPr id="138" name="Shape 138"/>
          <p:cNvCxnSpPr/>
          <p:nvPr/>
        </p:nvCxnSpPr>
        <p:spPr>
          <a:xfrm>
            <a:off x="1140725" y="484975"/>
            <a:ext cx="1427699" cy="104519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39" name="Shape 139"/>
          <p:cNvCxnSpPr/>
          <p:nvPr/>
        </p:nvCxnSpPr>
        <p:spPr>
          <a:xfrm>
            <a:off x="1395575" y="2049150"/>
            <a:ext cx="1427699" cy="104519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40" name="Shape 140"/>
          <p:cNvSpPr txBox="1"/>
          <p:nvPr/>
        </p:nvSpPr>
        <p:spPr>
          <a:xfrm>
            <a:off x="537125" y="34000"/>
            <a:ext cx="1284299" cy="48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公鳥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601100" y="1448100"/>
            <a:ext cx="1011000" cy="43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母鳥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7529945" y="4662055"/>
            <a:ext cx="1614055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圖片來源:隨意窩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9600" b="1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091" y="0"/>
            <a:ext cx="7711484" cy="5143499"/>
          </a:xfrm>
          <a:prstGeom prst="rect">
            <a:avLst/>
          </a:prstGeom>
          <a:noFill/>
          <a:ln w="38100" cap="flat" cmpd="sng">
            <a:solidFill>
              <a:srgbClr val="8DEFFF"/>
            </a:solidFill>
            <a:prstDash val="lgDash"/>
            <a:round/>
            <a:headEnd type="none" w="med" len="med"/>
            <a:tailEnd type="none" w="med" len="med"/>
          </a:ln>
        </p:spPr>
      </p:pic>
      <p:sp>
        <p:nvSpPr>
          <p:cNvPr id="150" name="Shape 150"/>
          <p:cNvSpPr/>
          <p:nvPr/>
        </p:nvSpPr>
        <p:spPr>
          <a:xfrm>
            <a:off x="5355250" y="2629800"/>
            <a:ext cx="1236299" cy="1004099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9600" b="1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56" y="0"/>
            <a:ext cx="7711484" cy="5143499"/>
          </a:xfrm>
          <a:prstGeom prst="rect">
            <a:avLst/>
          </a:prstGeom>
          <a:noFill/>
          <a:ln w="38100" cap="flat" cmpd="sng">
            <a:solidFill>
              <a:srgbClr val="4029FF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158" name="Shape 158"/>
          <p:cNvSpPr/>
          <p:nvPr/>
        </p:nvSpPr>
        <p:spPr>
          <a:xfrm>
            <a:off x="976775" y="1236350"/>
            <a:ext cx="3784199" cy="2841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11700" y="373775"/>
            <a:ext cx="8520599" cy="119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家燕通常築巢於住家騎樓的牆上，巢以濕泥混雜著細草莖築成。</a:t>
            </a: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6325" y="997274"/>
            <a:ext cx="5646900" cy="4104275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165" name="Shape 165"/>
          <p:cNvSpPr txBox="1"/>
          <p:nvPr/>
        </p:nvSpPr>
        <p:spPr>
          <a:xfrm>
            <a:off x="67875" y="41650"/>
            <a:ext cx="4187099" cy="49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B6D7A8"/>
                </a:solidFill>
                <a:latin typeface="Arial"/>
                <a:ea typeface="Arial"/>
                <a:cs typeface="Arial"/>
                <a:sym typeface="Arial"/>
              </a:rPr>
              <a:t>圖片來源:自由時報 蘭陽博物館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75" y="1566575"/>
            <a:ext cx="3264142" cy="2343393"/>
          </a:xfrm>
          <a:prstGeom prst="rect">
            <a:avLst/>
          </a:prstGeom>
          <a:noFill/>
          <a:ln w="38100" cap="flat" cmpd="sng">
            <a:solidFill>
              <a:srgbClr val="483CFF"/>
            </a:solidFill>
            <a:prstDash val="dashDot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93125" y="0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雌雄共同孵卵，14～15天幼鳥出殼，親鳥共同飼餵。</a:t>
            </a: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6700" y="1714500"/>
            <a:ext cx="3087299" cy="2541349"/>
          </a:xfrm>
          <a:prstGeom prst="rect">
            <a:avLst/>
          </a:prstGeom>
          <a:noFill/>
          <a:ln w="38100" cap="flat" cmpd="sng">
            <a:solidFill>
              <a:srgbClr val="FF6DB0"/>
            </a:solidFill>
            <a:prstDash val="lgDashDot"/>
            <a:round/>
            <a:headEnd type="none" w="med" len="med"/>
            <a:tailEnd type="none" w="med" len="med"/>
          </a:ln>
        </p:spPr>
      </p:pic>
      <p:sp>
        <p:nvSpPr>
          <p:cNvPr id="174" name="Shape 174"/>
          <p:cNvSpPr txBox="1"/>
          <p:nvPr/>
        </p:nvSpPr>
        <p:spPr>
          <a:xfrm>
            <a:off x="6395425" y="4788650"/>
            <a:ext cx="3983999" cy="32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圖片來源:維基百科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14500"/>
            <a:ext cx="6096000" cy="34290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54" y="76201"/>
            <a:ext cx="7884645" cy="5143499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181" name="Shape 181"/>
          <p:cNvSpPr txBox="1"/>
          <p:nvPr/>
        </p:nvSpPr>
        <p:spPr>
          <a:xfrm>
            <a:off x="437654" y="76201"/>
            <a:ext cx="1729172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圖片來源:mobile01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4800" b="1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0" y="0"/>
            <a:ext cx="9089700" cy="1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B6D7A8"/>
                </a:solidFill>
                <a:latin typeface="Arial"/>
                <a:ea typeface="Arial"/>
                <a:cs typeface="Arial"/>
                <a:sym typeface="Arial"/>
              </a:rPr>
              <a:t>圖片來源   隨意窩</a:t>
            </a: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5143499"/>
          </a:xfrm>
          <a:prstGeom prst="rect">
            <a:avLst/>
          </a:prstGeom>
          <a:noFill/>
          <a:ln w="38100" cap="flat" cmpd="sng">
            <a:solidFill>
              <a:srgbClr val="8DEFFF"/>
            </a:solidFill>
            <a:prstDash val="dot"/>
            <a:round/>
            <a:headEnd type="none" w="med" len="med"/>
            <a:tailEnd type="none" w="med" len="med"/>
          </a:ln>
        </p:spPr>
      </p:pic>
      <p:sp>
        <p:nvSpPr>
          <p:cNvPr id="190" name="Shape 190"/>
          <p:cNvSpPr txBox="1"/>
          <p:nvPr/>
        </p:nvSpPr>
        <p:spPr>
          <a:xfrm>
            <a:off x="7178700" y="111000"/>
            <a:ext cx="1965299" cy="50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幼鳥肚子餓了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1100"/>
            <a:ext cx="4762499" cy="337185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197" name="Shape 197"/>
          <p:cNvSpPr txBox="1"/>
          <p:nvPr/>
        </p:nvSpPr>
        <p:spPr>
          <a:xfrm>
            <a:off x="0" y="0"/>
            <a:ext cx="3169499" cy="12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圖片來源:隨意窩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1500" y="1771650"/>
            <a:ext cx="4762499" cy="337185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lgDashDot"/>
            <a:round/>
            <a:headEnd type="none" w="med" len="med"/>
            <a:tailEnd type="none" w="med" len="med"/>
          </a:ln>
        </p:spPr>
      </p:pic>
      <p:sp>
        <p:nvSpPr>
          <p:cNvPr id="199" name="Shape 199"/>
          <p:cNvSpPr txBox="1"/>
          <p:nvPr/>
        </p:nvSpPr>
        <p:spPr>
          <a:xfrm>
            <a:off x="4610700" y="281100"/>
            <a:ext cx="4697100" cy="136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沒東西吃的幼鳥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61475" y="3811525"/>
            <a:ext cx="4146299" cy="120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1933075" y="669400"/>
            <a:ext cx="1147499" cy="110219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465" y="0"/>
            <a:ext cx="6413975" cy="3305648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33500"/>
            <a:ext cx="5714999" cy="3809999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9600" b="1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00" y="0"/>
            <a:ext cx="6857999" cy="5143499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215" name="Shape 215"/>
          <p:cNvSpPr txBox="1"/>
          <p:nvPr/>
        </p:nvSpPr>
        <p:spPr>
          <a:xfrm>
            <a:off x="7252700" y="172800"/>
            <a:ext cx="1443899" cy="49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3CFF"/>
              </a:buClr>
              <a:buSzPct val="25000"/>
              <a:buFont typeface="Arial"/>
              <a:buNone/>
            </a:pPr>
            <a:r>
              <a:rPr lang="zh-TW" sz="6000" b="1" i="0" u="none" strike="noStrike" cap="none">
                <a:solidFill>
                  <a:srgbClr val="483CFF"/>
                </a:solidFill>
                <a:latin typeface="Arial"/>
                <a:ea typeface="Arial"/>
                <a:cs typeface="Arial"/>
                <a:sym typeface="Arial"/>
              </a:rPr>
              <a:t>水上凌波舞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11700" y="74300"/>
            <a:ext cx="8520599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5200" b="0" i="0" u="none" strike="noStrike" cap="non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0" y="0"/>
            <a:ext cx="6427499" cy="10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zh-TW" sz="13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http://www.tlsh.tp.edu.tw/~t127/yang5/tai01.htm</a:t>
            </a:r>
          </a:p>
        </p:txBody>
      </p:sp>
      <p:pic>
        <p:nvPicPr>
          <p:cNvPr id="65" name="Shape 6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102" b="-1748"/>
          <a:stretch/>
        </p:blipFill>
        <p:spPr>
          <a:xfrm>
            <a:off x="4358996" y="295772"/>
            <a:ext cx="6202971" cy="4719923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66" name="Shape 6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205" t="-15767"/>
          <a:stretch/>
        </p:blipFill>
        <p:spPr>
          <a:xfrm>
            <a:off x="-3498300" y="295772"/>
            <a:ext cx="7619999" cy="4362449"/>
          </a:xfrm>
          <a:prstGeom prst="rect">
            <a:avLst/>
          </a:prstGeom>
          <a:noFill/>
          <a:ln w="38100" cap="flat" cmpd="sng">
            <a:solidFill>
              <a:srgbClr val="00FFFF"/>
            </a:solidFill>
            <a:prstDash val="lgDash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9600" b="1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/>
          <p:nvPr/>
        </p:nvSpPr>
        <p:spPr>
          <a:xfrm>
            <a:off x="1628150" y="382375"/>
            <a:ext cx="2799900" cy="20475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9600" b="1" i="0" u="none" strike="noStrike" cap="none">
                <a:solidFill>
                  <a:srgbClr val="4029FF"/>
                </a:solidFill>
                <a:latin typeface="Arial"/>
                <a:ea typeface="Arial"/>
                <a:cs typeface="Arial"/>
                <a:sym typeface="Arial"/>
              </a:rPr>
              <a:t>勞燕分飛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311700" y="116482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350" b="1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350" b="1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350" b="1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350" b="1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古人以伯勞和燕子等候鳥的遷徙現象比喻人與人之間的分離。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160350" y="4489775"/>
            <a:ext cx="3934799" cy="2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來自蓋幫傳奇</a:t>
            </a:r>
          </a:p>
        </p:txBody>
      </p:sp>
      <p:sp>
        <p:nvSpPr>
          <p:cNvPr id="231" name="Shape 231"/>
          <p:cNvSpPr/>
          <p:nvPr/>
        </p:nvSpPr>
        <p:spPr>
          <a:xfrm>
            <a:off x="578275" y="306650"/>
            <a:ext cx="7647299" cy="2158500"/>
          </a:xfrm>
          <a:prstGeom prst="rect">
            <a:avLst/>
          </a:prstGeom>
          <a:noFill/>
          <a:ln w="11430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286250" cy="2857499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lgDashDot"/>
            <a:round/>
            <a:headEnd type="none" w="med" len="med"/>
            <a:tailEnd type="none" w="med" len="med"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" y="2857486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175" y="8350"/>
            <a:ext cx="4874699" cy="3809999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pic>
      <p:pic>
        <p:nvPicPr>
          <p:cNvPr id="239" name="Shape 23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" y="2865850"/>
            <a:ext cx="4258924" cy="22860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lgDashDot"/>
            <a:round/>
            <a:headEnd type="none" w="med" len="med"/>
            <a:tailEnd type="none" w="med" len="med"/>
          </a:ln>
        </p:spPr>
      </p:pic>
      <p:sp>
        <p:nvSpPr>
          <p:cNvPr id="240" name="Shape 240"/>
          <p:cNvSpPr txBox="1"/>
          <p:nvPr/>
        </p:nvSpPr>
        <p:spPr>
          <a:xfrm>
            <a:off x="4269175" y="3818350"/>
            <a:ext cx="4874699" cy="13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家燕    夜棲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長安出現處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3000" b="1" i="0" u="none" strike="noStrike" cap="non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3000" b="1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182" y="902346"/>
            <a:ext cx="6027939" cy="424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長安出現處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3000" b="1" i="0" u="none" strike="noStrike" cap="non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3000" b="1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794" y="870012"/>
            <a:ext cx="6889072" cy="440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長安出現處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3000" b="1" i="0" u="none" strike="noStrike" cap="non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3000" b="1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994299"/>
            <a:ext cx="6096000" cy="41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29" t="4018" r="-9023" b="15426"/>
          <a:stretch/>
        </p:blipFill>
        <p:spPr>
          <a:xfrm>
            <a:off x="-340311" y="-150920"/>
            <a:ext cx="12192000" cy="5516825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9600" b="1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172025" y="1009925"/>
            <a:ext cx="8567700" cy="359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Shape 27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2227" t="-98570"/>
          <a:stretch/>
        </p:blipFill>
        <p:spPr>
          <a:xfrm>
            <a:off x="2829875" y="-1102637"/>
            <a:ext cx="6096000" cy="510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641"/>
          <a:stretch/>
        </p:blipFill>
        <p:spPr>
          <a:xfrm>
            <a:off x="2037775" y="76225"/>
            <a:ext cx="3148924" cy="2236223"/>
          </a:xfrm>
          <a:prstGeom prst="rect">
            <a:avLst/>
          </a:prstGeom>
          <a:noFill/>
          <a:ln w="38100" cap="flat" cmpd="sng">
            <a:solidFill>
              <a:srgbClr val="42FFB9"/>
            </a:solidFill>
            <a:prstDash val="dot"/>
            <a:round/>
            <a:headEnd type="none" w="med" len="med"/>
            <a:tailEnd type="none" w="med" len="med"/>
          </a:ln>
        </p:spPr>
      </p:pic>
      <p:sp>
        <p:nvSpPr>
          <p:cNvPr id="276" name="Shape 276"/>
          <p:cNvSpPr txBox="1"/>
          <p:nvPr/>
        </p:nvSpPr>
        <p:spPr>
          <a:xfrm>
            <a:off x="2800575" y="3797850"/>
            <a:ext cx="6222900" cy="121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家燕___郵票</a:t>
            </a: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21550" y="76223"/>
            <a:ext cx="1444049" cy="1517925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278" name="Shape 2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6250" y="1682200"/>
            <a:ext cx="1828800" cy="2609849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dot"/>
            <a:round/>
            <a:headEnd type="none" w="med" len="med"/>
            <a:tailEnd type="none" w="med" len="med"/>
          </a:ln>
        </p:spPr>
      </p:pic>
      <p:pic>
        <p:nvPicPr>
          <p:cNvPr id="279" name="Shape 2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87075" y="2244150"/>
            <a:ext cx="1828800" cy="1485949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34000" y="1817286"/>
            <a:ext cx="1444049" cy="208675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33125" y="110675"/>
            <a:ext cx="1164223" cy="1566223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5675" y="76225"/>
            <a:ext cx="1234225" cy="141939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283" name="Shape 283" descr="Bosnia Herzegovina &lt;&lt;Lastavica&gt;&gt; SG 956 (2009)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74125" y="110675"/>
            <a:ext cx="1951749" cy="114595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lgDash"/>
            <a:round/>
            <a:headEnd type="none" w="med" len="med"/>
            <a:tailEnd type="none" w="med" len="med"/>
          </a:ln>
        </p:spPr>
      </p:pic>
      <p:sp>
        <p:nvSpPr>
          <p:cNvPr id="284" name="Shape 284"/>
          <p:cNvSpPr txBox="1"/>
          <p:nvPr/>
        </p:nvSpPr>
        <p:spPr>
          <a:xfrm>
            <a:off x="34150" y="4849800"/>
            <a:ext cx="1796400" cy="22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Barn Swallow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-21150" y="41770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哪隻鳥不是高空巡邏隊?</a:t>
            </a:r>
          </a:p>
        </p:txBody>
      </p:sp>
      <p:sp>
        <p:nvSpPr>
          <p:cNvPr id="290" name="Shape 290">
            <a:hlinkClick r:id="rId3"/>
          </p:cNvPr>
          <p:cNvSpPr/>
          <p:nvPr/>
        </p:nvSpPr>
        <p:spPr>
          <a:xfrm>
            <a:off x="339100" y="3405600"/>
            <a:ext cx="1418700" cy="94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洋燕</a:t>
            </a:r>
          </a:p>
        </p:txBody>
      </p:sp>
      <p:sp>
        <p:nvSpPr>
          <p:cNvPr id="291" name="Shape 291">
            <a:hlinkClick r:id="rId4"/>
          </p:cNvPr>
          <p:cNvSpPr/>
          <p:nvPr/>
        </p:nvSpPr>
        <p:spPr>
          <a:xfrm>
            <a:off x="2596461" y="3422550"/>
            <a:ext cx="1514999" cy="908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洞燕</a:t>
            </a:r>
          </a:p>
        </p:txBody>
      </p:sp>
      <p:sp>
        <p:nvSpPr>
          <p:cNvPr id="292" name="Shape 292">
            <a:hlinkClick r:id="rId3"/>
          </p:cNvPr>
          <p:cNvSpPr/>
          <p:nvPr/>
        </p:nvSpPr>
        <p:spPr>
          <a:xfrm>
            <a:off x="4993375" y="3405600"/>
            <a:ext cx="1550399" cy="908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小雨</a:t>
            </a:r>
            <a:r>
              <a:rPr lang="zh-TW" sz="30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燕</a:t>
            </a:r>
          </a:p>
        </p:txBody>
      </p:sp>
      <p:sp>
        <p:nvSpPr>
          <p:cNvPr id="293" name="Shape 293">
            <a:hlinkClick r:id="rId3"/>
          </p:cNvPr>
          <p:cNvSpPr/>
          <p:nvPr/>
        </p:nvSpPr>
        <p:spPr>
          <a:xfrm>
            <a:off x="7071325" y="3460950"/>
            <a:ext cx="1611599" cy="79739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赤腰燕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-21150" y="0"/>
            <a:ext cx="9186299" cy="16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B6D7A8"/>
                </a:solidFill>
                <a:latin typeface="Arial"/>
                <a:ea typeface="Arial"/>
                <a:cs typeface="Arial"/>
                <a:sym typeface="Arial"/>
              </a:rPr>
              <a:t>紅燕圖片來源https://sites.google.com/site/phcterns/yan-ou-de-xing-tai-yu-jie-gou/tou-bu</a:t>
            </a:r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1874"/>
            <a:ext cx="1951299" cy="1730249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296" name="Shape 29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225" y="1594962"/>
            <a:ext cx="2146685" cy="146407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1475" y="1554500"/>
            <a:ext cx="1951300" cy="149301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298" name="Shape 298"/>
          <p:cNvSpPr txBox="1"/>
          <p:nvPr/>
        </p:nvSpPr>
        <p:spPr>
          <a:xfrm>
            <a:off x="128600" y="4561075"/>
            <a:ext cx="8645700" cy="23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B6D7A8"/>
                </a:solidFill>
                <a:latin typeface="Arial"/>
                <a:ea typeface="Arial"/>
                <a:cs typeface="Arial"/>
                <a:sym typeface="Arial"/>
              </a:rPr>
              <a:t>洋燕   小雨燕   赤腰燕圖片來源:DW</a:t>
            </a: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5374" y="1470087"/>
            <a:ext cx="2377625" cy="1790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Shape 30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271" y="-318655"/>
            <a:ext cx="5590517" cy="533446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/>
          <p:nvPr/>
        </p:nvSpPr>
        <p:spPr>
          <a:xfrm>
            <a:off x="4710573" y="3165765"/>
            <a:ext cx="4121726" cy="1309253"/>
          </a:xfrm>
          <a:prstGeom prst="rect">
            <a:avLst/>
          </a:prstGeom>
          <a:gradFill>
            <a:gsLst>
              <a:gs pos="0">
                <a:srgbClr val="FF95FF"/>
              </a:gs>
              <a:gs pos="50000">
                <a:srgbClr val="FFBEFF"/>
              </a:gs>
              <a:gs pos="100000">
                <a:srgbClr val="FFDEFF"/>
              </a:gs>
            </a:gsLst>
            <a:lin ang="5400000" scaled="0"/>
          </a:gradFill>
          <a:ln w="25400" cap="flat" cmpd="sng">
            <a:solidFill>
              <a:srgbClr val="BA7C2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>
            <a:hlinkClick r:id="rId4"/>
          </p:cNvPr>
          <p:cNvSpPr txBox="1"/>
          <p:nvPr/>
        </p:nvSpPr>
        <p:spPr>
          <a:xfrm>
            <a:off x="4765964" y="3262744"/>
            <a:ext cx="3997036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Arial"/>
              <a:buNone/>
            </a:pPr>
            <a:r>
              <a:rPr lang="zh-TW" sz="7200" b="0" i="0" u="none" strike="noStrike" cap="none">
                <a:solidFill>
                  <a:srgbClr val="00717D"/>
                </a:solidFill>
                <a:latin typeface="Arial"/>
                <a:ea typeface="Arial"/>
                <a:cs typeface="Arial"/>
                <a:sym typeface="Arial"/>
              </a:rPr>
              <a:t>Bing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39025" y="81550"/>
            <a:ext cx="8520599" cy="1551000"/>
          </a:xfrm>
          <a:prstGeom prst="rect">
            <a:avLst/>
          </a:prstGeom>
          <a:noFill/>
          <a:ln w="38100" cap="flat" cmpd="sng">
            <a:solidFill>
              <a:srgbClr val="00FFFF"/>
            </a:solidFill>
            <a:prstDash val="lgDash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600" b="1" i="0" u="none" strike="noStrike" cap="non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主要以蚊、蠅等昆蟲為主食。家燕一天需吃掉約500隻蚊蠅才會飽。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9600" b="1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49" b="-1049"/>
          <a:stretch/>
        </p:blipFill>
        <p:spPr>
          <a:xfrm>
            <a:off x="188803" y="1976932"/>
            <a:ext cx="4037298" cy="2575623"/>
          </a:xfrm>
          <a:prstGeom prst="rect">
            <a:avLst/>
          </a:prstGeom>
          <a:noFill/>
          <a:ln w="38100" cap="flat" cmpd="sng">
            <a:solidFill>
              <a:srgbClr val="42FFB9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101" y="1993251"/>
            <a:ext cx="4384499" cy="2575623"/>
          </a:xfrm>
          <a:prstGeom prst="rect">
            <a:avLst/>
          </a:prstGeom>
          <a:noFill/>
          <a:ln w="38100" cap="flat" cmpd="sng">
            <a:solidFill>
              <a:srgbClr val="4CFFCD"/>
            </a:solidFill>
            <a:prstDash val="dashDot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311700" y="1194037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0000" b="1" i="0" u="none" strike="noStrike" cap="non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727335" y="1194037"/>
            <a:ext cx="4308791" cy="31700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zh-TW" sz="20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錯</a:t>
            </a:r>
          </a:p>
        </p:txBody>
      </p:sp>
      <p:sp>
        <p:nvSpPr>
          <p:cNvPr id="315" name="Shape 315">
            <a:hlinkClick r:id="rId3"/>
          </p:cNvPr>
          <p:cNvSpPr/>
          <p:nvPr/>
        </p:nvSpPr>
        <p:spPr>
          <a:xfrm>
            <a:off x="4873350" y="3477496"/>
            <a:ext cx="4121726" cy="1309253"/>
          </a:xfrm>
          <a:prstGeom prst="rect">
            <a:avLst/>
          </a:prstGeom>
          <a:gradFill>
            <a:gsLst>
              <a:gs pos="0">
                <a:srgbClr val="FF95FF"/>
              </a:gs>
              <a:gs pos="50000">
                <a:srgbClr val="FFBEFF"/>
              </a:gs>
              <a:gs pos="100000">
                <a:srgbClr val="FFDEFF"/>
              </a:gs>
            </a:gsLst>
            <a:lin ang="5400000" scaled="0"/>
          </a:gradFill>
          <a:ln w="25400" cap="flat" cmpd="sng">
            <a:solidFill>
              <a:srgbClr val="BA7C2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Shape 316">
            <a:hlinkClick r:id="rId3"/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557" y="3330430"/>
            <a:ext cx="3962743" cy="1603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9FF"/>
            </a:gs>
            <a:gs pos="23000">
              <a:srgbClr val="408EEC"/>
            </a:gs>
            <a:gs pos="57000">
              <a:srgbClr val="A07CF6"/>
            </a:gs>
            <a:gs pos="80000">
              <a:srgbClr val="75ED8C"/>
            </a:gs>
            <a:gs pos="100000">
              <a:srgbClr val="75ED8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96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謝謝大家觀賞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77148" cy="2508199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25" y="2508200"/>
            <a:ext cx="3577149" cy="243789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855" t="-15772" r="-12944" b="-45830"/>
          <a:stretch/>
        </p:blipFill>
        <p:spPr>
          <a:xfrm>
            <a:off x="3638675" y="0"/>
            <a:ext cx="5136449" cy="425877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82" name="Shape 82"/>
          <p:cNvSpPr txBox="1"/>
          <p:nvPr/>
        </p:nvSpPr>
        <p:spPr>
          <a:xfrm>
            <a:off x="130100" y="4946100"/>
            <a:ext cx="5037600" cy="19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B6D7A8"/>
                </a:solidFill>
                <a:latin typeface="Arial"/>
                <a:ea typeface="Arial"/>
                <a:cs typeface="Arial"/>
                <a:sym typeface="Arial"/>
              </a:rPr>
              <a:t>洋燕   小雨燕   赤腰燕圖片來源:DW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3770500" y="4258775"/>
            <a:ext cx="5573700" cy="89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和家燕一樣的高空巡邏隊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250025" y="5190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25" y="-33025"/>
            <a:ext cx="7722800" cy="5100299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3614" y="495458"/>
            <a:ext cx="4412848" cy="323774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dot"/>
            <a:round/>
            <a:headEnd type="none" w="med" len="med"/>
            <a:tailEnd type="none" w="med" len="med"/>
          </a:ln>
        </p:spPr>
      </p:pic>
      <p:sp>
        <p:nvSpPr>
          <p:cNvPr id="96" name="Shape 96"/>
          <p:cNvSpPr/>
          <p:nvPr/>
        </p:nvSpPr>
        <p:spPr>
          <a:xfrm>
            <a:off x="6727457" y="2218616"/>
            <a:ext cx="937500" cy="7524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75" y="541322"/>
            <a:ext cx="4058099" cy="3146024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</p:pic>
      <p:sp>
        <p:nvSpPr>
          <p:cNvPr id="98" name="Shape 98"/>
          <p:cNvSpPr/>
          <p:nvPr/>
        </p:nvSpPr>
        <p:spPr>
          <a:xfrm>
            <a:off x="3092416" y="1697255"/>
            <a:ext cx="678299" cy="7524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135675" y="86350"/>
            <a:ext cx="4058099" cy="35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圖片來源:痞客幫 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135675" y="3897296"/>
            <a:ext cx="8872650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家燕和洋燕的尾巴不一樣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9600" b="1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"/>
            <a:ext cx="7658100" cy="5114925"/>
          </a:xfrm>
          <a:prstGeom prst="rect">
            <a:avLst/>
          </a:prstGeom>
          <a:noFill/>
          <a:ln w="38100" cap="flat" cmpd="sng">
            <a:solidFill>
              <a:srgbClr val="508EFF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108" name="Shape 108"/>
          <p:cNvSpPr/>
          <p:nvPr/>
        </p:nvSpPr>
        <p:spPr>
          <a:xfrm>
            <a:off x="3545100" y="1523250"/>
            <a:ext cx="1837500" cy="133889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7865615" y="71021"/>
            <a:ext cx="1278384" cy="50167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家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燕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肚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子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很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乾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淨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0" y="1226500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9600" b="0" i="0" u="none" strike="noStrike" cap="non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白淨淨</a:t>
            </a: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2934"/>
            <a:ext cx="6429375" cy="51434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lgDashDot"/>
            <a:round/>
            <a:headEnd type="none" w="med" len="med"/>
            <a:tailEnd type="none" w="med" len="med"/>
          </a:ln>
        </p:spPr>
      </p:pic>
      <p:sp>
        <p:nvSpPr>
          <p:cNvPr id="117" name="Shape 117"/>
          <p:cNvSpPr/>
          <p:nvPr/>
        </p:nvSpPr>
        <p:spPr>
          <a:xfrm>
            <a:off x="3237750" y="2349750"/>
            <a:ext cx="1284000" cy="1051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7157345" y="380155"/>
            <a:ext cx="2057675" cy="45243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洋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燕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較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髒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87223" cy="2375574"/>
          </a:xfrm>
          <a:prstGeom prst="rect">
            <a:avLst/>
          </a:prstGeom>
          <a:noFill/>
          <a:ln w="38100" cap="flat" cmpd="sng">
            <a:solidFill>
              <a:srgbClr val="FF1BED"/>
            </a:solidFill>
            <a:prstDash val="dot"/>
            <a:round/>
            <a:headEnd type="none" w="med" len="med"/>
            <a:tailEnd type="none" w="med" len="med"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5" y="2469150"/>
            <a:ext cx="2067273" cy="2510399"/>
          </a:xfrm>
          <a:prstGeom prst="rect">
            <a:avLst/>
          </a:prstGeom>
          <a:noFill/>
          <a:ln w="38100" cap="flat" cmpd="sng">
            <a:solidFill>
              <a:srgbClr val="00FFFF"/>
            </a:solidFill>
            <a:prstDash val="dot"/>
            <a:round/>
            <a:headEnd type="none" w="med" len="med"/>
            <a:tailEnd type="none" w="med" len="med"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150" y="1963049"/>
            <a:ext cx="2067275" cy="3132674"/>
          </a:xfrm>
          <a:prstGeom prst="rect">
            <a:avLst/>
          </a:prstGeom>
          <a:noFill/>
          <a:ln w="38100" cap="flat" cmpd="sng">
            <a:solidFill>
              <a:srgbClr val="36FF3D"/>
            </a:solidFill>
            <a:prstDash val="dot"/>
            <a:round/>
            <a:headEnd type="none" w="med" len="med"/>
            <a:tailEnd type="none" w="med" len="med"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3925" y="1963050"/>
            <a:ext cx="2302224" cy="3132674"/>
          </a:xfrm>
          <a:prstGeom prst="rect">
            <a:avLst/>
          </a:prstGeom>
          <a:noFill/>
          <a:ln w="38100" cap="flat" cmpd="sng">
            <a:solidFill>
              <a:srgbClr val="42FFB9"/>
            </a:solidFill>
            <a:prstDash val="dot"/>
            <a:round/>
            <a:headEnd type="none" w="med" len="med"/>
            <a:tailEnd type="none" w="med" len="med"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8035" y="1898848"/>
            <a:ext cx="1805076" cy="3132677"/>
          </a:xfrm>
          <a:prstGeom prst="rect">
            <a:avLst/>
          </a:prstGeom>
          <a:noFill/>
          <a:ln w="38100" cap="flat" cmpd="sng">
            <a:solidFill>
              <a:srgbClr val="47E2DA"/>
            </a:solidFill>
            <a:prstDash val="dot"/>
            <a:round/>
            <a:headEnd type="none" w="med" len="med"/>
            <a:tailEnd type="none" w="med" len="med"/>
          </a:ln>
        </p:spPr>
      </p:pic>
      <p:sp>
        <p:nvSpPr>
          <p:cNvPr id="128" name="Shape 128"/>
          <p:cNvSpPr txBox="1"/>
          <p:nvPr/>
        </p:nvSpPr>
        <p:spPr>
          <a:xfrm>
            <a:off x="2480778" y="524066"/>
            <a:ext cx="6509699" cy="106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棲息地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2324225" y="83127"/>
            <a:ext cx="2009725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圖片來源:維基百科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Microsoft Office PowerPoint</Application>
  <PresentationFormat>如螢幕大小 (16:9)</PresentationFormat>
  <Paragraphs>63</Paragraphs>
  <Slides>31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4" baseType="lpstr">
      <vt:lpstr>Arial</vt:lpstr>
      <vt:lpstr>Times New Roman</vt:lpstr>
      <vt:lpstr>simple-light-2</vt:lpstr>
      <vt:lpstr>PowerPoint 簡報</vt:lpstr>
      <vt:lpstr> </vt:lpstr>
      <vt:lpstr>主要以蚊、蠅等昆蟲為主食。家燕一天需吃掉約500隻蚊蠅才會飽。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家燕交配</vt:lpstr>
      <vt:lpstr>PowerPoint 簡報</vt:lpstr>
      <vt:lpstr>PowerPoint 簡報</vt:lpstr>
      <vt:lpstr>家燕通常築巢於住家騎樓的牆上，巢以濕泥混雜著細草莖築成。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勞燕分飛</vt:lpstr>
      <vt:lpstr>PowerPoint 簡報</vt:lpstr>
      <vt:lpstr>長安出現處</vt:lpstr>
      <vt:lpstr>長安出現處</vt:lpstr>
      <vt:lpstr>長安出現處</vt:lpstr>
      <vt:lpstr>PowerPoint 簡報</vt:lpstr>
      <vt:lpstr>PowerPoint 簡報</vt:lpstr>
      <vt:lpstr>哪隻鳥不是高空巡邏隊?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panda</cp:lastModifiedBy>
  <cp:revision>1</cp:revision>
  <dcterms:modified xsi:type="dcterms:W3CDTF">2017-06-07T15:24:10Z</dcterms:modified>
</cp:coreProperties>
</file>