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embeddedFontLst>
    <p:embeddedFont>
      <p:font typeface="微軟正黑體" panose="020B0604030504040204" pitchFamily="34" charset="-120"/>
      <p:regular r:id="rId29"/>
      <p:bold r:id="rId30"/>
    </p:embeddedFont>
    <p:embeddedFont>
      <p:font typeface="Century Schoolbook" panose="02040604050505020304" charset="0"/>
      <p:regular r:id="rId31"/>
      <p:bold r:id="rId32"/>
      <p:italic r:id="rId33"/>
      <p:boldItalic r:id="rId34"/>
    </p:embeddedFont>
    <p:embeddedFont>
      <p:font typeface="微軟正黑體" panose="020B0604030504040204" pitchFamily="34" charset="-120"/>
      <p:regular r:id="rId29"/>
      <p:bold r:id="rId30"/>
    </p:embeddedFont>
    <p:embeddedFont>
      <p:font typeface="PMingLiu" panose="02020500000000000000" pitchFamily="18" charset="-12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B92C0323-02A8-4F48-909C-C80A20F87410}">
          <p14:sldIdLst>
            <p14:sldId id="256"/>
            <p14:sldId id="257"/>
            <p14:sldId id="258"/>
            <p14:sldId id="259"/>
            <p14:sldId id="260"/>
          </p14:sldIdLst>
        </p14:section>
        <p14:section name="未命名的章節" id="{43DF1C35-EB44-4080-AD73-A06171392690}">
          <p14:sldIdLst/>
        </p14:section>
        <p14:section name="未命名的章節" id="{3B0A8449-EDFF-4328-B4B7-88DCE89FBCDC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Ant+TFXXSyT3XagoY5qnnnQAL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E679E2-2483-4622-9F60-2B089A40EFF7}">
  <a:tblStyle styleId="{0CE679E2-2483-4622-9F60-2B089A40EF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4720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639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41e919a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41e919a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938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2952e55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2952e55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1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764947ee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764947ee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653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0117d6b19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0117d6b19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108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035563f6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035563f6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79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2952e55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2952e554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418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764947ee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764947ee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2570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41ee9616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41ee9616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420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41ee9616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41ee9616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751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2952e554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2952e554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17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764947e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764947e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4488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764947e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764947ee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622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41ee9616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41ee9616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583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41ee9616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41ee9616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660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2952e554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2952e554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479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764947ee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764947ee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882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996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7199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4630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853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764947ee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764947ee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61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764947ee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764947ee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2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764947ee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764947ee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699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764947ee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764947ee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652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41e919a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41e919a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67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 b="1">
                <a:solidFill>
                  <a:schemeClr val="dk2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224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 rot="5400000">
            <a:off x="7764621" y="1174097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 rot="5400000">
            <a:off x="7077269" y="4181669"/>
            <a:ext cx="36576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ABCDDB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3" name="Google Shape;23;p20"/>
          <p:cNvSpPr/>
          <p:nvPr/>
        </p:nvSpPr>
        <p:spPr>
          <a:xfrm>
            <a:off x="276336" y="0"/>
            <a:ext cx="104664" cy="6858000"/>
          </a:xfrm>
          <a:prstGeom prst="rect">
            <a:avLst/>
          </a:prstGeom>
          <a:solidFill>
            <a:srgbClr val="CCDFE8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4" name="Google Shape;24;p20"/>
          <p:cNvSpPr/>
          <p:nvPr/>
        </p:nvSpPr>
        <p:spPr>
          <a:xfrm>
            <a:off x="990600" y="0"/>
            <a:ext cx="181872" cy="6858000"/>
          </a:xfrm>
          <a:prstGeom prst="rect">
            <a:avLst/>
          </a:prstGeom>
          <a:solidFill>
            <a:srgbClr val="CCDFE8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5" name="Google Shape;25;p20"/>
          <p:cNvSpPr/>
          <p:nvPr/>
        </p:nvSpPr>
        <p:spPr>
          <a:xfrm>
            <a:off x="1141320" y="0"/>
            <a:ext cx="230280" cy="6858000"/>
          </a:xfrm>
          <a:prstGeom prst="rect">
            <a:avLst/>
          </a:prstGeom>
          <a:solidFill>
            <a:srgbClr val="E7F0F4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26" name="Google Shape;26;p20"/>
          <p:cNvCxnSpPr/>
          <p:nvPr/>
        </p:nvCxnSpPr>
        <p:spPr>
          <a:xfrm>
            <a:off x="106344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ABCDDB">
                <a:alpha val="7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20"/>
          <p:cNvCxnSpPr/>
          <p:nvPr/>
        </p:nvCxnSpPr>
        <p:spPr>
          <a:xfrm>
            <a:off x="9144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E7F0F4">
                <a:alpha val="8274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p20"/>
          <p:cNvCxnSpPr/>
          <p:nvPr/>
        </p:nvCxnSpPr>
        <p:spPr>
          <a:xfrm>
            <a:off x="85411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29;p20"/>
          <p:cNvCxnSpPr/>
          <p:nvPr/>
        </p:nvCxnSpPr>
        <p:spPr>
          <a:xfrm>
            <a:off x="1726640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ABCDDB">
                <a:alpha val="819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20"/>
          <p:cNvCxnSpPr/>
          <p:nvPr/>
        </p:nvCxnSpPr>
        <p:spPr>
          <a:xfrm>
            <a:off x="10668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20"/>
          <p:cNvCxnSpPr/>
          <p:nvPr/>
        </p:nvCxnSpPr>
        <p:spPr>
          <a:xfrm>
            <a:off x="9113856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20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ABCDDB">
              <a:alpha val="5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3" name="Google Shape;33;p20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4" name="Google Shape;34;p20"/>
          <p:cNvSpPr/>
          <p:nvPr/>
        </p:nvSpPr>
        <p:spPr>
          <a:xfrm>
            <a:off x="1309632" y="4866752"/>
            <a:ext cx="641424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5" name="Google Shape;35;p20"/>
          <p:cNvSpPr/>
          <p:nvPr/>
        </p:nvSpPr>
        <p:spPr>
          <a:xfrm>
            <a:off x="1091080" y="5500632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6" name="Google Shape;36;p20"/>
          <p:cNvSpPr/>
          <p:nvPr/>
        </p:nvSpPr>
        <p:spPr>
          <a:xfrm>
            <a:off x="1664208" y="5788152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7" name="Google Shape;37;p20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1325544" y="4928702"/>
            <a:ext cx="609600" cy="51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 rot="5400000">
            <a:off x="1754124" y="303276"/>
            <a:ext cx="4873752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title"/>
          </p:nvPr>
        </p:nvSpPr>
        <p:spPr>
          <a:xfrm rot="5400000">
            <a:off x="4541837" y="2362202"/>
            <a:ext cx="5851525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區段標題" type="secHead">
  <p:cSld name="SECTION_HEADER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Schoolbook"/>
              <a:buNone/>
              <a:defRPr sz="3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52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dt" idx="10"/>
          </p:nvPr>
        </p:nvSpPr>
        <p:spPr>
          <a:xfrm rot="5400000">
            <a:off x="7763256" y="1170432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ftr" idx="11"/>
          </p:nvPr>
        </p:nvSpPr>
        <p:spPr>
          <a:xfrm rot="5400000">
            <a:off x="7077456" y="4178808"/>
            <a:ext cx="36576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ABCDDB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6" name="Google Shape;56;p23"/>
          <p:cNvSpPr/>
          <p:nvPr/>
        </p:nvSpPr>
        <p:spPr>
          <a:xfrm>
            <a:off x="276336" y="0"/>
            <a:ext cx="104664" cy="6858000"/>
          </a:xfrm>
          <a:prstGeom prst="rect">
            <a:avLst/>
          </a:prstGeom>
          <a:solidFill>
            <a:srgbClr val="CCDFE8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7" name="Google Shape;57;p23"/>
          <p:cNvSpPr/>
          <p:nvPr/>
        </p:nvSpPr>
        <p:spPr>
          <a:xfrm>
            <a:off x="990600" y="0"/>
            <a:ext cx="181872" cy="6858000"/>
          </a:xfrm>
          <a:prstGeom prst="rect">
            <a:avLst/>
          </a:prstGeom>
          <a:solidFill>
            <a:srgbClr val="CCDFE8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8" name="Google Shape;58;p23"/>
          <p:cNvSpPr/>
          <p:nvPr/>
        </p:nvSpPr>
        <p:spPr>
          <a:xfrm>
            <a:off x="1141320" y="0"/>
            <a:ext cx="230280" cy="6858000"/>
          </a:xfrm>
          <a:prstGeom prst="rect">
            <a:avLst/>
          </a:prstGeom>
          <a:solidFill>
            <a:srgbClr val="E7F0F4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59" name="Google Shape;59;p23"/>
          <p:cNvCxnSpPr/>
          <p:nvPr/>
        </p:nvCxnSpPr>
        <p:spPr>
          <a:xfrm>
            <a:off x="106344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ABCDDB">
                <a:alpha val="7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" name="Google Shape;60;p23"/>
          <p:cNvCxnSpPr/>
          <p:nvPr/>
        </p:nvCxnSpPr>
        <p:spPr>
          <a:xfrm>
            <a:off x="9144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E7F0F4">
                <a:alpha val="8274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p23"/>
          <p:cNvCxnSpPr/>
          <p:nvPr/>
        </p:nvCxnSpPr>
        <p:spPr>
          <a:xfrm>
            <a:off x="85411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23"/>
          <p:cNvCxnSpPr/>
          <p:nvPr/>
        </p:nvCxnSpPr>
        <p:spPr>
          <a:xfrm>
            <a:off x="1726640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ABCDDB">
                <a:alpha val="819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63;p23"/>
          <p:cNvCxnSpPr/>
          <p:nvPr/>
        </p:nvCxnSpPr>
        <p:spPr>
          <a:xfrm>
            <a:off x="10668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23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ABCDDB">
              <a:alpha val="5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324704" y="4866752"/>
            <a:ext cx="641424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1091080" y="5500632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1664208" y="5791200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1879040" y="4479888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70" name="Google Shape;70;p23"/>
          <p:cNvCxnSpPr/>
          <p:nvPr/>
        </p:nvCxnSpPr>
        <p:spPr>
          <a:xfrm>
            <a:off x="9097944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1340616" y="4928702"/>
            <a:ext cx="609600" cy="51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body" idx="2"/>
          </p:nvPr>
        </p:nvSpPr>
        <p:spPr>
          <a:xfrm>
            <a:off x="4270248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body" idx="2"/>
          </p:nvPr>
        </p:nvSpPr>
        <p:spPr>
          <a:xfrm>
            <a:off x="4371975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>
            <a:spLocks noGrp="1"/>
          </p:cNvSpPr>
          <p:nvPr>
            <p:ph type="body" idx="3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5"/>
          <p:cNvSpPr>
            <a:spLocks noGrp="1"/>
          </p:cNvSpPr>
          <p:nvPr>
            <p:ph type="body" idx="4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oogle Shape;93;p27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ABCDDB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27"/>
          <p:cNvSpPr txBox="1"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body" idx="1"/>
          </p:nvPr>
        </p:nvSpPr>
        <p:spPr>
          <a:xfrm>
            <a:off x="6812280" y="274320"/>
            <a:ext cx="1527048" cy="498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84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6" name="Google Shape;96;p27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27"/>
          <p:cNvCxnSpPr/>
          <p:nvPr/>
        </p:nvCxnSpPr>
        <p:spPr>
          <a:xfrm>
            <a:off x="6192296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27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27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ABCDDB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00" name="Google Shape;100;p27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27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2" name="Google Shape;102;p27"/>
          <p:cNvSpPr txBox="1">
            <a:spLocks noGrp="1"/>
          </p:cNvSpPr>
          <p:nvPr>
            <p:ph type="body" idx="2"/>
          </p:nvPr>
        </p:nvSpPr>
        <p:spPr>
          <a:xfrm>
            <a:off x="304800" y="274320"/>
            <a:ext cx="5638800" cy="632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28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8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9" name="Google Shape;109;p28"/>
          <p:cNvSpPr txBox="1"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>
            <a:spLocks noGrp="1"/>
          </p:cNvSpPr>
          <p:nvPr>
            <p:ph type="pic" idx="2"/>
          </p:nvPr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278EA7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rgbClr val="ABCDDB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320"/>
              </a:spcBef>
              <a:spcAft>
                <a:spcPts val="0"/>
              </a:spcAft>
              <a:buClr>
                <a:srgbClr val="EAA9AA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280"/>
              </a:spcBef>
              <a:spcAft>
                <a:spcPts val="0"/>
              </a:spcAft>
              <a:buClr>
                <a:srgbClr val="ABCDDB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rgbClr val="278EA7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body" idx="1"/>
          </p:nvPr>
        </p:nvSpPr>
        <p:spPr>
          <a:xfrm>
            <a:off x="6765798" y="264795"/>
            <a:ext cx="1524000" cy="495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SzPts val="840"/>
              <a:buFont typeface="Century Schoolbook"/>
              <a:buNone/>
              <a:defRPr sz="1200"/>
            </a:lvl1pPr>
            <a:lvl2pPr marL="914400" lvl="1" indent="-289560" algn="l">
              <a:spcBef>
                <a:spcPts val="400"/>
              </a:spcBef>
              <a:spcAft>
                <a:spcPts val="0"/>
              </a:spcAft>
              <a:buSzPts val="960"/>
              <a:buChar char="⚫"/>
              <a:defRPr sz="1200"/>
            </a:lvl2pPr>
            <a:lvl3pPr marL="1371600" lvl="2" indent="-266700" algn="l">
              <a:spcBef>
                <a:spcPts val="200"/>
              </a:spcBef>
              <a:spcAft>
                <a:spcPts val="0"/>
              </a:spcAft>
              <a:buSzPts val="600"/>
              <a:buChar char="🞆"/>
              <a:defRPr sz="1000"/>
            </a:lvl3pPr>
            <a:lvl4pPr marL="1828800" lvl="3" indent="-262889" algn="l">
              <a:spcBef>
                <a:spcPts val="180"/>
              </a:spcBef>
              <a:spcAft>
                <a:spcPts val="0"/>
              </a:spcAft>
              <a:buSzPts val="540"/>
              <a:buChar char="🞆"/>
              <a:defRPr sz="900"/>
            </a:lvl4pPr>
            <a:lvl5pPr marL="2286000" lvl="4" indent="-267461" algn="l">
              <a:spcBef>
                <a:spcPts val="180"/>
              </a:spcBef>
              <a:spcAft>
                <a:spcPts val="0"/>
              </a:spcAft>
              <a:buSzPts val="612"/>
              <a:buChar char="⚫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2" name="Google Shape;112;p28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28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ABCD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14" name="Google Shape;114;p28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28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28"/>
          <p:cNvCxnSpPr/>
          <p:nvPr/>
        </p:nvCxnSpPr>
        <p:spPr>
          <a:xfrm>
            <a:off x="6192296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28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9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ABCDDB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🞆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528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297180" algn="l" rtl="0">
              <a:spcBef>
                <a:spcPts val="360"/>
              </a:spcBef>
              <a:spcAft>
                <a:spcPts val="0"/>
              </a:spcAft>
              <a:buClr>
                <a:srgbClr val="278EA7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97180" algn="l" rtl="0">
              <a:spcBef>
                <a:spcPts val="360"/>
              </a:spcBef>
              <a:spcAft>
                <a:spcPts val="0"/>
              </a:spcAft>
              <a:buClr>
                <a:srgbClr val="ABCDDB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97688" algn="l" rtl="0">
              <a:spcBef>
                <a:spcPts val="320"/>
              </a:spcBef>
              <a:spcAft>
                <a:spcPts val="0"/>
              </a:spcAft>
              <a:buClr>
                <a:srgbClr val="EAA9AA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81939" algn="l" rtl="0">
              <a:spcBef>
                <a:spcPts val="280"/>
              </a:spcBef>
              <a:spcAft>
                <a:spcPts val="0"/>
              </a:spcAft>
              <a:buClr>
                <a:srgbClr val="ABCDDB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rgbClr val="278EA7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cxnSp>
        <p:nvCxnSpPr>
          <p:cNvPr id="11" name="Google Shape;11;p19"/>
          <p:cNvCxnSpPr/>
          <p:nvPr/>
        </p:nvCxnSpPr>
        <p:spPr>
          <a:xfrm>
            <a:off x="76200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ABCDD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19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9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ABCDDB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4" name="Google Shape;14;p19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19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WakDEbF9oY" TargetMode="External"/><Relationship Id="rId7" Type="http://schemas.openxmlformats.org/officeDocument/2006/relationships/hyperlink" Target="https://www.youtube.com/watch?v=0-zzesROPnc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5Fxb2Vf-Ts" TargetMode="External"/><Relationship Id="rId5" Type="http://schemas.openxmlformats.org/officeDocument/2006/relationships/hyperlink" Target="https://www.youtube.com/watch?v=iQndiS0MqeE" TargetMode="External"/><Relationship Id="rId4" Type="http://schemas.openxmlformats.org/officeDocument/2006/relationships/hyperlink" Target="https://www.youtube.com/watch?v=ZiE32jtZnf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"/>
          <p:cNvSpPr txBox="1">
            <a:spLocks noGrp="1"/>
          </p:cNvSpPr>
          <p:nvPr>
            <p:ph type="ctrTitle"/>
          </p:nvPr>
        </p:nvSpPr>
        <p:spPr>
          <a:xfrm>
            <a:off x="1871050" y="1113550"/>
            <a:ext cx="59238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Schoolbook"/>
              <a:buNone/>
            </a:pPr>
            <a:r>
              <a:rPr lang="zh-TW" sz="9600" dirty="0">
                <a:latin typeface="Microsoft JhengHei"/>
                <a:ea typeface="Microsoft JhengHei"/>
                <a:cs typeface="Microsoft JhengHei"/>
                <a:sym typeface="Microsoft JhengHei"/>
              </a:rPr>
              <a:t>冰涼一夏</a:t>
            </a:r>
            <a:endParaRPr sz="9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7" name="Google Shape;137;p1"/>
          <p:cNvSpPr txBox="1">
            <a:spLocks noGrp="1"/>
          </p:cNvSpPr>
          <p:nvPr>
            <p:ph type="subTitle" idx="1"/>
          </p:nvPr>
        </p:nvSpPr>
        <p:spPr>
          <a:xfrm>
            <a:off x="1899250" y="3240550"/>
            <a:ext cx="3791100" cy="27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rPr 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實驗參與同學：</a:t>
            </a:r>
            <a:endParaRPr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60"/>
              <a:buNone/>
            </a:pPr>
            <a:endParaRPr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r>
              <a:rPr 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1.五年五班2號   姓名：陳宥臻</a:t>
            </a:r>
            <a:endParaRPr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r>
              <a:rPr 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2.五年一班2號   姓名：陳奎同</a:t>
            </a:r>
            <a:endParaRPr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r>
              <a:rPr 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3.五年三班8號   姓名：曹立凱</a:t>
            </a:r>
            <a:endParaRPr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endParaRPr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r>
              <a:rPr 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指導老師</a:t>
            </a:r>
            <a:r>
              <a:rPr lang="zh-TW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吳欽</a:t>
            </a:r>
            <a:r>
              <a:rPr lang="zh-TW" altLang="en-US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鴻</a:t>
            </a:r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老師</a:t>
            </a:r>
            <a:endParaRPr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260"/>
              <a:buNone/>
            </a:pPr>
            <a:endParaRPr dirty="0"/>
          </a:p>
        </p:txBody>
      </p:sp>
      <p:pic>
        <p:nvPicPr>
          <p:cNvPr id="138" name="Google Shape;138;p1"/>
          <p:cNvPicPr preferRelativeResize="0"/>
          <p:nvPr/>
        </p:nvPicPr>
        <p:blipFill rotWithShape="1">
          <a:blip r:embed="rId3">
            <a:alphaModFix/>
          </a:blip>
          <a:srcRect t="23751"/>
          <a:stretch/>
        </p:blipFill>
        <p:spPr>
          <a:xfrm>
            <a:off x="5442595" y="3981875"/>
            <a:ext cx="3566150" cy="203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4"/>
    </mc:Choice>
    <mc:Fallback xmlns="">
      <p:transition spd="slow" advTm="2956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41e919aec_0_6"/>
          <p:cNvSpPr txBox="1">
            <a:spLocks noGrp="1"/>
          </p:cNvSpPr>
          <p:nvPr>
            <p:ph type="title" idx="4294967295"/>
          </p:nvPr>
        </p:nvSpPr>
        <p:spPr>
          <a:xfrm>
            <a:off x="285750" y="45371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實驗一結果</a:t>
            </a:r>
            <a:endParaRPr/>
          </a:p>
        </p:txBody>
      </p:sp>
      <p:pic>
        <p:nvPicPr>
          <p:cNvPr id="200" name="Google Shape;200;g741e919aec_0_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113"/>
            <a:ext cx="8015883" cy="4956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"/>
    </mc:Choice>
    <mc:Fallback xmlns="">
      <p:transition spd="slow" advTm="46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2952e5544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實驗一結論</a:t>
            </a:r>
            <a:endParaRPr/>
          </a:p>
        </p:txBody>
      </p:sp>
      <p:sp>
        <p:nvSpPr>
          <p:cNvPr id="206" name="Google Shape;206;g62952e5544_0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靜置塑膠罐1分鐘完全不會結凍(0%)，16分鐘和19分鐘會完全結凍(100%)。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靜置越久，結凍越多。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"/>
    </mc:Choice>
    <mc:Fallback xmlns="">
      <p:transition spd="slow" advTm="216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4764947ee7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425" y="2551650"/>
            <a:ext cx="3097001" cy="41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4764947ee7_0_37"/>
          <p:cNvSpPr txBox="1">
            <a:spLocks noGrp="1"/>
          </p:cNvSpPr>
          <p:nvPr>
            <p:ph type="title"/>
          </p:nvPr>
        </p:nvSpPr>
        <p:spPr>
          <a:xfrm>
            <a:off x="423825" y="124466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實驗二：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靜置玻璃罐製作冰淇淋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3" name="Google Shape;213;g4764947ee7_0_37"/>
          <p:cNvSpPr txBox="1">
            <a:spLocks noGrp="1"/>
          </p:cNvSpPr>
          <p:nvPr>
            <p:ph type="body" idx="1"/>
          </p:nvPr>
        </p:nvSpPr>
        <p:spPr>
          <a:xfrm>
            <a:off x="624050" y="2551650"/>
            <a:ext cx="3697800" cy="384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將冰淇淋混合液放入玻璃罐中，並將罐子放入裝滿冰塊及鹽的保溫罐，觀察1、4、7、10、13、16、19分鐘時冰淇淋混合液的結冰狀態。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7"/>
    </mc:Choice>
    <mc:Fallback xmlns="">
      <p:transition spd="slow" advTm="971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0117d6b19_2_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實驗二結果</a:t>
            </a:r>
            <a:endParaRPr/>
          </a:p>
        </p:txBody>
      </p:sp>
      <p:graphicFrame>
        <p:nvGraphicFramePr>
          <p:cNvPr id="219" name="Google Shape;219;g60117d6b19_2_15"/>
          <p:cNvGraphicFramePr/>
          <p:nvPr>
            <p:extLst>
              <p:ext uri="{D42A27DB-BD31-4B8C-83A1-F6EECF244321}">
                <p14:modId xmlns:p14="http://schemas.microsoft.com/office/powerpoint/2010/main" val="2345530874"/>
              </p:ext>
            </p:extLst>
          </p:nvPr>
        </p:nvGraphicFramePr>
        <p:xfrm>
          <a:off x="798225" y="1761775"/>
          <a:ext cx="7126575" cy="4029093"/>
        </p:xfrm>
        <a:graphic>
          <a:graphicData uri="http://schemas.openxmlformats.org/drawingml/2006/table">
            <a:tbl>
              <a:tblPr>
                <a:noFill/>
                <a:tableStyleId>{0CE679E2-2483-4622-9F60-2B089A40EFF7}</a:tableStyleId>
              </a:tblPr>
              <a:tblGrid>
                <a:gridCol w="2375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時間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未結凍重量(g)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結凍百分比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4min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16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47%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7min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8.5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72%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10min</a:t>
                      </a:r>
                      <a:endParaRPr sz="2000" dirty="0"/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3.7</a:t>
                      </a:r>
                      <a:endParaRPr sz="2000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88%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13min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1.4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95%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16min</a:t>
                      </a:r>
                      <a:endParaRPr sz="2000"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19min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0</a:t>
                      </a:r>
                      <a:endParaRPr sz="2000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0" name="Google Shape;220;g60117d6b19_2_15"/>
          <p:cNvSpPr txBox="1"/>
          <p:nvPr/>
        </p:nvSpPr>
        <p:spPr>
          <a:xfrm>
            <a:off x="4440700" y="1619375"/>
            <a:ext cx="1199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7"/>
    </mc:Choice>
    <mc:Fallback xmlns="">
      <p:transition spd="slow" advTm="859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035563f67_0_20"/>
          <p:cNvSpPr txBox="1">
            <a:spLocks noGrp="1"/>
          </p:cNvSpPr>
          <p:nvPr>
            <p:ph type="title" idx="4294967295"/>
          </p:nvPr>
        </p:nvSpPr>
        <p:spPr>
          <a:xfrm>
            <a:off x="285750" y="45371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實驗二結果</a:t>
            </a:r>
            <a:endParaRPr/>
          </a:p>
        </p:txBody>
      </p:sp>
      <p:pic>
        <p:nvPicPr>
          <p:cNvPr id="226" name="Google Shape;226;g6035563f67_0_2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113"/>
            <a:ext cx="8015883" cy="4956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6"/>
    </mc:Choice>
    <mc:Fallback xmlns="">
      <p:transition spd="slow" advTm="2296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2952e5544_0_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實驗二結論</a:t>
            </a:r>
            <a:endParaRPr/>
          </a:p>
        </p:txBody>
      </p:sp>
      <p:sp>
        <p:nvSpPr>
          <p:cNvPr id="232" name="Google Shape;232;g62952e5544_0_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靜置玻璃罐1分鐘完全不會結凍(0%)，13分鐘將近結凍(95%)，16分鐘和19分鐘會完全結凍(100%)。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靜置越久，結凍越多。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"/>
    </mc:Choice>
    <mc:Fallback xmlns="">
      <p:transition spd="slow" advTm="1037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4764947ee7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810" y="2551651"/>
            <a:ext cx="3124624" cy="41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4764947ee7_0_17"/>
          <p:cNvSpPr txBox="1">
            <a:spLocks noGrp="1"/>
          </p:cNvSpPr>
          <p:nvPr>
            <p:ph type="title"/>
          </p:nvPr>
        </p:nvSpPr>
        <p:spPr>
          <a:xfrm>
            <a:off x="423825" y="124466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實驗三：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靜置鋁罐製作冰淇淋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9" name="Google Shape;239;g4764947ee7_0_17"/>
          <p:cNvSpPr txBox="1">
            <a:spLocks noGrp="1"/>
          </p:cNvSpPr>
          <p:nvPr>
            <p:ph type="body" idx="1"/>
          </p:nvPr>
        </p:nvSpPr>
        <p:spPr>
          <a:xfrm>
            <a:off x="624050" y="2551650"/>
            <a:ext cx="3697800" cy="384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將冰淇淋混合液放入鋁罐中，並將罐子放入裝滿冰塊及鹽的保溫罐，觀察1、4、7、10、13、16、19分鐘時冰淇淋混合液的結冰狀態。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5"/>
    </mc:Choice>
    <mc:Fallback xmlns="">
      <p:transition spd="slow" advTm="747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41ee96164_0_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實驗三結果</a:t>
            </a:r>
            <a:endParaRPr/>
          </a:p>
        </p:txBody>
      </p:sp>
      <p:graphicFrame>
        <p:nvGraphicFramePr>
          <p:cNvPr id="245" name="Google Shape;245;g741ee96164_0_11"/>
          <p:cNvGraphicFramePr/>
          <p:nvPr>
            <p:extLst>
              <p:ext uri="{D42A27DB-BD31-4B8C-83A1-F6EECF244321}">
                <p14:modId xmlns:p14="http://schemas.microsoft.com/office/powerpoint/2010/main" val="1045485998"/>
              </p:ext>
            </p:extLst>
          </p:nvPr>
        </p:nvGraphicFramePr>
        <p:xfrm>
          <a:off x="798225" y="1761775"/>
          <a:ext cx="7126575" cy="4029093"/>
        </p:xfrm>
        <a:graphic>
          <a:graphicData uri="http://schemas.openxmlformats.org/drawingml/2006/table">
            <a:tbl>
              <a:tblPr>
                <a:noFill/>
                <a:tableStyleId>{0CE679E2-2483-4622-9F60-2B089A40EFF7}</a:tableStyleId>
              </a:tblPr>
              <a:tblGrid>
                <a:gridCol w="2375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時間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未結凍重量(g)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結凍百分比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25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17%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4min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15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50%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7min</a:t>
                      </a:r>
                      <a:endParaRPr sz="2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8.3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72%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10min</a:t>
                      </a:r>
                      <a:endParaRPr sz="2000" dirty="0"/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3</a:t>
                      </a:r>
                      <a:endParaRPr sz="2000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90%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13min</a:t>
                      </a:r>
                      <a:endParaRPr sz="2000"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0</a:t>
                      </a:r>
                      <a:endParaRPr sz="2000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16min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100%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19min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6" name="Google Shape;246;g741ee96164_0_11"/>
          <p:cNvSpPr txBox="1"/>
          <p:nvPr/>
        </p:nvSpPr>
        <p:spPr>
          <a:xfrm>
            <a:off x="4440700" y="1619375"/>
            <a:ext cx="1199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2"/>
    </mc:Choice>
    <mc:Fallback xmlns="">
      <p:transition spd="slow" advTm="1257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41ee96164_0_17"/>
          <p:cNvSpPr txBox="1">
            <a:spLocks noGrp="1"/>
          </p:cNvSpPr>
          <p:nvPr>
            <p:ph type="title" idx="4294967295"/>
          </p:nvPr>
        </p:nvSpPr>
        <p:spPr>
          <a:xfrm>
            <a:off x="285750" y="45371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實驗三結果</a:t>
            </a:r>
            <a:endParaRPr/>
          </a:p>
        </p:txBody>
      </p:sp>
      <p:pic>
        <p:nvPicPr>
          <p:cNvPr id="252" name="Google Shape;252;g741ee96164_0_1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113"/>
            <a:ext cx="8015883" cy="4956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"/>
    </mc:Choice>
    <mc:Fallback xmlns="">
      <p:transition spd="slow" advTm="72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2952e5544_0_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實驗三結論</a:t>
            </a:r>
            <a:endParaRPr/>
          </a:p>
        </p:txBody>
      </p:sp>
      <p:sp>
        <p:nvSpPr>
          <p:cNvPr id="258" name="Google Shape;258;g62952e5544_0_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靜置鋁罐10分鐘將近結凍(90%)，13分鐘、16分鐘和19分鐘會完全結凍(100%)。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靜置越久，結凍越多。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5"/>
    </mc:Choice>
    <mc:Fallback xmlns="">
      <p:transition spd="slow" advTm="858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764947ee7_0_0"/>
          <p:cNvSpPr txBox="1"/>
          <p:nvPr/>
        </p:nvSpPr>
        <p:spPr>
          <a:xfrm>
            <a:off x="708350" y="1417650"/>
            <a:ext cx="7362300" cy="51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chemeClr val="dk1"/>
                </a:solidFill>
              </a:rPr>
              <a:t> </a:t>
            </a:r>
            <a:r>
              <a:rPr lang="en-US" altLang="zh-TW" sz="900" dirty="0">
                <a:solidFill>
                  <a:schemeClr val="dk1"/>
                </a:solidFill>
              </a:rPr>
              <a:t>	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今年暑假，我們相約爬了仙跡岩，汗水直流的我們，在喝了開水後，仍覺得十分炎熱，這時如果能來一杯清涼可口的冰淇淋，那該有多好啊！</a:t>
            </a:r>
            <a:endParaRPr sz="24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4" name="Google Shape;144;g4764947ee7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icrosoft JhengHei"/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研究動機</a:t>
            </a:r>
            <a:endParaRPr/>
          </a:p>
        </p:txBody>
      </p:sp>
      <p:pic>
        <p:nvPicPr>
          <p:cNvPr id="145" name="Google Shape;145;g4764947ee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73" y="3169375"/>
            <a:ext cx="4778278" cy="35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4764947ee7_0_0"/>
          <p:cNvPicPr preferRelativeResize="0"/>
          <p:nvPr/>
        </p:nvPicPr>
        <p:blipFill rotWithShape="1">
          <a:blip r:embed="rId4">
            <a:alphaModFix/>
          </a:blip>
          <a:srcRect l="17898"/>
          <a:stretch/>
        </p:blipFill>
        <p:spPr>
          <a:xfrm>
            <a:off x="4894650" y="3169375"/>
            <a:ext cx="3688250" cy="35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2"/>
    </mc:Choice>
    <mc:Fallback xmlns="">
      <p:transition spd="slow" advTm="1104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4764947ee7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3450" y="2387675"/>
            <a:ext cx="3157975" cy="42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4764947ee7_1_0"/>
          <p:cNvSpPr txBox="1">
            <a:spLocks noGrp="1"/>
          </p:cNvSpPr>
          <p:nvPr>
            <p:ph type="body" idx="1"/>
          </p:nvPr>
        </p:nvSpPr>
        <p:spPr>
          <a:xfrm>
            <a:off x="624050" y="2551650"/>
            <a:ext cx="3697800" cy="384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將冰淇淋混合液放入鋁罐中，並將罐子放入裝滿冰塊及鹽的保溫罐搖晃，觀察1、4、7、10、13、16、19分鐘時冰淇淋混合液的結冰狀態。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5" name="Google Shape;265;g4764947ee7_1_0"/>
          <p:cNvSpPr txBox="1">
            <a:spLocks noGrp="1"/>
          </p:cNvSpPr>
          <p:nvPr>
            <p:ph type="title"/>
          </p:nvPr>
        </p:nvSpPr>
        <p:spPr>
          <a:xfrm>
            <a:off x="423825" y="124466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實驗四：</a:t>
            </a:r>
            <a:endParaRPr sz="4800" b="1" cap="none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搖晃鋁罐製作冰淇淋</a:t>
            </a:r>
            <a:endParaRPr sz="4800" b="1" cap="none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3"/>
    </mc:Choice>
    <mc:Fallback xmlns="">
      <p:transition spd="slow" advTm="1768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41ee96164_0_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實驗四結果</a:t>
            </a:r>
            <a:endParaRPr/>
          </a:p>
        </p:txBody>
      </p:sp>
      <p:graphicFrame>
        <p:nvGraphicFramePr>
          <p:cNvPr id="271" name="Google Shape;271;g741ee96164_0_22"/>
          <p:cNvGraphicFramePr/>
          <p:nvPr>
            <p:extLst>
              <p:ext uri="{D42A27DB-BD31-4B8C-83A1-F6EECF244321}">
                <p14:modId xmlns:p14="http://schemas.microsoft.com/office/powerpoint/2010/main" val="1704853629"/>
              </p:ext>
            </p:extLst>
          </p:nvPr>
        </p:nvGraphicFramePr>
        <p:xfrm>
          <a:off x="798225" y="1761775"/>
          <a:ext cx="7126575" cy="4266960"/>
        </p:xfrm>
        <a:graphic>
          <a:graphicData uri="http://schemas.openxmlformats.org/drawingml/2006/table">
            <a:tbl>
              <a:tblPr>
                <a:noFill/>
                <a:tableStyleId>{0CE679E2-2483-4622-9F60-2B089A40EFF7}</a:tableStyleId>
              </a:tblPr>
              <a:tblGrid>
                <a:gridCol w="2375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時間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未結凍重量(g)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結凍百分比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12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60%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4min</a:t>
                      </a:r>
                      <a:endParaRPr sz="2000"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0</a:t>
                      </a:r>
                      <a:endParaRPr sz="2000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7min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100%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10min</a:t>
                      </a:r>
                      <a:endParaRPr sz="2000" dirty="0"/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0</a:t>
                      </a:r>
                      <a:endParaRPr sz="2000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13min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100%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16min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100%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19min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0</a:t>
                      </a:r>
                      <a:endParaRPr sz="20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72" name="Google Shape;272;g741ee96164_0_22"/>
          <p:cNvSpPr txBox="1"/>
          <p:nvPr/>
        </p:nvSpPr>
        <p:spPr>
          <a:xfrm>
            <a:off x="4440700" y="1619375"/>
            <a:ext cx="1199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4"/>
    </mc:Choice>
    <mc:Fallback xmlns="">
      <p:transition spd="slow" advTm="161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41ee96164_0_28"/>
          <p:cNvSpPr txBox="1">
            <a:spLocks noGrp="1"/>
          </p:cNvSpPr>
          <p:nvPr>
            <p:ph type="title" idx="4294967295"/>
          </p:nvPr>
        </p:nvSpPr>
        <p:spPr>
          <a:xfrm>
            <a:off x="285750" y="45371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實驗四結果</a:t>
            </a:r>
            <a:endParaRPr/>
          </a:p>
        </p:txBody>
      </p:sp>
      <p:pic>
        <p:nvPicPr>
          <p:cNvPr id="278" name="Google Shape;278;g741ee96164_0_2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113"/>
            <a:ext cx="8015883" cy="4956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"/>
    </mc:Choice>
    <mc:Fallback xmlns="">
      <p:transition spd="slow" advTm="78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2952e5544_0_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實驗四結論</a:t>
            </a:r>
            <a:endParaRPr/>
          </a:p>
        </p:txBody>
      </p:sp>
      <p:sp>
        <p:nvSpPr>
          <p:cNvPr id="284" name="Google Shape;284;g62952e5544_0_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搖晃鋁罐1分鐘就會結凍(60%)，4分鐘後就會完全結凍(100%)。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AutoNum type="arabicPeriod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搖晃越久，結凍越多。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0"/>
    </mc:Choice>
    <mc:Fallback xmlns="">
      <p:transition spd="slow" advTm="841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764947ee7_1_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總結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0" name="Google Shape;290;g4764947ee7_1_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靜置塑膠罐16分鐘左右結凍，靜置玻璃罐16分鐘左右結凍，靜置鋁罐13分鐘左右結凍，搖晃鋁罐4分鐘左右結凍。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靜置越久，結凍越多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>
              <a:buSzPts val="2400"/>
              <a:buFont typeface="Microsoft JhengHei"/>
              <a:buAutoNum type="arabicPeriod"/>
            </a:pP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靜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置與搖晃對結凍速度的影響，搖晃鋁罐結凍速度最快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lang="en-US" altLang="zh-TW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>
              <a:buSzPts val="2400"/>
              <a:buFont typeface="Microsoft JhengHei"/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凍時間長短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搖晃鋁罐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&lt;</a:t>
            </a:r>
            <a:r>
              <a:rPr lang="zh-TW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靜置鋁罐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&lt;</a:t>
            </a:r>
            <a:r>
              <a:rPr lang="zh-TW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靜置玻璃罐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&lt;</a:t>
            </a:r>
            <a:r>
              <a:rPr lang="zh-TW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靜置塑膠</a:t>
            </a:r>
            <a:r>
              <a:rPr lang="zh-TW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罐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不用機器可以在１０分鐘內成功製作冰淇淋。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17"/>
    </mc:Choice>
    <mc:Fallback xmlns="">
      <p:transition spd="slow" advTm="4231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MingLiu"/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參考文獻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6" name="Google Shape;296;p17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90200" cy="5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90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AutoNum type="arabicPeriod"/>
            </a:pPr>
            <a:r>
              <a:rPr lang="zh-TW" sz="2200" dirty="0">
                <a:latin typeface="Microsoft JhengHei"/>
                <a:ea typeface="Microsoft JhengHei"/>
                <a:cs typeface="Microsoft JhengHei"/>
                <a:sym typeface="Microsoft JhengHei"/>
              </a:rPr>
              <a:t>科學大驚奇   &lt;利用鹽巴和冰塊，輕鬆做出冰淇淋！&gt;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90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AutoNum type="arabicPeriod"/>
            </a:pPr>
            <a:r>
              <a:rPr lang="zh-TW" sz="2200" dirty="0">
                <a:latin typeface="Microsoft JhengHei"/>
                <a:ea typeface="Microsoft JhengHei"/>
                <a:cs typeface="Microsoft JhengHei"/>
                <a:sym typeface="Microsoft JhengHei"/>
              </a:rPr>
              <a:t>蘇老師化學五四三   &lt;冰涼好滋味--冰淇淋&gt;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902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icrosoft JhengHei"/>
              <a:buAutoNum type="arabicPeriod"/>
            </a:pPr>
            <a:r>
              <a:rPr lang="zh-TW" sz="2200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https://www.youtube.com/watch?v=oWakDEbF9oY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     十分鐘搞定冰淇淋【做吧！噪咖】10 Mins Ice </a:t>
            </a:r>
            <a:r>
              <a:rPr lang="zh-TW" sz="2200" dirty="0" smtClean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Cream</a:t>
            </a:r>
            <a:endParaRPr lang="en-US" altLang="zh-TW" sz="2200" dirty="0">
              <a:highlight>
                <a:srgbClr val="F9F9F9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902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+mj-lt"/>
              <a:buAutoNum type="arabicPeriod" startAt="4"/>
            </a:pPr>
            <a:r>
              <a:rPr lang="zh-TW" sz="2200" u="sng" dirty="0" smtClean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https</a:t>
            </a:r>
            <a:r>
              <a:rPr lang="zh-TW" sz="2200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://www.youtube.com/watch?v=ZiE32jtZnfg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     DIY 手工冰淇淋 免機器 免用電 免開火 親子同樂 快速法 急凍法 </a:t>
            </a:r>
            <a:endParaRPr sz="2200" dirty="0">
              <a:highlight>
                <a:srgbClr val="F9F9F9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     有趣科學實驗 炒</a:t>
            </a:r>
            <a:r>
              <a:rPr lang="zh-TW" sz="2200" dirty="0" smtClean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冰淇淋</a:t>
            </a:r>
            <a:endParaRPr lang="en-US" altLang="zh-TW" sz="2200" dirty="0" smtClean="0">
              <a:highlight>
                <a:srgbClr val="F9F9F9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902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+mj-lt"/>
              <a:buAutoNum type="arabicPeriod" startAt="5"/>
            </a:pPr>
            <a:r>
              <a:rPr lang="zh-TW" sz="2200" u="sng" dirty="0" smtClean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https</a:t>
            </a:r>
            <a:r>
              <a:rPr lang="zh-TW" sz="2200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://www.youtube.com/watch?v=iQndiS0MqeE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     科學實驗：自製冰淇淋大挑戰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902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+mj-lt"/>
              <a:buAutoNum type="arabicPeriod" startAt="6"/>
            </a:pPr>
            <a:r>
              <a:rPr lang="zh-TW" sz="2200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https://www.youtube.com/watch?v=Z5Fxb2Vf-Ts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     不開冰箱，做出零下20度的冰淇淋，你可以嗎? </a:t>
            </a:r>
            <a:endParaRPr sz="2200" dirty="0">
              <a:highlight>
                <a:srgbClr val="F9F9F9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     feat.Penny老師【LIS實驗室】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902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+mj-lt"/>
              <a:buAutoNum type="arabicPeriod" startAt="7"/>
            </a:pPr>
            <a:r>
              <a:rPr lang="zh-TW" sz="2200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7"/>
              </a:rPr>
              <a:t>https://www.youtube.com/watch?v=0-zzesROPnc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dirty="0">
                <a:highlight>
                  <a:srgbClr val="F9F9F9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      夏日特集芒果系列 芒果冰淇淋 #62【明聰Leo】</a:t>
            </a:r>
            <a:endParaRPr sz="2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"/>
    </mc:Choice>
    <mc:Fallback xmlns="">
      <p:transition spd="slow" advTm="319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758700" y="2386150"/>
            <a:ext cx="7676100" cy="227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Schoolbook"/>
              <a:buNone/>
            </a:pPr>
            <a:r>
              <a:rPr lang="zh-TW" sz="6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我們報告到此</a:t>
            </a:r>
            <a:r>
              <a:rPr lang="zh-TW" sz="6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結束</a:t>
            </a:r>
            <a:r>
              <a:rPr lang="en-US" altLang="zh-TW" sz="6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6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6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~</a:t>
            </a:r>
            <a:r>
              <a:rPr lang="zh-TW" sz="6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謝謝</a:t>
            </a:r>
            <a:r>
              <a:rPr lang="zh-TW" sz="6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聆聽~</a:t>
            </a:r>
            <a:endParaRPr sz="6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"/>
    </mc:Choice>
    <mc:Fallback xmlns="">
      <p:transition spd="slow" advTm="44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icrosoft JhengHei"/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研究目的</a:t>
            </a:r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1950" lvl="0" indent="-64769" algn="l" rtl="0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不用機器是否可以１０分鐘成功製作冰淇淋。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1950" lvl="0" indent="-64769" algn="l" rtl="0">
              <a:spcBef>
                <a:spcPts val="60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不同材質的容器對結凍速度的影響。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1950" lvl="0" indent="-64769" algn="l" rtl="0">
              <a:spcBef>
                <a:spcPts val="600"/>
              </a:spcBef>
              <a:spcAft>
                <a:spcPts val="0"/>
              </a:spcAft>
              <a:buSzPts val="2400"/>
              <a:buFont typeface="Microsoft JhengHei"/>
              <a:buAutoNum type="arabicPeriod"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針對最快的材質做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靜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置與搖晃對結凍速度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比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較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3" name="Google Shape;153;p3" descr="IMG201907281844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075" y="3126978"/>
            <a:ext cx="4608512" cy="345638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" name="Google Shape;154;p3" descr="IMG201907211728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4088" y="3573016"/>
            <a:ext cx="3107837" cy="233087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8"/>
    </mc:Choice>
    <mc:Fallback xmlns="">
      <p:transition spd="slow" advTm="1665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icrosoft JhengHei"/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研究器材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Font typeface="Microsoft JhengHei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器具：電子秤、量杯、計時器、攪拌棒、節拍器、     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 保溫罐、鋁罐、塑膠罐、玻璃罐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Font typeface="Microsoft JhengHei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材料：鮮奶、鮮奶油、蜂蜜、冰塊、鹽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1" name="Google Shape;16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812" y="2981975"/>
            <a:ext cx="4830374" cy="36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7"/>
    </mc:Choice>
    <mc:Fallback xmlns="">
      <p:transition spd="slow" advTm="620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764947ee7_0_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保溫罐內容物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" name="Google Shape;167;g4764947ee7_0_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079900" cy="150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8610" algn="l" rtl="0">
              <a:spcBef>
                <a:spcPts val="600"/>
              </a:spcBef>
              <a:spcAft>
                <a:spcPts val="0"/>
              </a:spcAft>
              <a:buSzPts val="1260"/>
              <a:buFont typeface="Microsoft JhengHei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材料：冰塊720g、鹽240g。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Font typeface="Microsoft JhengHei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作法：將上列材料均勻混合裝入保溫罐，等溫度下降到  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 零下20度左右時，就可以把罐子放進去。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8" name="Google Shape;168;g4764947ee7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975" y="3107175"/>
            <a:ext cx="4774051" cy="357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7"/>
    </mc:Choice>
    <mc:Fallback xmlns="">
      <p:transition spd="slow" advTm="1789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764947ee7_0_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冰淇淋混合液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4" name="Google Shape;174;g4764947ee7_0_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949682" cy="103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8610" algn="l" rtl="0">
              <a:spcBef>
                <a:spcPts val="600"/>
              </a:spcBef>
              <a:spcAft>
                <a:spcPts val="0"/>
              </a:spcAft>
              <a:buSzPts val="1260"/>
              <a:buFont typeface="Microsoft JhengHei"/>
              <a:buChar char="●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材料：鮮奶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200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g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鮮奶油120g、蜂蜜60g。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ts val="1260"/>
              <a:buFont typeface="Microsoft JhengHei"/>
              <a:buChar char="●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作法：將上列材料均勻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混合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，裝入罐子中，每罐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30g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5" name="Google Shape;175;g4764947ee7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326" y="2821050"/>
            <a:ext cx="2875357" cy="383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4"/>
    </mc:Choice>
    <mc:Fallback xmlns="">
      <p:transition spd="slow" advTm="1639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764947ee7_0_12"/>
          <p:cNvSpPr txBox="1">
            <a:spLocks noGrp="1"/>
          </p:cNvSpPr>
          <p:nvPr>
            <p:ph type="title"/>
          </p:nvPr>
        </p:nvSpPr>
        <p:spPr>
          <a:xfrm>
            <a:off x="838200" y="285748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icrosoft JhengHei"/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研究過程與方法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764947ee7_0_32"/>
          <p:cNvSpPr txBox="1">
            <a:spLocks noGrp="1"/>
          </p:cNvSpPr>
          <p:nvPr>
            <p:ph type="title"/>
          </p:nvPr>
        </p:nvSpPr>
        <p:spPr>
          <a:xfrm>
            <a:off x="423825" y="124466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實驗一：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靜置塑膠罐製作冰淇淋</a:t>
            </a:r>
            <a:endParaRPr sz="4800" b="1" cap="none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6" name="Google Shape;186;g4764947ee7_0_32"/>
          <p:cNvSpPr txBox="1">
            <a:spLocks noGrp="1"/>
          </p:cNvSpPr>
          <p:nvPr>
            <p:ph type="body" idx="1"/>
          </p:nvPr>
        </p:nvSpPr>
        <p:spPr>
          <a:xfrm>
            <a:off x="624050" y="2551650"/>
            <a:ext cx="3697800" cy="384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將冰淇淋混合液放入塑膠罐中，並將罐子放入裝滿冰塊及鹽的保溫罐，觀察1、4、7、10、13、16、19分鐘時冰淇淋混合液的結冰狀態。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7" name="Google Shape;187;g4764947ee7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525" y="2551650"/>
            <a:ext cx="3030899" cy="402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3"/>
    </mc:Choice>
    <mc:Fallback xmlns="">
      <p:transition spd="slow" advTm="2089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1e919aec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實驗一結果</a:t>
            </a:r>
            <a:endParaRPr/>
          </a:p>
        </p:txBody>
      </p:sp>
      <p:graphicFrame>
        <p:nvGraphicFramePr>
          <p:cNvPr id="193" name="Google Shape;193;g741e919aec_0_0"/>
          <p:cNvGraphicFramePr/>
          <p:nvPr>
            <p:extLst>
              <p:ext uri="{D42A27DB-BD31-4B8C-83A1-F6EECF244321}">
                <p14:modId xmlns:p14="http://schemas.microsoft.com/office/powerpoint/2010/main" val="2631983423"/>
              </p:ext>
            </p:extLst>
          </p:nvPr>
        </p:nvGraphicFramePr>
        <p:xfrm>
          <a:off x="798225" y="1761775"/>
          <a:ext cx="7126575" cy="4032264"/>
        </p:xfrm>
        <a:graphic>
          <a:graphicData uri="http://schemas.openxmlformats.org/drawingml/2006/table">
            <a:tbl>
              <a:tblPr>
                <a:noFill/>
                <a:tableStyleId>{0CE679E2-2483-4622-9F60-2B089A40EFF7}</a:tableStyleId>
              </a:tblPr>
              <a:tblGrid>
                <a:gridCol w="2375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55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時間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未結凍重量(g)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結凍百分比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1min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0%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4min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20.5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32%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7min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12.3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59%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10min</a:t>
                      </a:r>
                      <a:endParaRPr sz="20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8.3</a:t>
                      </a:r>
                      <a:endParaRPr sz="20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72%</a:t>
                      </a:r>
                      <a:endParaRPr sz="20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13min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4.3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86%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16min</a:t>
                      </a:r>
                      <a:endParaRPr sz="20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 sz="20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100%</a:t>
                      </a:r>
                      <a:endParaRPr sz="20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19min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  <a:endParaRPr sz="20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100%</a:t>
                      </a:r>
                      <a:endParaRPr sz="2000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" name="Google Shape;194;g741e919aec_0_0"/>
          <p:cNvSpPr txBox="1"/>
          <p:nvPr/>
        </p:nvSpPr>
        <p:spPr>
          <a:xfrm>
            <a:off x="4440700" y="1619375"/>
            <a:ext cx="1199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3"/>
    </mc:Choice>
    <mc:Fallback xmlns="">
      <p:transition spd="slow" advTm="563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壁窗">
  <a:themeElements>
    <a:clrScheme name="匯合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1281</Words>
  <Application>Microsoft Office PowerPoint</Application>
  <PresentationFormat>如螢幕大小 (4:3)</PresentationFormat>
  <Paragraphs>177</Paragraphs>
  <Slides>26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微軟正黑體</vt:lpstr>
      <vt:lpstr>Century Schoolbook</vt:lpstr>
      <vt:lpstr>微軟正黑體</vt:lpstr>
      <vt:lpstr>Noto Sans Symbols</vt:lpstr>
      <vt:lpstr>Arial</vt:lpstr>
      <vt:lpstr>PMingLiu</vt:lpstr>
      <vt:lpstr>壁窗</vt:lpstr>
      <vt:lpstr>冰涼一夏</vt:lpstr>
      <vt:lpstr>研究動機</vt:lpstr>
      <vt:lpstr>研究目的</vt:lpstr>
      <vt:lpstr>研究器材</vt:lpstr>
      <vt:lpstr>保溫罐內容物</vt:lpstr>
      <vt:lpstr>冰淇淋混合液</vt:lpstr>
      <vt:lpstr>研究過程與方法</vt:lpstr>
      <vt:lpstr>實驗一： 靜置塑膠罐製作冰淇淋</vt:lpstr>
      <vt:lpstr>實驗一結果</vt:lpstr>
      <vt:lpstr>實驗一結果</vt:lpstr>
      <vt:lpstr>實驗一結論</vt:lpstr>
      <vt:lpstr>實驗二： 靜置玻璃罐製作冰淇淋</vt:lpstr>
      <vt:lpstr>實驗二結果</vt:lpstr>
      <vt:lpstr>實驗二結果</vt:lpstr>
      <vt:lpstr>實驗二結論</vt:lpstr>
      <vt:lpstr>實驗三： 靜置鋁罐製作冰淇淋</vt:lpstr>
      <vt:lpstr>實驗三結果</vt:lpstr>
      <vt:lpstr>實驗三結果</vt:lpstr>
      <vt:lpstr>實驗三結論</vt:lpstr>
      <vt:lpstr>實驗四： 搖晃鋁罐製作冰淇淋</vt:lpstr>
      <vt:lpstr>實驗四結果</vt:lpstr>
      <vt:lpstr>實驗四結果</vt:lpstr>
      <vt:lpstr>實驗四結論</vt:lpstr>
      <vt:lpstr>總結</vt:lpstr>
      <vt:lpstr>參考文獻</vt:lpstr>
      <vt:lpstr>我們報告到此結束 ~謝謝聆聽~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冰涼一夏</dc:title>
  <dc:creator>user</dc:creator>
  <cp:lastModifiedBy>吳欽鴻</cp:lastModifiedBy>
  <cp:revision>14</cp:revision>
  <dcterms:created xsi:type="dcterms:W3CDTF">2019-08-17T13:31:18Z</dcterms:created>
  <dcterms:modified xsi:type="dcterms:W3CDTF">2019-12-12T02:14:10Z</dcterms:modified>
</cp:coreProperties>
</file>