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3" d="100"/>
          <a:sy n="63" d="100"/>
        </p:scale>
        <p:origin x="84"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3/16/2020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216597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3/16/2020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56923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3/16/2020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442987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3/16/2020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51309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3/16/2020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45166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3/16/2020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09471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3/16/2020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94460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3/16/2020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11940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3/16/2020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222177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3/16/2020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3296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3/16/2020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4559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3/16/2020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168002790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12" r:id="rId5"/>
    <p:sldLayoutId id="2147483706" r:id="rId6"/>
    <p:sldLayoutId id="2147483707" r:id="rId7"/>
    <p:sldLayoutId id="2147483708" r:id="rId8"/>
    <p:sldLayoutId id="2147483711" r:id="rId9"/>
    <p:sldLayoutId id="2147483709" r:id="rId10"/>
    <p:sldLayoutId id="2147483710"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8A95209C-5275-4E15-8EA7-7F42980ABF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
            <a:extLst>
              <a:ext uri="{FF2B5EF4-FFF2-40B4-BE49-F238E27FC236}">
                <a16:creationId xmlns:a16="http://schemas.microsoft.com/office/drawing/2014/main" id="{E42FC6CC-4583-4662-A81B-7FD4D994F0D1}"/>
              </a:ext>
            </a:extLst>
          </p:cNvPr>
          <p:cNvPicPr>
            <a:picLocks noChangeAspect="1"/>
          </p:cNvPicPr>
          <p:nvPr/>
        </p:nvPicPr>
        <p:blipFill rotWithShape="1">
          <a:blip r:embed="rId2">
            <a:alphaModFix/>
          </a:blip>
          <a:srcRect t="15709" r="-1" b="-1"/>
          <a:stretch/>
        </p:blipFill>
        <p:spPr>
          <a:xfrm>
            <a:off x="20" y="10"/>
            <a:ext cx="12188931" cy="6857990"/>
          </a:xfrm>
          <a:prstGeom prst="rect">
            <a:avLst/>
          </a:prstGeom>
        </p:spPr>
      </p:pic>
      <p:sp>
        <p:nvSpPr>
          <p:cNvPr id="16" name="Rectangle 6">
            <a:extLst>
              <a:ext uri="{FF2B5EF4-FFF2-40B4-BE49-F238E27FC236}">
                <a16:creationId xmlns:a16="http://schemas.microsoft.com/office/drawing/2014/main" id="{4F2ED431-E304-4FF0-9F4E-032783C9D6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657225 w 10515600"/>
              <a:gd name="connsiteY1" fmla="*/ 0 h 5416094"/>
              <a:gd name="connsiteX2" fmla="*/ 1419606 w 10515600"/>
              <a:gd name="connsiteY2" fmla="*/ 0 h 5416094"/>
              <a:gd name="connsiteX3" fmla="*/ 2181987 w 10515600"/>
              <a:gd name="connsiteY3" fmla="*/ 0 h 5416094"/>
              <a:gd name="connsiteX4" fmla="*/ 3049524 w 10515600"/>
              <a:gd name="connsiteY4" fmla="*/ 0 h 5416094"/>
              <a:gd name="connsiteX5" fmla="*/ 3706749 w 10515600"/>
              <a:gd name="connsiteY5" fmla="*/ 0 h 5416094"/>
              <a:gd name="connsiteX6" fmla="*/ 4469130 w 10515600"/>
              <a:gd name="connsiteY6" fmla="*/ 0 h 5416094"/>
              <a:gd name="connsiteX7" fmla="*/ 5126355 w 10515600"/>
              <a:gd name="connsiteY7" fmla="*/ 0 h 5416094"/>
              <a:gd name="connsiteX8" fmla="*/ 5783580 w 10515600"/>
              <a:gd name="connsiteY8" fmla="*/ 0 h 5416094"/>
              <a:gd name="connsiteX9" fmla="*/ 6440805 w 10515600"/>
              <a:gd name="connsiteY9" fmla="*/ 0 h 5416094"/>
              <a:gd name="connsiteX10" fmla="*/ 6782562 w 10515600"/>
              <a:gd name="connsiteY10" fmla="*/ 0 h 5416094"/>
              <a:gd name="connsiteX11" fmla="*/ 7544943 w 10515600"/>
              <a:gd name="connsiteY11" fmla="*/ 0 h 5416094"/>
              <a:gd name="connsiteX12" fmla="*/ 7886700 w 10515600"/>
              <a:gd name="connsiteY12" fmla="*/ 0 h 5416094"/>
              <a:gd name="connsiteX13" fmla="*/ 8543925 w 10515600"/>
              <a:gd name="connsiteY13" fmla="*/ 0 h 5416094"/>
              <a:gd name="connsiteX14" fmla="*/ 9411462 w 10515600"/>
              <a:gd name="connsiteY14" fmla="*/ 0 h 5416094"/>
              <a:gd name="connsiteX15" fmla="*/ 10515600 w 10515600"/>
              <a:gd name="connsiteY15" fmla="*/ 0 h 5416094"/>
              <a:gd name="connsiteX16" fmla="*/ 10515600 w 10515600"/>
              <a:gd name="connsiteY16" fmla="*/ 731173 h 5416094"/>
              <a:gd name="connsiteX17" fmla="*/ 10515600 w 10515600"/>
              <a:gd name="connsiteY17" fmla="*/ 1299863 h 5416094"/>
              <a:gd name="connsiteX18" fmla="*/ 10515600 w 10515600"/>
              <a:gd name="connsiteY18" fmla="*/ 1868552 h 5416094"/>
              <a:gd name="connsiteX19" fmla="*/ 10515600 w 10515600"/>
              <a:gd name="connsiteY19" fmla="*/ 2545564 h 5416094"/>
              <a:gd name="connsiteX20" fmla="*/ 10515600 w 10515600"/>
              <a:gd name="connsiteY20" fmla="*/ 3222576 h 5416094"/>
              <a:gd name="connsiteX21" fmla="*/ 10515600 w 10515600"/>
              <a:gd name="connsiteY21" fmla="*/ 3845427 h 5416094"/>
              <a:gd name="connsiteX22" fmla="*/ 10515600 w 10515600"/>
              <a:gd name="connsiteY22" fmla="*/ 4630760 h 5416094"/>
              <a:gd name="connsiteX23" fmla="*/ 10515600 w 10515600"/>
              <a:gd name="connsiteY23" fmla="*/ 5416094 h 5416094"/>
              <a:gd name="connsiteX24" fmla="*/ 9648063 w 10515600"/>
              <a:gd name="connsiteY24" fmla="*/ 5416094 h 5416094"/>
              <a:gd name="connsiteX25" fmla="*/ 8885682 w 10515600"/>
              <a:gd name="connsiteY25" fmla="*/ 5416094 h 5416094"/>
              <a:gd name="connsiteX26" fmla="*/ 8543925 w 10515600"/>
              <a:gd name="connsiteY26" fmla="*/ 5416094 h 5416094"/>
              <a:gd name="connsiteX27" fmla="*/ 7676388 w 10515600"/>
              <a:gd name="connsiteY27" fmla="*/ 5416094 h 5416094"/>
              <a:gd name="connsiteX28" fmla="*/ 7124319 w 10515600"/>
              <a:gd name="connsiteY28" fmla="*/ 5416094 h 5416094"/>
              <a:gd name="connsiteX29" fmla="*/ 6361938 w 10515600"/>
              <a:gd name="connsiteY29" fmla="*/ 5416094 h 5416094"/>
              <a:gd name="connsiteX30" fmla="*/ 6020181 w 10515600"/>
              <a:gd name="connsiteY30" fmla="*/ 5416094 h 5416094"/>
              <a:gd name="connsiteX31" fmla="*/ 5152644 w 10515600"/>
              <a:gd name="connsiteY31" fmla="*/ 5416094 h 5416094"/>
              <a:gd name="connsiteX32" fmla="*/ 4600575 w 10515600"/>
              <a:gd name="connsiteY32" fmla="*/ 5416094 h 5416094"/>
              <a:gd name="connsiteX33" fmla="*/ 3943350 w 10515600"/>
              <a:gd name="connsiteY33" fmla="*/ 5416094 h 5416094"/>
              <a:gd name="connsiteX34" fmla="*/ 3496437 w 10515600"/>
              <a:gd name="connsiteY34" fmla="*/ 5416094 h 5416094"/>
              <a:gd name="connsiteX35" fmla="*/ 2734056 w 10515600"/>
              <a:gd name="connsiteY35" fmla="*/ 5416094 h 5416094"/>
              <a:gd name="connsiteX36" fmla="*/ 1866519 w 10515600"/>
              <a:gd name="connsiteY36" fmla="*/ 5416094 h 5416094"/>
              <a:gd name="connsiteX37" fmla="*/ 1314450 w 10515600"/>
              <a:gd name="connsiteY37" fmla="*/ 5416094 h 5416094"/>
              <a:gd name="connsiteX38" fmla="*/ 0 w 10515600"/>
              <a:gd name="connsiteY38" fmla="*/ 5416094 h 5416094"/>
              <a:gd name="connsiteX39" fmla="*/ 0 w 10515600"/>
              <a:gd name="connsiteY39" fmla="*/ 4739082 h 5416094"/>
              <a:gd name="connsiteX40" fmla="*/ 0 w 10515600"/>
              <a:gd name="connsiteY40" fmla="*/ 4062071 h 5416094"/>
              <a:gd name="connsiteX41" fmla="*/ 0 w 10515600"/>
              <a:gd name="connsiteY41" fmla="*/ 3330898 h 5416094"/>
              <a:gd name="connsiteX42" fmla="*/ 0 w 10515600"/>
              <a:gd name="connsiteY42" fmla="*/ 2653886 h 5416094"/>
              <a:gd name="connsiteX43" fmla="*/ 0 w 10515600"/>
              <a:gd name="connsiteY43" fmla="*/ 1922713 h 5416094"/>
              <a:gd name="connsiteX44" fmla="*/ 0 w 10515600"/>
              <a:gd name="connsiteY44" fmla="*/ 1191541 h 5416094"/>
              <a:gd name="connsiteX45" fmla="*/ 0 w 10515600"/>
              <a:gd name="connsiteY45"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15600" h="5416094" fill="none" extrusionOk="0">
                <a:moveTo>
                  <a:pt x="0" y="0"/>
                </a:moveTo>
                <a:cubicBezTo>
                  <a:pt x="177150" y="-2233"/>
                  <a:pt x="437740" y="9549"/>
                  <a:pt x="657225" y="0"/>
                </a:cubicBezTo>
                <a:cubicBezTo>
                  <a:pt x="876711" y="-9549"/>
                  <a:pt x="1120002" y="4103"/>
                  <a:pt x="1419606" y="0"/>
                </a:cubicBezTo>
                <a:cubicBezTo>
                  <a:pt x="1719210" y="-4103"/>
                  <a:pt x="1938104" y="16641"/>
                  <a:pt x="2181987" y="0"/>
                </a:cubicBezTo>
                <a:cubicBezTo>
                  <a:pt x="2425870" y="-16641"/>
                  <a:pt x="2669395" y="-9276"/>
                  <a:pt x="3049524" y="0"/>
                </a:cubicBezTo>
                <a:cubicBezTo>
                  <a:pt x="3429653" y="9276"/>
                  <a:pt x="3553691" y="29352"/>
                  <a:pt x="3706749" y="0"/>
                </a:cubicBezTo>
                <a:cubicBezTo>
                  <a:pt x="3859808" y="-29352"/>
                  <a:pt x="4111295" y="-6375"/>
                  <a:pt x="4469130" y="0"/>
                </a:cubicBezTo>
                <a:cubicBezTo>
                  <a:pt x="4826965" y="6375"/>
                  <a:pt x="4916661" y="-30390"/>
                  <a:pt x="5126355" y="0"/>
                </a:cubicBezTo>
                <a:cubicBezTo>
                  <a:pt x="5336049" y="30390"/>
                  <a:pt x="5578402" y="-7004"/>
                  <a:pt x="5783580" y="0"/>
                </a:cubicBezTo>
                <a:cubicBezTo>
                  <a:pt x="5988759" y="7004"/>
                  <a:pt x="6270371" y="29583"/>
                  <a:pt x="6440805" y="0"/>
                </a:cubicBezTo>
                <a:cubicBezTo>
                  <a:pt x="6611240" y="-29583"/>
                  <a:pt x="6667725" y="8173"/>
                  <a:pt x="6782562" y="0"/>
                </a:cubicBezTo>
                <a:cubicBezTo>
                  <a:pt x="6897399" y="-8173"/>
                  <a:pt x="7375754" y="-24084"/>
                  <a:pt x="7544943" y="0"/>
                </a:cubicBezTo>
                <a:cubicBezTo>
                  <a:pt x="7714132" y="24084"/>
                  <a:pt x="7790780" y="5607"/>
                  <a:pt x="7886700" y="0"/>
                </a:cubicBezTo>
                <a:cubicBezTo>
                  <a:pt x="7982620" y="-5607"/>
                  <a:pt x="8404356" y="28301"/>
                  <a:pt x="8543925" y="0"/>
                </a:cubicBezTo>
                <a:cubicBezTo>
                  <a:pt x="8683495" y="-28301"/>
                  <a:pt x="9088340" y="-5992"/>
                  <a:pt x="9411462" y="0"/>
                </a:cubicBezTo>
                <a:cubicBezTo>
                  <a:pt x="9734584" y="5992"/>
                  <a:pt x="10083951" y="22703"/>
                  <a:pt x="10515600" y="0"/>
                </a:cubicBezTo>
                <a:cubicBezTo>
                  <a:pt x="10497934" y="171001"/>
                  <a:pt x="10537777" y="498242"/>
                  <a:pt x="10515600" y="731173"/>
                </a:cubicBezTo>
                <a:cubicBezTo>
                  <a:pt x="10493423" y="964104"/>
                  <a:pt x="10516932" y="1174374"/>
                  <a:pt x="10515600" y="1299863"/>
                </a:cubicBezTo>
                <a:cubicBezTo>
                  <a:pt x="10514269" y="1425352"/>
                  <a:pt x="10522086" y="1677469"/>
                  <a:pt x="10515600" y="1868552"/>
                </a:cubicBezTo>
                <a:cubicBezTo>
                  <a:pt x="10509114" y="2059635"/>
                  <a:pt x="10499452" y="2266556"/>
                  <a:pt x="10515600" y="2545564"/>
                </a:cubicBezTo>
                <a:cubicBezTo>
                  <a:pt x="10531748" y="2824572"/>
                  <a:pt x="10506359" y="3046060"/>
                  <a:pt x="10515600" y="3222576"/>
                </a:cubicBezTo>
                <a:cubicBezTo>
                  <a:pt x="10524841" y="3399092"/>
                  <a:pt x="10507180" y="3536552"/>
                  <a:pt x="10515600" y="3845427"/>
                </a:cubicBezTo>
                <a:cubicBezTo>
                  <a:pt x="10524020" y="4154302"/>
                  <a:pt x="10505750" y="4362578"/>
                  <a:pt x="10515600" y="4630760"/>
                </a:cubicBezTo>
                <a:cubicBezTo>
                  <a:pt x="10525450" y="4898942"/>
                  <a:pt x="10492122" y="5233505"/>
                  <a:pt x="10515600" y="5416094"/>
                </a:cubicBezTo>
                <a:cubicBezTo>
                  <a:pt x="10321022" y="5373763"/>
                  <a:pt x="9841056" y="5373781"/>
                  <a:pt x="9648063" y="5416094"/>
                </a:cubicBezTo>
                <a:cubicBezTo>
                  <a:pt x="9455070" y="5458407"/>
                  <a:pt x="9225135" y="5428993"/>
                  <a:pt x="8885682" y="5416094"/>
                </a:cubicBezTo>
                <a:cubicBezTo>
                  <a:pt x="8546229" y="5403195"/>
                  <a:pt x="8660252" y="5403063"/>
                  <a:pt x="8543925" y="5416094"/>
                </a:cubicBezTo>
                <a:cubicBezTo>
                  <a:pt x="8427598" y="5429125"/>
                  <a:pt x="8066747" y="5419630"/>
                  <a:pt x="7676388" y="5416094"/>
                </a:cubicBezTo>
                <a:cubicBezTo>
                  <a:pt x="7286029" y="5412558"/>
                  <a:pt x="7286084" y="5427534"/>
                  <a:pt x="7124319" y="5416094"/>
                </a:cubicBezTo>
                <a:cubicBezTo>
                  <a:pt x="6962554" y="5404654"/>
                  <a:pt x="6638960" y="5390930"/>
                  <a:pt x="6361938" y="5416094"/>
                </a:cubicBezTo>
                <a:cubicBezTo>
                  <a:pt x="6084916" y="5441258"/>
                  <a:pt x="6131919" y="5418087"/>
                  <a:pt x="6020181" y="5416094"/>
                </a:cubicBezTo>
                <a:cubicBezTo>
                  <a:pt x="5908443" y="5414101"/>
                  <a:pt x="5558871" y="5407232"/>
                  <a:pt x="5152644" y="5416094"/>
                </a:cubicBezTo>
                <a:cubicBezTo>
                  <a:pt x="4746417" y="5424956"/>
                  <a:pt x="4798774" y="5402919"/>
                  <a:pt x="4600575" y="5416094"/>
                </a:cubicBezTo>
                <a:cubicBezTo>
                  <a:pt x="4402376" y="5429269"/>
                  <a:pt x="4180360" y="5402655"/>
                  <a:pt x="3943350" y="5416094"/>
                </a:cubicBezTo>
                <a:cubicBezTo>
                  <a:pt x="3706340" y="5429533"/>
                  <a:pt x="3658445" y="5419171"/>
                  <a:pt x="3496437" y="5416094"/>
                </a:cubicBezTo>
                <a:cubicBezTo>
                  <a:pt x="3334429" y="5413017"/>
                  <a:pt x="3010124" y="5399344"/>
                  <a:pt x="2734056" y="5416094"/>
                </a:cubicBezTo>
                <a:cubicBezTo>
                  <a:pt x="2457988" y="5432844"/>
                  <a:pt x="2236739" y="5427521"/>
                  <a:pt x="1866519" y="5416094"/>
                </a:cubicBezTo>
                <a:cubicBezTo>
                  <a:pt x="1496299" y="5404667"/>
                  <a:pt x="1510850" y="5404957"/>
                  <a:pt x="1314450" y="5416094"/>
                </a:cubicBezTo>
                <a:cubicBezTo>
                  <a:pt x="1118050" y="5427231"/>
                  <a:pt x="570195" y="5429560"/>
                  <a:pt x="0" y="5416094"/>
                </a:cubicBezTo>
                <a:cubicBezTo>
                  <a:pt x="-26608" y="5186086"/>
                  <a:pt x="-30817" y="5026509"/>
                  <a:pt x="0" y="4739082"/>
                </a:cubicBezTo>
                <a:cubicBezTo>
                  <a:pt x="30817" y="4451655"/>
                  <a:pt x="30406" y="4379302"/>
                  <a:pt x="0" y="4062071"/>
                </a:cubicBezTo>
                <a:cubicBezTo>
                  <a:pt x="-30406" y="3744840"/>
                  <a:pt x="16937" y="3655631"/>
                  <a:pt x="0" y="3330898"/>
                </a:cubicBezTo>
                <a:cubicBezTo>
                  <a:pt x="-16937" y="3006165"/>
                  <a:pt x="-2848" y="2928355"/>
                  <a:pt x="0" y="2653886"/>
                </a:cubicBezTo>
                <a:cubicBezTo>
                  <a:pt x="2848" y="2379417"/>
                  <a:pt x="-4508" y="2270960"/>
                  <a:pt x="0" y="1922713"/>
                </a:cubicBezTo>
                <a:cubicBezTo>
                  <a:pt x="4508" y="1574466"/>
                  <a:pt x="-7038" y="1405929"/>
                  <a:pt x="0" y="1191541"/>
                </a:cubicBezTo>
                <a:cubicBezTo>
                  <a:pt x="7038" y="977153"/>
                  <a:pt x="-53038" y="292447"/>
                  <a:pt x="0" y="0"/>
                </a:cubicBezTo>
                <a:close/>
              </a:path>
              <a:path w="10515600" h="5416094"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gradFill>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gradFill>
          <a:ln w="57150" cap="rnd">
            <a:solidFill>
              <a:schemeClr val="bg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E1FD79C8-E136-4646-94C4-3048501F3BA1}"/>
              </a:ext>
            </a:extLst>
          </p:cNvPr>
          <p:cNvSpPr>
            <a:spLocks noGrp="1"/>
          </p:cNvSpPr>
          <p:nvPr>
            <p:ph type="ctrTitle"/>
          </p:nvPr>
        </p:nvSpPr>
        <p:spPr>
          <a:xfrm>
            <a:off x="1527048" y="1124712"/>
            <a:ext cx="9144000" cy="3063240"/>
          </a:xfrm>
        </p:spPr>
        <p:txBody>
          <a:bodyPr>
            <a:normAutofit/>
          </a:bodyPr>
          <a:lstStyle/>
          <a:p>
            <a:pPr algn="ctr"/>
            <a:r>
              <a:rPr lang="zh-TW" altLang="en-US" dirty="0">
                <a:solidFill>
                  <a:schemeClr val="bg1"/>
                </a:solidFill>
              </a:rPr>
              <a:t>健康報告</a:t>
            </a:r>
          </a:p>
        </p:txBody>
      </p:sp>
      <p:sp>
        <p:nvSpPr>
          <p:cNvPr id="3" name="副標題 2">
            <a:extLst>
              <a:ext uri="{FF2B5EF4-FFF2-40B4-BE49-F238E27FC236}">
                <a16:creationId xmlns:a16="http://schemas.microsoft.com/office/drawing/2014/main" id="{84624B3B-85B0-4730-8DF0-47D198628C21}"/>
              </a:ext>
            </a:extLst>
          </p:cNvPr>
          <p:cNvSpPr>
            <a:spLocks noGrp="1"/>
          </p:cNvSpPr>
          <p:nvPr>
            <p:ph type="subTitle" idx="1"/>
          </p:nvPr>
        </p:nvSpPr>
        <p:spPr>
          <a:xfrm>
            <a:off x="1527048" y="4599432"/>
            <a:ext cx="9144000" cy="1227520"/>
          </a:xfrm>
        </p:spPr>
        <p:txBody>
          <a:bodyPr>
            <a:normAutofit/>
          </a:bodyPr>
          <a:lstStyle/>
          <a:p>
            <a:pPr algn="ctr"/>
            <a:endParaRPr lang="zh-TW" altLang="en-US" sz="3200">
              <a:solidFill>
                <a:schemeClr val="bg1"/>
              </a:solidFill>
            </a:endParaRPr>
          </a:p>
        </p:txBody>
      </p:sp>
      <p:sp>
        <p:nvSpPr>
          <p:cNvPr id="13" name="Rectangle 6">
            <a:extLst>
              <a:ext uri="{FF2B5EF4-FFF2-40B4-BE49-F238E27FC236}">
                <a16:creationId xmlns:a16="http://schemas.microsoft.com/office/drawing/2014/main" id="{4E87FCFB-2CCE-460D-B3DD-557C8BD1B9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344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0BDE33FA-78AD-4C8C-A2AC-B5D92F740140}"/>
              </a:ext>
            </a:extLst>
          </p:cNvPr>
          <p:cNvPicPr>
            <a:picLocks noChangeAspect="1"/>
          </p:cNvPicPr>
          <p:nvPr/>
        </p:nvPicPr>
        <p:blipFill>
          <a:blip r:embed="rId2"/>
          <a:stretch>
            <a:fillRect/>
          </a:stretch>
        </p:blipFill>
        <p:spPr>
          <a:xfrm>
            <a:off x="0" y="-10886"/>
            <a:ext cx="12192000" cy="6868886"/>
          </a:xfrm>
          <a:prstGeom prst="rect">
            <a:avLst/>
          </a:prstGeom>
        </p:spPr>
      </p:pic>
      <p:sp>
        <p:nvSpPr>
          <p:cNvPr id="2" name="標題 1">
            <a:extLst>
              <a:ext uri="{FF2B5EF4-FFF2-40B4-BE49-F238E27FC236}">
                <a16:creationId xmlns:a16="http://schemas.microsoft.com/office/drawing/2014/main" id="{1D1BC063-FD5D-4797-B9ED-ECF07138F01D}"/>
              </a:ext>
            </a:extLst>
          </p:cNvPr>
          <p:cNvSpPr>
            <a:spLocks noGrp="1"/>
          </p:cNvSpPr>
          <p:nvPr>
            <p:ph type="title"/>
          </p:nvPr>
        </p:nvSpPr>
        <p:spPr/>
        <p:txBody>
          <a:bodyPr>
            <a:normAutofit/>
          </a:bodyPr>
          <a:lstStyle/>
          <a:p>
            <a:r>
              <a:rPr lang="zh-TW" altLang="en-US" dirty="0"/>
              <a:t>基層診所</a:t>
            </a:r>
          </a:p>
        </p:txBody>
      </p:sp>
      <p:sp>
        <p:nvSpPr>
          <p:cNvPr id="3" name="內容版面配置區 2">
            <a:extLst>
              <a:ext uri="{FF2B5EF4-FFF2-40B4-BE49-F238E27FC236}">
                <a16:creationId xmlns:a16="http://schemas.microsoft.com/office/drawing/2014/main" id="{289F0DA6-678B-4C96-BDDB-B8A20C375993}"/>
              </a:ext>
            </a:extLst>
          </p:cNvPr>
          <p:cNvSpPr>
            <a:spLocks noGrp="1"/>
          </p:cNvSpPr>
          <p:nvPr>
            <p:ph idx="1"/>
          </p:nvPr>
        </p:nvSpPr>
        <p:spPr>
          <a:xfrm>
            <a:off x="405517" y="1929384"/>
            <a:ext cx="10948283" cy="4928616"/>
          </a:xfrm>
        </p:spPr>
        <p:txBody>
          <a:bodyPr>
            <a:normAutofit/>
          </a:bodyPr>
          <a:lstStyle/>
          <a:p>
            <a:pPr marL="0" indent="0">
              <a:buNone/>
            </a:pPr>
            <a:r>
              <a:rPr lang="en-US" altLang="zh-TW" dirty="0">
                <a:latin typeface="Leelawadee UI Semilight" panose="020B0402040204020203" pitchFamily="34" charset="-34"/>
                <a:cs typeface="Leelawadee UI Semilight" panose="020B0402040204020203" pitchFamily="34" charset="-34"/>
              </a:rPr>
              <a:t>1.</a:t>
            </a:r>
            <a:r>
              <a:rPr lang="zh-TW" altLang="en-US" dirty="0">
                <a:latin typeface="Leelawadee UI Semilight" panose="020B0402040204020203" pitchFamily="34" charset="-34"/>
                <a:cs typeface="Leelawadee UI Semilight" panose="020B0402040204020203" pitchFamily="34" charset="-34"/>
              </a:rPr>
              <a:t>提供一般門診醫療保健服務、衛生保健教育及持續性醫療 照顧</a:t>
            </a:r>
            <a:endParaRPr lang="en-US" altLang="zh-TW" dirty="0">
              <a:latin typeface="Leelawadee UI Semilight" panose="020B0402040204020203" pitchFamily="34" charset="-34"/>
              <a:cs typeface="Leelawadee UI Semilight" panose="020B0402040204020203" pitchFamily="34" charset="-34"/>
            </a:endParaRPr>
          </a:p>
          <a:p>
            <a:pPr marL="0" indent="0">
              <a:buNone/>
            </a:pPr>
            <a:endParaRPr lang="en-US" altLang="zh-TW" dirty="0">
              <a:latin typeface="Leelawadee UI Semilight" panose="020B0402040204020203" pitchFamily="34" charset="-34"/>
              <a:cs typeface="Leelawadee UI Semilight" panose="020B0402040204020203" pitchFamily="34" charset="-34"/>
            </a:endParaRPr>
          </a:p>
          <a:p>
            <a:pPr marL="0" indent="0">
              <a:buNone/>
            </a:pPr>
            <a:r>
              <a:rPr lang="en-US" altLang="zh-TW" dirty="0">
                <a:latin typeface="Leelawadee UI Semilight" panose="020B0402040204020203" pitchFamily="34" charset="-34"/>
                <a:cs typeface="Leelawadee UI Semilight" panose="020B0402040204020203" pitchFamily="34" charset="-34"/>
              </a:rPr>
              <a:t>2.</a:t>
            </a:r>
            <a:r>
              <a:rPr lang="zh-TW" altLang="en-US" dirty="0">
                <a:latin typeface="Leelawadee UI Semilight" panose="020B0402040204020203" pitchFamily="34" charset="-34"/>
                <a:cs typeface="Leelawadee UI Semilight" panose="020B0402040204020203" pitchFamily="34" charset="-34"/>
              </a:rPr>
              <a:t> 包括小型醫院、診所、衛生所</a:t>
            </a:r>
            <a:endParaRPr lang="en-US" altLang="zh-TW" dirty="0">
              <a:latin typeface="Leelawadee UI Semilight" panose="020B0402040204020203" pitchFamily="34" charset="-34"/>
              <a:cs typeface="Leelawadee UI Semilight" panose="020B0402040204020203" pitchFamily="34" charset="-34"/>
            </a:endParaRPr>
          </a:p>
          <a:p>
            <a:pPr marL="0" indent="0">
              <a:buNone/>
            </a:pPr>
            <a:endParaRPr lang="en-US" altLang="zh-TW" dirty="0">
              <a:latin typeface="Leelawadee UI Semilight" panose="020B0402040204020203" pitchFamily="34" charset="-34"/>
              <a:cs typeface="Leelawadee UI Semilight" panose="020B0402040204020203" pitchFamily="34" charset="-34"/>
            </a:endParaRPr>
          </a:p>
          <a:p>
            <a:pPr marL="0" indent="0">
              <a:buNone/>
            </a:pPr>
            <a:r>
              <a:rPr lang="en-US" altLang="zh-TW" dirty="0">
                <a:latin typeface="Leelawadee UI Semilight" panose="020B0402040204020203" pitchFamily="34" charset="-34"/>
                <a:cs typeface="Leelawadee UI Semilight" panose="020B0402040204020203" pitchFamily="34" charset="-34"/>
              </a:rPr>
              <a:t>3.</a:t>
            </a:r>
            <a:r>
              <a:rPr lang="zh-TW" altLang="en-US" dirty="0">
                <a:latin typeface="Leelawadee UI Semilight" panose="020B0402040204020203" pitchFamily="34" charset="-34"/>
                <a:cs typeface="Leelawadee UI Semilight" panose="020B0402040204020203" pitchFamily="34" charset="-34"/>
              </a:rPr>
              <a:t> 以社區民眾健康需求為導向，鼓勵社區型醫院依自身特色 及專長發展，建立該醫院之任務角色 </a:t>
            </a:r>
            <a:endParaRPr lang="en-US" altLang="zh-TW" dirty="0">
              <a:latin typeface="Leelawadee UI Semilight" panose="020B0402040204020203" pitchFamily="34" charset="-34"/>
              <a:cs typeface="Leelawadee UI Semilight" panose="020B0402040204020203" pitchFamily="34" charset="-34"/>
            </a:endParaRPr>
          </a:p>
          <a:p>
            <a:pPr marL="0" indent="0">
              <a:buNone/>
            </a:pPr>
            <a:endParaRPr lang="en-US" altLang="zh-TW" sz="2400" dirty="0">
              <a:latin typeface="Leelawadee UI Semilight" panose="020B0402040204020203" pitchFamily="34" charset="-34"/>
              <a:cs typeface="Leelawadee UI Semilight" panose="020B0402040204020203" pitchFamily="34" charset="-34"/>
            </a:endParaRPr>
          </a:p>
          <a:p>
            <a:pPr marL="0" indent="0">
              <a:buNone/>
            </a:pPr>
            <a:r>
              <a:rPr lang="zh-TW" altLang="en-US" sz="2400" dirty="0">
                <a:latin typeface="Leelawadee UI Semilight" panose="020B0402040204020203" pitchFamily="34" charset="-34"/>
                <a:cs typeface="Leelawadee UI Semilight" panose="020B0402040204020203" pitchFamily="34" charset="-34"/>
              </a:rPr>
              <a:t>可由原有提供急性醫療服務之角色，擴展至提供慢性病或身心健 康照護之能力</a:t>
            </a:r>
          </a:p>
          <a:p>
            <a:pPr marL="0" indent="0">
              <a:buNone/>
            </a:pPr>
            <a:endParaRPr lang="en-US" altLang="zh-TW" sz="4000" dirty="0">
              <a:latin typeface="Leelawadee UI Semilight" panose="020B0402040204020203" pitchFamily="34" charset="-34"/>
              <a:cs typeface="Leelawadee UI Semilight" panose="020B0402040204020203" pitchFamily="34" charset="-34"/>
            </a:endParaRPr>
          </a:p>
          <a:p>
            <a:pPr marL="0" indent="0">
              <a:buNone/>
            </a:pPr>
            <a:endParaRPr lang="en-US" altLang="zh-TW" sz="4000" dirty="0">
              <a:latin typeface="Leelawadee UI Semilight" panose="020B0402040204020203" pitchFamily="34" charset="-34"/>
              <a:cs typeface="Leelawadee UI Semilight" panose="020B0402040204020203" pitchFamily="34" charset="-34"/>
            </a:endParaRPr>
          </a:p>
          <a:p>
            <a:pPr marL="0" indent="0">
              <a:buNone/>
            </a:pPr>
            <a:endParaRPr lang="zh-TW" altLang="en-US" dirty="0"/>
          </a:p>
          <a:p>
            <a:endParaRPr lang="zh-TW" altLang="en-US" dirty="0"/>
          </a:p>
        </p:txBody>
      </p:sp>
    </p:spTree>
    <p:extLst>
      <p:ext uri="{BB962C8B-B14F-4D97-AF65-F5344CB8AC3E}">
        <p14:creationId xmlns:p14="http://schemas.microsoft.com/office/powerpoint/2010/main" val="43124491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545C4FC3-2948-412B-87BE-C03A67FD4DF6}"/>
              </a:ext>
            </a:extLst>
          </p:cNvPr>
          <p:cNvPicPr>
            <a:picLocks noChangeAspect="1"/>
          </p:cNvPicPr>
          <p:nvPr/>
        </p:nvPicPr>
        <p:blipFill>
          <a:blip r:embed="rId2"/>
          <a:stretch>
            <a:fillRect/>
          </a:stretch>
        </p:blipFill>
        <p:spPr>
          <a:xfrm>
            <a:off x="0" y="3823"/>
            <a:ext cx="12192000" cy="6854177"/>
          </a:xfrm>
          <a:prstGeom prst="rect">
            <a:avLst/>
          </a:prstGeom>
        </p:spPr>
      </p:pic>
      <p:sp>
        <p:nvSpPr>
          <p:cNvPr id="2" name="標題 1">
            <a:extLst>
              <a:ext uri="{FF2B5EF4-FFF2-40B4-BE49-F238E27FC236}">
                <a16:creationId xmlns:a16="http://schemas.microsoft.com/office/drawing/2014/main" id="{8572FEA7-AF22-4F2D-97F2-D7CC94B101DC}"/>
              </a:ext>
            </a:extLst>
          </p:cNvPr>
          <p:cNvSpPr>
            <a:spLocks noGrp="1"/>
          </p:cNvSpPr>
          <p:nvPr>
            <p:ph type="title"/>
          </p:nvPr>
        </p:nvSpPr>
        <p:spPr>
          <a:xfrm>
            <a:off x="838200" y="333320"/>
            <a:ext cx="10515600" cy="1325563"/>
          </a:xfrm>
        </p:spPr>
        <p:txBody>
          <a:bodyPr/>
          <a:lstStyle/>
          <a:p>
            <a:r>
              <a:rPr lang="zh-TW" altLang="en-US" dirty="0"/>
              <a:t>地區醫院</a:t>
            </a:r>
          </a:p>
        </p:txBody>
      </p:sp>
      <p:sp>
        <p:nvSpPr>
          <p:cNvPr id="3" name="內容版面配置區 2">
            <a:extLst>
              <a:ext uri="{FF2B5EF4-FFF2-40B4-BE49-F238E27FC236}">
                <a16:creationId xmlns:a16="http://schemas.microsoft.com/office/drawing/2014/main" id="{0DD8193D-C902-4646-A88A-A06A27705191}"/>
              </a:ext>
            </a:extLst>
          </p:cNvPr>
          <p:cNvSpPr>
            <a:spLocks noGrp="1"/>
          </p:cNvSpPr>
          <p:nvPr>
            <p:ph idx="1"/>
          </p:nvPr>
        </p:nvSpPr>
        <p:spPr>
          <a:xfrm>
            <a:off x="838200" y="1956020"/>
            <a:ext cx="10571259" cy="4201469"/>
          </a:xfrm>
        </p:spPr>
        <p:txBody>
          <a:bodyPr>
            <a:normAutofit/>
          </a:bodyPr>
          <a:lstStyle/>
          <a:p>
            <a:pPr marL="0" indent="0">
              <a:buNone/>
            </a:pPr>
            <a:r>
              <a:rPr lang="zh-TW" altLang="en-US" sz="3200" dirty="0">
                <a:latin typeface="Bahnschrift Light" panose="020B0502040204020203" pitchFamily="34" charset="0"/>
              </a:rPr>
              <a:t>相當有許多人對庶務部門仍很陌生，因為在目前國內的地區醫院中設有庶務部門的醫院少之又少，所見者，幾乎都存在於區域級以上的醫院。一般地區醫院不設庶務部門的原因乃因為經營者皆捨不得去從事專業分工，只求一人分擔多人之工作，在能省則省的心態下，相對的在地區醫院中的醫療管理品質亦無法有效的提升。</a:t>
            </a:r>
            <a:endParaRPr lang="en-US" altLang="zh-TW" sz="3200" dirty="0">
              <a:latin typeface="Bahnschrift Light" panose="020B0502040204020203" pitchFamily="34" charset="0"/>
            </a:endParaRPr>
          </a:p>
        </p:txBody>
      </p:sp>
    </p:spTree>
    <p:extLst>
      <p:ext uri="{BB962C8B-B14F-4D97-AF65-F5344CB8AC3E}">
        <p14:creationId xmlns:p14="http://schemas.microsoft.com/office/powerpoint/2010/main" val="3807270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0E7C5F93-1B5A-48DF-9F82-9522F107C1C4}"/>
              </a:ext>
            </a:extLst>
          </p:cNvPr>
          <p:cNvPicPr>
            <a:picLocks noChangeAspect="1"/>
          </p:cNvPicPr>
          <p:nvPr/>
        </p:nvPicPr>
        <p:blipFill>
          <a:blip r:embed="rId2"/>
          <a:stretch>
            <a:fillRect/>
          </a:stretch>
        </p:blipFill>
        <p:spPr>
          <a:xfrm>
            <a:off x="0" y="15240"/>
            <a:ext cx="12192000" cy="6842760"/>
          </a:xfrm>
          <a:prstGeom prst="rect">
            <a:avLst/>
          </a:prstGeom>
        </p:spPr>
      </p:pic>
      <p:sp>
        <p:nvSpPr>
          <p:cNvPr id="2" name="標題 1">
            <a:extLst>
              <a:ext uri="{FF2B5EF4-FFF2-40B4-BE49-F238E27FC236}">
                <a16:creationId xmlns:a16="http://schemas.microsoft.com/office/drawing/2014/main" id="{258931DE-5401-4B89-A204-B0514EEA36A8}"/>
              </a:ext>
            </a:extLst>
          </p:cNvPr>
          <p:cNvSpPr>
            <a:spLocks noGrp="1"/>
          </p:cNvSpPr>
          <p:nvPr>
            <p:ph type="title"/>
          </p:nvPr>
        </p:nvSpPr>
        <p:spPr/>
        <p:txBody>
          <a:bodyPr/>
          <a:lstStyle/>
          <a:p>
            <a:r>
              <a:rPr lang="zh-TW" altLang="en-US" dirty="0"/>
              <a:t>區域醫院</a:t>
            </a:r>
          </a:p>
        </p:txBody>
      </p:sp>
      <p:sp>
        <p:nvSpPr>
          <p:cNvPr id="3" name="內容版面配置區 2">
            <a:extLst>
              <a:ext uri="{FF2B5EF4-FFF2-40B4-BE49-F238E27FC236}">
                <a16:creationId xmlns:a16="http://schemas.microsoft.com/office/drawing/2014/main" id="{337E0EFD-92C9-45CF-AE85-C37EC0BAE634}"/>
              </a:ext>
            </a:extLst>
          </p:cNvPr>
          <p:cNvSpPr>
            <a:spLocks noGrp="1"/>
          </p:cNvSpPr>
          <p:nvPr>
            <p:ph idx="1"/>
          </p:nvPr>
        </p:nvSpPr>
        <p:spPr/>
        <p:txBody>
          <a:bodyPr>
            <a:normAutofit/>
          </a:bodyPr>
          <a:lstStyle/>
          <a:p>
            <a:pPr marL="0" indent="0">
              <a:buNone/>
            </a:pPr>
            <a:r>
              <a:rPr lang="en-US" altLang="zh-TW" sz="2400" dirty="0">
                <a:latin typeface="Bahnschrift Light" panose="020B0502040204020203" pitchFamily="34" charset="0"/>
              </a:rPr>
              <a:t>1.</a:t>
            </a:r>
            <a:r>
              <a:rPr lang="zh-TW" altLang="en-US" sz="2400" dirty="0">
                <a:latin typeface="Bahnschrift Light" panose="020B0502040204020203" pitchFamily="34" charset="0"/>
              </a:rPr>
              <a:t>在社區醫療體系擔任主導角色，提供優質醫療服務，並經 評鑑合格之醫院 </a:t>
            </a:r>
            <a:endParaRPr lang="en-US" altLang="zh-TW" sz="2400" dirty="0">
              <a:latin typeface="Bahnschrift Light" panose="020B0502040204020203" pitchFamily="34" charset="0"/>
            </a:endParaRPr>
          </a:p>
          <a:p>
            <a:pPr marL="0" indent="0">
              <a:buNone/>
            </a:pPr>
            <a:endParaRPr lang="en-US" altLang="zh-TW" sz="2400" dirty="0">
              <a:latin typeface="Bahnschrift Light" panose="020B0502040204020203" pitchFamily="34" charset="0"/>
            </a:endParaRPr>
          </a:p>
          <a:p>
            <a:pPr marL="0" indent="0">
              <a:buNone/>
            </a:pPr>
            <a:r>
              <a:rPr lang="en-US" altLang="zh-TW" sz="2400" dirty="0">
                <a:latin typeface="Bahnschrift Light" panose="020B0502040204020203" pitchFamily="34" charset="0"/>
              </a:rPr>
              <a:t>2.</a:t>
            </a:r>
            <a:r>
              <a:rPr lang="zh-TW" altLang="en-US" sz="2400" dirty="0">
                <a:latin typeface="Bahnschrift Light" panose="020B0502040204020203" pitchFamily="34" charset="0"/>
              </a:rPr>
              <a:t>鼓勵社區型醫院，以區域群體之力量，發展服務專長並與 整合性健康照護模式結合和提升效率</a:t>
            </a:r>
            <a:endParaRPr lang="en-US" altLang="zh-TW" sz="2400" dirty="0">
              <a:latin typeface="Bahnschrift Light" panose="020B0502040204020203" pitchFamily="34" charset="0"/>
            </a:endParaRPr>
          </a:p>
          <a:p>
            <a:pPr marL="0" indent="0">
              <a:buNone/>
            </a:pPr>
            <a:endParaRPr lang="en-US" altLang="zh-TW" sz="2400" dirty="0">
              <a:latin typeface="Bahnschrift Light" panose="020B0502040204020203" pitchFamily="34" charset="0"/>
            </a:endParaRPr>
          </a:p>
          <a:p>
            <a:pPr marL="0" indent="0">
              <a:buNone/>
            </a:pPr>
            <a:r>
              <a:rPr lang="zh-TW" altLang="en-US" sz="2400" dirty="0">
                <a:latin typeface="Bahnschrift Light" panose="020B0502040204020203" pitchFamily="34" charset="0"/>
              </a:rPr>
              <a:t> 疾病管理：優先管理急症或重症病人，強化第一線與後送機構之處 理機制，落實醫療資源與資訊共享、區域醫療照護團隊整合、民眾 健康自主管理以及醫療品質改善措施</a:t>
            </a:r>
            <a:endParaRPr lang="en-US" altLang="zh-TW" sz="2400" dirty="0">
              <a:latin typeface="Bahnschrift Light" panose="020B0502040204020203" pitchFamily="34" charset="0"/>
            </a:endParaRPr>
          </a:p>
          <a:p>
            <a:pPr marL="0" indent="0">
              <a:buNone/>
            </a:pPr>
            <a:endParaRPr lang="zh-TW" altLang="en-US" sz="2400" dirty="0">
              <a:latin typeface="Bahnschrift Light" panose="020B0502040204020203" pitchFamily="34" charset="0"/>
            </a:endParaRPr>
          </a:p>
        </p:txBody>
      </p:sp>
    </p:spTree>
    <p:extLst>
      <p:ext uri="{BB962C8B-B14F-4D97-AF65-F5344CB8AC3E}">
        <p14:creationId xmlns:p14="http://schemas.microsoft.com/office/powerpoint/2010/main" val="371077002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321989DE-D9D8-4647-BCF6-BC94DC1DAE2B}"/>
              </a:ext>
            </a:extLst>
          </p:cNvPr>
          <p:cNvPicPr>
            <a:picLocks noChangeAspect="1"/>
          </p:cNvPicPr>
          <p:nvPr/>
        </p:nvPicPr>
        <p:blipFill>
          <a:blip r:embed="rId2"/>
          <a:stretch>
            <a:fillRect/>
          </a:stretch>
        </p:blipFill>
        <p:spPr>
          <a:xfrm>
            <a:off x="0" y="3823"/>
            <a:ext cx="12192000" cy="6854177"/>
          </a:xfrm>
          <a:prstGeom prst="rect">
            <a:avLst/>
          </a:prstGeom>
        </p:spPr>
      </p:pic>
      <p:sp>
        <p:nvSpPr>
          <p:cNvPr id="2" name="標題 1">
            <a:extLst>
              <a:ext uri="{FF2B5EF4-FFF2-40B4-BE49-F238E27FC236}">
                <a16:creationId xmlns:a16="http://schemas.microsoft.com/office/drawing/2014/main" id="{05ABE268-6F64-4E48-BC91-1FFC3D843060}"/>
              </a:ext>
            </a:extLst>
          </p:cNvPr>
          <p:cNvSpPr>
            <a:spLocks noGrp="1"/>
          </p:cNvSpPr>
          <p:nvPr>
            <p:ph type="title"/>
          </p:nvPr>
        </p:nvSpPr>
        <p:spPr/>
        <p:txBody>
          <a:bodyPr>
            <a:normAutofit/>
          </a:bodyPr>
          <a:lstStyle/>
          <a:p>
            <a:r>
              <a:rPr lang="zh-TW" altLang="en-US" dirty="0"/>
              <a:t>醫學中心</a:t>
            </a:r>
          </a:p>
        </p:txBody>
      </p:sp>
      <p:sp>
        <p:nvSpPr>
          <p:cNvPr id="3" name="內容版面配置區 2">
            <a:extLst>
              <a:ext uri="{FF2B5EF4-FFF2-40B4-BE49-F238E27FC236}">
                <a16:creationId xmlns:a16="http://schemas.microsoft.com/office/drawing/2014/main" id="{DBAE3873-5398-4729-B016-BA837794AA17}"/>
              </a:ext>
            </a:extLst>
          </p:cNvPr>
          <p:cNvSpPr>
            <a:spLocks noGrp="1"/>
          </p:cNvSpPr>
          <p:nvPr>
            <p:ph idx="1"/>
          </p:nvPr>
        </p:nvSpPr>
        <p:spPr/>
        <p:txBody>
          <a:bodyPr>
            <a:normAutofit lnSpcReduction="10000"/>
          </a:bodyPr>
          <a:lstStyle/>
          <a:p>
            <a:pPr marL="0" indent="0">
              <a:buNone/>
            </a:pPr>
            <a:r>
              <a:rPr lang="en-US" altLang="zh-TW" dirty="0">
                <a:latin typeface="Bahnschrift Light" panose="020B0502040204020203" pitchFamily="34" charset="0"/>
              </a:rPr>
              <a:t>1.</a:t>
            </a:r>
            <a:r>
              <a:rPr lang="zh-TW" altLang="en-US" dirty="0">
                <a:latin typeface="Bahnschrift Light" panose="020B0502040204020203" pitchFamily="34" charset="0"/>
              </a:rPr>
              <a:t>具有研究、教學、訓練及高度醫療作業等多種功能，並經 評鑑合格之醫院 </a:t>
            </a:r>
            <a:endParaRPr lang="en-US" altLang="zh-TW" dirty="0">
              <a:latin typeface="Bahnschrift Light" panose="020B0502040204020203" pitchFamily="34" charset="0"/>
            </a:endParaRPr>
          </a:p>
          <a:p>
            <a:pPr marL="0" indent="0">
              <a:buNone/>
            </a:pPr>
            <a:endParaRPr lang="en-US" altLang="zh-TW" dirty="0">
              <a:latin typeface="Bahnschrift Light" panose="020B0502040204020203" pitchFamily="34" charset="0"/>
            </a:endParaRPr>
          </a:p>
          <a:p>
            <a:pPr marL="0" indent="0">
              <a:buNone/>
            </a:pPr>
            <a:r>
              <a:rPr lang="en-US" altLang="zh-TW" dirty="0">
                <a:latin typeface="Bahnschrift Light" panose="020B0502040204020203" pitchFamily="34" charset="0"/>
              </a:rPr>
              <a:t>2.</a:t>
            </a:r>
            <a:r>
              <a:rPr lang="zh-TW" altLang="en-US" dirty="0">
                <a:latin typeface="Bahnschrift Light" panose="020B0502040204020203" pitchFamily="34" charset="0"/>
              </a:rPr>
              <a:t>被賦予相當社會責任及期待，對國內各醫院有引領發展及 做為支援後盾之重要性</a:t>
            </a:r>
            <a:endParaRPr lang="en-US" altLang="zh-TW" dirty="0">
              <a:latin typeface="Bahnschrift Light" panose="020B0502040204020203" pitchFamily="34" charset="0"/>
            </a:endParaRPr>
          </a:p>
          <a:p>
            <a:pPr marL="0" indent="0">
              <a:buNone/>
            </a:pPr>
            <a:endParaRPr lang="en-US" altLang="zh-TW" dirty="0">
              <a:latin typeface="Bahnschrift Light" panose="020B0502040204020203" pitchFamily="34" charset="0"/>
            </a:endParaRPr>
          </a:p>
          <a:p>
            <a:pPr marL="0" indent="0">
              <a:buNone/>
            </a:pPr>
            <a:r>
              <a:rPr lang="zh-TW" altLang="en-US" dirty="0">
                <a:latin typeface="Bahnschrift Light" panose="020B0502040204020203" pitchFamily="34" charset="0"/>
              </a:rPr>
              <a:t> </a:t>
            </a:r>
            <a:r>
              <a:rPr lang="zh-TW" altLang="en-US" sz="2400" dirty="0">
                <a:latin typeface="Bahnschrift Light" panose="020B0502040204020203" pitchFamily="34" charset="0"/>
              </a:rPr>
              <a:t>提供重症、難症醫療服務 </a:t>
            </a:r>
            <a:r>
              <a:rPr lang="en-US" altLang="zh-TW" sz="2400" dirty="0">
                <a:latin typeface="Bahnschrift Light" panose="020B0502040204020203" pitchFamily="34" charset="0"/>
              </a:rPr>
              <a:t>–</a:t>
            </a:r>
            <a:r>
              <a:rPr lang="zh-TW" altLang="en-US" sz="2400" dirty="0">
                <a:latin typeface="Bahnschrift Light" panose="020B0502040204020203" pitchFamily="34" charset="0"/>
              </a:rPr>
              <a:t>負責醫學生之臨床教學，並應與其他公私立醫院建立建教合作之關 係，提供適當之實習訓練</a:t>
            </a:r>
          </a:p>
          <a:p>
            <a:endParaRPr lang="zh-TW" altLang="en-US" dirty="0"/>
          </a:p>
        </p:txBody>
      </p:sp>
    </p:spTree>
    <p:extLst>
      <p:ext uri="{BB962C8B-B14F-4D97-AF65-F5344CB8AC3E}">
        <p14:creationId xmlns:p14="http://schemas.microsoft.com/office/powerpoint/2010/main" val="3584190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F7493296-4F0E-4F74-B29F-735877A2899D}"/>
              </a:ext>
            </a:extLst>
          </p:cNvPr>
          <p:cNvPicPr>
            <a:picLocks noChangeAspect="1"/>
          </p:cNvPicPr>
          <p:nvPr/>
        </p:nvPicPr>
        <p:blipFill>
          <a:blip r:embed="rId2"/>
          <a:stretch>
            <a:fillRect/>
          </a:stretch>
        </p:blipFill>
        <p:spPr>
          <a:xfrm>
            <a:off x="0" y="3823"/>
            <a:ext cx="12192000" cy="6854177"/>
          </a:xfrm>
          <a:prstGeom prst="rect">
            <a:avLst/>
          </a:prstGeom>
        </p:spPr>
      </p:pic>
      <p:sp>
        <p:nvSpPr>
          <p:cNvPr id="2" name="標題 1">
            <a:extLst>
              <a:ext uri="{FF2B5EF4-FFF2-40B4-BE49-F238E27FC236}">
                <a16:creationId xmlns:a16="http://schemas.microsoft.com/office/drawing/2014/main" id="{285E1CCA-4ACC-4303-9647-5A854497D6AC}"/>
              </a:ext>
            </a:extLst>
          </p:cNvPr>
          <p:cNvSpPr>
            <a:spLocks noGrp="1"/>
          </p:cNvSpPr>
          <p:nvPr>
            <p:ph type="title"/>
          </p:nvPr>
        </p:nvSpPr>
        <p:spPr/>
        <p:txBody>
          <a:bodyPr>
            <a:normAutofit/>
          </a:bodyPr>
          <a:lstStyle/>
          <a:p>
            <a:r>
              <a:rPr lang="zh-TW" altLang="en-US" dirty="0"/>
              <a:t> </a:t>
            </a:r>
            <a:r>
              <a:rPr lang="zh-TW" altLang="en-US" dirty="0">
                <a:latin typeface="Bahnschrift Light" panose="020B0502040204020203" pitchFamily="34" charset="0"/>
              </a:rPr>
              <a:t>全民健康保險轉診實施辦法 </a:t>
            </a:r>
          </a:p>
        </p:txBody>
      </p:sp>
      <p:sp>
        <p:nvSpPr>
          <p:cNvPr id="3" name="內容版面配置區 2">
            <a:extLst>
              <a:ext uri="{FF2B5EF4-FFF2-40B4-BE49-F238E27FC236}">
                <a16:creationId xmlns:a16="http://schemas.microsoft.com/office/drawing/2014/main" id="{127F4E3F-40DD-43A5-93F4-2391F604DC00}"/>
              </a:ext>
            </a:extLst>
          </p:cNvPr>
          <p:cNvSpPr>
            <a:spLocks noGrp="1"/>
          </p:cNvSpPr>
          <p:nvPr>
            <p:ph idx="1"/>
          </p:nvPr>
        </p:nvSpPr>
        <p:spPr/>
        <p:txBody>
          <a:bodyPr/>
          <a:lstStyle/>
          <a:p>
            <a:pPr marL="0" indent="0">
              <a:buNone/>
            </a:pPr>
            <a:r>
              <a:rPr lang="en-US" altLang="zh-TW" dirty="0">
                <a:latin typeface="Bahnschrift Light" panose="020B0502040204020203" pitchFamily="34" charset="0"/>
              </a:rPr>
              <a:t>1.</a:t>
            </a:r>
            <a:r>
              <a:rPr lang="zh-TW" altLang="en-US" dirty="0">
                <a:latin typeface="Bahnschrift Light" panose="020B0502040204020203" pitchFamily="34" charset="0"/>
              </a:rPr>
              <a:t>健保自</a:t>
            </a:r>
            <a:r>
              <a:rPr lang="en-US" altLang="zh-TW" dirty="0">
                <a:latin typeface="Bahnschrift Light" panose="020B0502040204020203" pitchFamily="34" charset="0"/>
              </a:rPr>
              <a:t>94</a:t>
            </a:r>
            <a:r>
              <a:rPr lang="zh-TW" altLang="en-US" dirty="0">
                <a:latin typeface="Bahnschrift Light" panose="020B0502040204020203" pitchFamily="34" charset="0"/>
              </a:rPr>
              <a:t>年</a:t>
            </a:r>
            <a:r>
              <a:rPr lang="en-US" altLang="zh-TW" dirty="0">
                <a:latin typeface="Bahnschrift Light" panose="020B0502040204020203" pitchFamily="34" charset="0"/>
              </a:rPr>
              <a:t>7</a:t>
            </a:r>
            <a:r>
              <a:rPr lang="zh-TW" altLang="en-US" dirty="0">
                <a:latin typeface="Bahnschrift Light" panose="020B0502040204020203" pitchFamily="34" charset="0"/>
              </a:rPr>
              <a:t>月起實施依「轉診」及「逕赴醫院」分別 計收不同部分負擔金額，推動轉診制度。</a:t>
            </a:r>
            <a:endParaRPr lang="en-US" altLang="zh-TW" dirty="0">
              <a:latin typeface="Bahnschrift Light" panose="020B0502040204020203" pitchFamily="34" charset="0"/>
            </a:endParaRPr>
          </a:p>
          <a:p>
            <a:pPr marL="0" indent="0">
              <a:buNone/>
            </a:pPr>
            <a:endParaRPr lang="en-US" altLang="zh-TW" dirty="0">
              <a:latin typeface="Bahnschrift Light" panose="020B0502040204020203" pitchFamily="34" charset="0"/>
            </a:endParaRPr>
          </a:p>
          <a:p>
            <a:pPr marL="0" indent="0">
              <a:buNone/>
            </a:pPr>
            <a:r>
              <a:rPr lang="en-US" altLang="zh-TW" dirty="0">
                <a:latin typeface="Bahnschrift Light" panose="020B0502040204020203" pitchFamily="34" charset="0"/>
              </a:rPr>
              <a:t>2.</a:t>
            </a:r>
            <a:r>
              <a:rPr lang="zh-TW" altLang="en-US" dirty="0">
                <a:latin typeface="Bahnschrift Light" panose="020B0502040204020203" pitchFamily="34" charset="0"/>
              </a:rPr>
              <a:t> </a:t>
            </a:r>
            <a:r>
              <a:rPr lang="en-US" altLang="zh-TW" dirty="0">
                <a:latin typeface="Bahnschrift Light" panose="020B0502040204020203" pitchFamily="34" charset="0"/>
              </a:rPr>
              <a:t>102</a:t>
            </a:r>
            <a:r>
              <a:rPr lang="zh-TW" altLang="en-US" dirty="0">
                <a:latin typeface="Bahnschrift Light" panose="020B0502040204020203" pitchFamily="34" charset="0"/>
              </a:rPr>
              <a:t>年依據二代健保法第</a:t>
            </a:r>
            <a:r>
              <a:rPr lang="en-US" altLang="zh-TW" dirty="0">
                <a:latin typeface="Bahnschrift Light" panose="020B0502040204020203" pitchFamily="34" charset="0"/>
              </a:rPr>
              <a:t>43</a:t>
            </a:r>
            <a:r>
              <a:rPr lang="zh-TW" altLang="en-US" dirty="0">
                <a:latin typeface="Bahnschrift Light" panose="020B0502040204020203" pitchFamily="34" charset="0"/>
              </a:rPr>
              <a:t>條規定，訂定「全民健康保險 轉診實施辦法」，明定自</a:t>
            </a:r>
            <a:r>
              <a:rPr lang="en-US" altLang="zh-TW" dirty="0">
                <a:latin typeface="Bahnschrift Light" panose="020B0502040204020203" pitchFamily="34" charset="0"/>
              </a:rPr>
              <a:t>102</a:t>
            </a:r>
            <a:r>
              <a:rPr lang="zh-TW" altLang="en-US" dirty="0">
                <a:latin typeface="Bahnschrift Light" panose="020B0502040204020203" pitchFamily="34" charset="0"/>
              </a:rPr>
              <a:t>年</a:t>
            </a:r>
            <a:r>
              <a:rPr lang="en-US" altLang="zh-TW" dirty="0">
                <a:latin typeface="Bahnschrift Light" panose="020B0502040204020203" pitchFamily="34" charset="0"/>
              </a:rPr>
              <a:t>1</a:t>
            </a:r>
            <a:r>
              <a:rPr lang="zh-TW" altLang="en-US" dirty="0">
                <a:latin typeface="Bahnschrift Light" panose="020B0502040204020203" pitchFamily="34" charset="0"/>
              </a:rPr>
              <a:t>月</a:t>
            </a:r>
            <a:r>
              <a:rPr lang="en-US" altLang="zh-TW" dirty="0">
                <a:latin typeface="Bahnschrift Light" panose="020B0502040204020203" pitchFamily="34" charset="0"/>
              </a:rPr>
              <a:t>1</a:t>
            </a:r>
            <a:r>
              <a:rPr lang="zh-TW" altLang="en-US" dirty="0">
                <a:latin typeface="Bahnschrift Light" panose="020B0502040204020203" pitchFamily="34" charset="0"/>
              </a:rPr>
              <a:t>日起，特約醫院、診 所應設轉診櫃檯，為轉診病人提供適當就醫安排。將較現 行轉診流程順暢、合乎專業安排，相對無協助之轉診有明 顯改善，有助落實分級轉診。</a:t>
            </a:r>
          </a:p>
          <a:p>
            <a:pPr marL="0" indent="0">
              <a:buNone/>
            </a:pPr>
            <a:endParaRPr lang="en-US" altLang="zh-TW" dirty="0"/>
          </a:p>
        </p:txBody>
      </p:sp>
    </p:spTree>
    <p:extLst>
      <p:ext uri="{BB962C8B-B14F-4D97-AF65-F5344CB8AC3E}">
        <p14:creationId xmlns:p14="http://schemas.microsoft.com/office/powerpoint/2010/main" val="39719857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2120A7F9-47E2-4487-A771-BC0BCE37877C}"/>
              </a:ext>
            </a:extLst>
          </p:cNvPr>
          <p:cNvPicPr>
            <a:picLocks noChangeAspect="1"/>
          </p:cNvPicPr>
          <p:nvPr/>
        </p:nvPicPr>
        <p:blipFill>
          <a:blip r:embed="rId2"/>
          <a:stretch>
            <a:fillRect/>
          </a:stretch>
        </p:blipFill>
        <p:spPr>
          <a:xfrm>
            <a:off x="-55660" y="2044"/>
            <a:ext cx="12247659" cy="6855955"/>
          </a:xfrm>
          <a:prstGeom prst="rect">
            <a:avLst/>
          </a:prstGeom>
        </p:spPr>
      </p:pic>
      <p:sp>
        <p:nvSpPr>
          <p:cNvPr id="2" name="標題 1">
            <a:extLst>
              <a:ext uri="{FF2B5EF4-FFF2-40B4-BE49-F238E27FC236}">
                <a16:creationId xmlns:a16="http://schemas.microsoft.com/office/drawing/2014/main" id="{8F362CFD-8DCD-4A2D-968B-D597EB9C9BBD}"/>
              </a:ext>
            </a:extLst>
          </p:cNvPr>
          <p:cNvSpPr>
            <a:spLocks noGrp="1"/>
          </p:cNvSpPr>
          <p:nvPr>
            <p:ph type="title"/>
          </p:nvPr>
        </p:nvSpPr>
        <p:spPr/>
        <p:txBody>
          <a:bodyPr>
            <a:noAutofit/>
          </a:bodyPr>
          <a:lstStyle/>
          <a:p>
            <a:pPr algn="ctr"/>
            <a:r>
              <a:rPr lang="en-US" altLang="zh-TW" sz="8800" dirty="0">
                <a:latin typeface="Edwardian Script ITC" panose="030303020407070D0804" pitchFamily="66" charset="0"/>
              </a:rPr>
              <a:t>end</a:t>
            </a:r>
            <a:endParaRPr lang="zh-TW" altLang="en-US" sz="8800" dirty="0">
              <a:latin typeface="Edwardian Script ITC" panose="030303020407070D0804" pitchFamily="66" charset="0"/>
            </a:endParaRPr>
          </a:p>
        </p:txBody>
      </p:sp>
      <p:pic>
        <p:nvPicPr>
          <p:cNvPr id="4" name="內容版面配置區 3">
            <a:extLst>
              <a:ext uri="{FF2B5EF4-FFF2-40B4-BE49-F238E27FC236}">
                <a16:creationId xmlns:a16="http://schemas.microsoft.com/office/drawing/2014/main" id="{008EECDE-112E-4B5C-B26C-54F1139FF546}"/>
              </a:ext>
            </a:extLst>
          </p:cNvPr>
          <p:cNvPicPr>
            <a:picLocks noGrp="1" noChangeAspect="1"/>
          </p:cNvPicPr>
          <p:nvPr>
            <p:ph idx="1"/>
          </p:nvPr>
        </p:nvPicPr>
        <p:blipFill>
          <a:blip r:embed="rId3"/>
          <a:stretch>
            <a:fillRect/>
          </a:stretch>
        </p:blipFill>
        <p:spPr>
          <a:xfrm>
            <a:off x="2906316" y="1928813"/>
            <a:ext cx="6379368" cy="4252912"/>
          </a:xfrm>
          <a:prstGeom prst="rect">
            <a:avLst/>
          </a:prstGeom>
        </p:spPr>
      </p:pic>
    </p:spTree>
    <p:extLst>
      <p:ext uri="{BB962C8B-B14F-4D97-AF65-F5344CB8AC3E}">
        <p14:creationId xmlns:p14="http://schemas.microsoft.com/office/powerpoint/2010/main" val="1941592669"/>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SketchyVTI">
  <a:themeElements>
    <a:clrScheme name="AnalogousFromDarkSeedLeftStep">
      <a:dk1>
        <a:srgbClr val="000000"/>
      </a:dk1>
      <a:lt1>
        <a:srgbClr val="FFFFFF"/>
      </a:lt1>
      <a:dk2>
        <a:srgbClr val="243A41"/>
      </a:dk2>
      <a:lt2>
        <a:srgbClr val="E8E5E2"/>
      </a:lt2>
      <a:accent1>
        <a:srgbClr val="3D88D3"/>
      </a:accent1>
      <a:accent2>
        <a:srgbClr val="2BB2BE"/>
      </a:accent2>
      <a:accent3>
        <a:srgbClr val="35B78C"/>
      </a:accent3>
      <a:accent4>
        <a:srgbClr val="2ABA4E"/>
      </a:accent4>
      <a:accent5>
        <a:srgbClr val="4BB936"/>
      </a:accent5>
      <a:accent6>
        <a:srgbClr val="78B128"/>
      </a:accent6>
      <a:hlink>
        <a:srgbClr val="319331"/>
      </a:hlink>
      <a:folHlink>
        <a:srgbClr val="828282"/>
      </a:folHlink>
    </a:clrScheme>
    <a:fontScheme name="Sketchy_SerifHand">
      <a:majorFont>
        <a:latin typeface="The Serif Hand Black"/>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58</TotalTime>
  <Words>482</Words>
  <Application>Microsoft Office PowerPoint</Application>
  <PresentationFormat>寬螢幕</PresentationFormat>
  <Paragraphs>30</Paragraphs>
  <Slides>7</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7</vt:i4>
      </vt:variant>
    </vt:vector>
  </HeadingPairs>
  <TitlesOfParts>
    <vt:vector size="14" baseType="lpstr">
      <vt:lpstr>Bahnschrift Light</vt:lpstr>
      <vt:lpstr>The Hand</vt:lpstr>
      <vt:lpstr>The Serif Hand Black</vt:lpstr>
      <vt:lpstr>Arial</vt:lpstr>
      <vt:lpstr>Edwardian Script ITC</vt:lpstr>
      <vt:lpstr>Leelawadee UI Semilight</vt:lpstr>
      <vt:lpstr>SketchyVTI</vt:lpstr>
      <vt:lpstr>健康報告</vt:lpstr>
      <vt:lpstr>基層診所</vt:lpstr>
      <vt:lpstr>地區醫院</vt:lpstr>
      <vt:lpstr>區域醫院</vt:lpstr>
      <vt:lpstr>醫學中心</vt:lpstr>
      <vt:lpstr> 全民健康保險轉診實施辦法 </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集福里</dc:creator>
  <cp:lastModifiedBy>user</cp:lastModifiedBy>
  <cp:revision>8</cp:revision>
  <dcterms:created xsi:type="dcterms:W3CDTF">2020-03-14T04:11:49Z</dcterms:created>
  <dcterms:modified xsi:type="dcterms:W3CDTF">2020-03-16T02:20:11Z</dcterms:modified>
</cp:coreProperties>
</file>