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E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353" autoAdjust="0"/>
  </p:normalViewPr>
  <p:slideViewPr>
    <p:cSldViewPr snapToGrid="0">
      <p:cViewPr varScale="1">
        <p:scale>
          <a:sx n="61" d="100"/>
          <a:sy n="61" d="100"/>
        </p:scale>
        <p:origin x="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3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33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50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863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69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42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048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468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12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52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0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69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16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593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3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11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32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574867-7017-44B6-9B52-EAE43BFFD9C7}" type="datetimeFigureOut">
              <a:rPr lang="zh-TW" altLang="en-US" smtClean="0"/>
              <a:t>2019/3/27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2FAD26A-3D5D-45F7-8C48-5874B7D5EC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37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XjPHAhmw0M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E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9407" y="1182414"/>
            <a:ext cx="9144000" cy="2238704"/>
          </a:xfrm>
        </p:spPr>
        <p:txBody>
          <a:bodyPr>
            <a:normAutofit/>
          </a:bodyPr>
          <a:lstStyle/>
          <a:p>
            <a:r>
              <a:rPr lang="zh-TW" altLang="en-US" sz="6600" dirty="0" smtClean="0"/>
              <a:t>主題</a:t>
            </a:r>
            <a:r>
              <a:rPr lang="en-US" altLang="zh-TW" sz="6600" dirty="0" smtClean="0"/>
              <a:t>:</a:t>
            </a:r>
            <a:r>
              <a:rPr lang="zh-TW" altLang="en-US" sz="6600" dirty="0" smtClean="0"/>
              <a:t>火災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654566" y="6234879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00B0F0"/>
                </a:solidFill>
              </a:rPr>
              <a:t>組員</a:t>
            </a:r>
            <a:r>
              <a:rPr lang="en-US" altLang="zh-TW" sz="2800" dirty="0" smtClean="0">
                <a:solidFill>
                  <a:srgbClr val="00B0F0"/>
                </a:solidFill>
              </a:rPr>
              <a:t>:</a:t>
            </a:r>
            <a:r>
              <a:rPr lang="en-US" altLang="zh-TW" sz="2800" dirty="0" smtClean="0">
                <a:solidFill>
                  <a:srgbClr val="FFC000"/>
                </a:solidFill>
              </a:rPr>
              <a:t>14.23.24.26</a:t>
            </a:r>
            <a:endParaRPr lang="zh-TW" altLang="en-US" sz="2800" dirty="0">
              <a:solidFill>
                <a:srgbClr val="FFC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6755"/>
            <a:ext cx="2737341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E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22428" cy="561252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035" y="1277007"/>
            <a:ext cx="5675586" cy="55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2EEBA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88405" y="472966"/>
            <a:ext cx="8689976" cy="1240218"/>
          </a:xfrm>
        </p:spPr>
        <p:txBody>
          <a:bodyPr>
            <a:noAutofit/>
          </a:bodyPr>
          <a:lstStyle/>
          <a:p>
            <a:r>
              <a:rPr lang="zh-TW" altLang="en-US" sz="6600" dirty="0" smtClean="0">
                <a:solidFill>
                  <a:srgbClr val="7030A0"/>
                </a:solidFill>
              </a:rPr>
              <a:t>有獎徵</a:t>
            </a:r>
            <a:r>
              <a:rPr lang="zh-TW" altLang="en-US" sz="6600" dirty="0">
                <a:solidFill>
                  <a:srgbClr val="7030A0"/>
                </a:solidFill>
              </a:rPr>
              <a:t>答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1060" y="1713184"/>
            <a:ext cx="10719513" cy="859222"/>
          </a:xfrm>
        </p:spPr>
        <p:txBody>
          <a:bodyPr>
            <a:normAutofit fontScale="92500"/>
          </a:bodyPr>
          <a:lstStyle/>
          <a:p>
            <a:r>
              <a:rPr lang="en-US" altLang="zh-TW" sz="4000" dirty="0" smtClean="0">
                <a:solidFill>
                  <a:srgbClr val="7030A0"/>
                </a:solidFill>
              </a:rPr>
              <a:t>1.</a:t>
            </a:r>
            <a:r>
              <a:rPr lang="zh-TW" altLang="en-US" sz="4000" dirty="0" smtClean="0">
                <a:solidFill>
                  <a:srgbClr val="7030A0"/>
                </a:solidFill>
              </a:rPr>
              <a:t>請問剛剛的影片裡說較大的電器物品要避免怎樣</a:t>
            </a:r>
            <a:endParaRPr lang="zh-TW" altLang="en-US" sz="4000" dirty="0">
              <a:solidFill>
                <a:srgbClr val="7030A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88405" y="2581601"/>
            <a:ext cx="507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7030A0"/>
                </a:solidFill>
              </a:rPr>
              <a:t>避免用同一個插座</a:t>
            </a:r>
            <a:endParaRPr lang="zh-TW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3636" y="3720663"/>
            <a:ext cx="5157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7030A0"/>
                </a:solidFill>
              </a:rPr>
              <a:t>2.</a:t>
            </a:r>
            <a:r>
              <a:rPr lang="zh-TW" altLang="en-US" sz="3600" dirty="0" smtClean="0">
                <a:solidFill>
                  <a:srgbClr val="7030A0"/>
                </a:solidFill>
              </a:rPr>
              <a:t>火災時要撥打幾號電話</a:t>
            </a:r>
            <a:endParaRPr lang="zh-TW" altLang="en-US" sz="3600" dirty="0">
              <a:solidFill>
                <a:srgbClr val="7030A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33545" y="4428549"/>
            <a:ext cx="1218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7030A0"/>
                </a:solidFill>
              </a:rPr>
              <a:t>119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73636" y="5121046"/>
            <a:ext cx="3783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7030A0"/>
                </a:solidFill>
              </a:rPr>
              <a:t>3.</a:t>
            </a:r>
            <a:r>
              <a:rPr lang="zh-TW" altLang="en-US" sz="3200" dirty="0" smtClean="0">
                <a:solidFill>
                  <a:srgbClr val="7030A0"/>
                </a:solidFill>
              </a:rPr>
              <a:t>登山時不可以怎樣</a:t>
            </a:r>
            <a:endParaRPr lang="zh-TW" alt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E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3989" y="2619595"/>
            <a:ext cx="5799083" cy="1325563"/>
          </a:xfrm>
        </p:spPr>
        <p:txBody>
          <a:bodyPr>
            <a:noAutofit/>
          </a:bodyPr>
          <a:lstStyle/>
          <a:p>
            <a:r>
              <a:rPr lang="en-US" altLang="zh-TW" sz="9600" dirty="0" smtClean="0">
                <a:solidFill>
                  <a:srgbClr val="FF0000"/>
                </a:solidFill>
              </a:rPr>
              <a:t>END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072" y="3105479"/>
            <a:ext cx="4038928" cy="37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E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18874" y="1970690"/>
            <a:ext cx="8534400" cy="2147613"/>
          </a:xfrm>
        </p:spPr>
        <p:txBody>
          <a:bodyPr>
            <a:normAutofit/>
          </a:bodyPr>
          <a:lstStyle/>
          <a:p>
            <a:r>
              <a:rPr lang="zh-TW" altLang="en-US" sz="9600" dirty="0" smtClean="0">
                <a:solidFill>
                  <a:schemeClr val="accent6">
                    <a:lumMod val="75000"/>
                  </a:schemeClr>
                </a:solidFill>
              </a:rPr>
              <a:t>火災的成因</a:t>
            </a:r>
            <a:endParaRPr lang="zh-TW" altLang="en-US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E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3888" y="756774"/>
            <a:ext cx="8634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7030A0"/>
                </a:solidFill>
              </a:rPr>
              <a:t>1.</a:t>
            </a:r>
            <a:r>
              <a:rPr lang="zh-TW" altLang="en-US" sz="2800" dirty="0" smtClean="0">
                <a:solidFill>
                  <a:srgbClr val="7030A0"/>
                </a:solidFill>
              </a:rPr>
              <a:t>一般</a:t>
            </a:r>
            <a:r>
              <a:rPr lang="zh-TW" altLang="en-US" sz="2800" dirty="0">
                <a:solidFill>
                  <a:srgbClr val="7030A0"/>
                </a:solidFill>
              </a:rPr>
              <a:t>火災，指木材、紙張、塑膠等可然性固體所引起的火災。（可記為固體）</a:t>
            </a:r>
          </a:p>
        </p:txBody>
      </p:sp>
      <p:sp>
        <p:nvSpPr>
          <p:cNvPr id="3" name="矩形 2"/>
          <p:cNvSpPr/>
          <p:nvPr/>
        </p:nvSpPr>
        <p:spPr>
          <a:xfrm>
            <a:off x="903887" y="2581778"/>
            <a:ext cx="8634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7030A0"/>
                </a:solidFill>
              </a:rPr>
              <a:t>2.</a:t>
            </a:r>
            <a:r>
              <a:rPr lang="zh-TW" altLang="en-US" sz="2800" dirty="0" smtClean="0">
                <a:solidFill>
                  <a:srgbClr val="7030A0"/>
                </a:solidFill>
              </a:rPr>
              <a:t>油</a:t>
            </a:r>
            <a:r>
              <a:rPr lang="zh-TW" altLang="en-US" sz="2800" dirty="0">
                <a:solidFill>
                  <a:srgbClr val="7030A0"/>
                </a:solidFill>
              </a:rPr>
              <a:t>類火災，指石油、石油、液化石油氣等可然液體所引起的火災。（可記為液體）</a:t>
            </a:r>
          </a:p>
        </p:txBody>
      </p:sp>
      <p:sp>
        <p:nvSpPr>
          <p:cNvPr id="4" name="矩形 3"/>
          <p:cNvSpPr/>
          <p:nvPr/>
        </p:nvSpPr>
        <p:spPr>
          <a:xfrm>
            <a:off x="903887" y="4406783"/>
            <a:ext cx="8255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>
                <a:solidFill>
                  <a:srgbClr val="7030A0"/>
                </a:solidFill>
              </a:rPr>
              <a:t>3.</a:t>
            </a:r>
            <a:r>
              <a:rPr lang="zh-TW" altLang="en-US" sz="2800" dirty="0" smtClean="0">
                <a:solidFill>
                  <a:srgbClr val="7030A0"/>
                </a:solidFill>
              </a:rPr>
              <a:t>電器</a:t>
            </a:r>
            <a:r>
              <a:rPr lang="zh-TW" altLang="en-US" sz="2800" dirty="0">
                <a:solidFill>
                  <a:srgbClr val="7030A0"/>
                </a:solidFill>
              </a:rPr>
              <a:t>火災，指電器配線、馬達等通電設備所引起的火災。（可記為氣體） </a:t>
            </a:r>
          </a:p>
        </p:txBody>
      </p:sp>
    </p:spTree>
    <p:extLst>
      <p:ext uri="{BB962C8B-B14F-4D97-AF65-F5344CB8AC3E}">
        <p14:creationId xmlns:p14="http://schemas.microsoft.com/office/powerpoint/2010/main" val="38804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E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45" y="0"/>
            <a:ext cx="5528441" cy="431975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776" y="3648075"/>
            <a:ext cx="5715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E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4377" y="1507650"/>
            <a:ext cx="8534400" cy="1507067"/>
          </a:xfrm>
        </p:spPr>
        <p:txBody>
          <a:bodyPr>
            <a:normAutofit/>
          </a:bodyPr>
          <a:lstStyle/>
          <a:p>
            <a:r>
              <a:rPr lang="zh-TW" altLang="en-US" sz="8800" dirty="0" smtClean="0">
                <a:solidFill>
                  <a:srgbClr val="00B0F0"/>
                </a:solidFill>
              </a:rPr>
              <a:t>火災造成的災</a:t>
            </a:r>
            <a:r>
              <a:rPr lang="zh-TW" altLang="en-US" sz="8800" dirty="0">
                <a:solidFill>
                  <a:srgbClr val="00B0F0"/>
                </a:solidFill>
              </a:rPr>
              <a:t>害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4179"/>
            <a:ext cx="5230690" cy="35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77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E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3684" y="709448"/>
            <a:ext cx="108624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特別重大火災</a:t>
            </a:r>
            <a:r>
              <a:rPr lang="zh-TW" altLang="en-US" sz="3200" dirty="0" smtClean="0">
                <a:solidFill>
                  <a:srgbClr val="FF0000"/>
                </a:solidFill>
              </a:rPr>
              <a:t>：</a:t>
            </a:r>
            <a:r>
              <a:rPr lang="zh-TW" altLang="en-US" sz="3200" dirty="0" smtClean="0">
                <a:solidFill>
                  <a:srgbClr val="7030A0"/>
                </a:solidFill>
              </a:rPr>
              <a:t>造成</a:t>
            </a:r>
            <a:r>
              <a:rPr lang="en-US" altLang="zh-TW" sz="3200" dirty="0">
                <a:solidFill>
                  <a:srgbClr val="FF0000"/>
                </a:solidFill>
              </a:rPr>
              <a:t>30</a:t>
            </a:r>
            <a:r>
              <a:rPr lang="zh-TW" altLang="en-US" sz="3200" dirty="0">
                <a:solidFill>
                  <a:srgbClr val="FF0000"/>
                </a:solidFill>
              </a:rPr>
              <a:t>人以上</a:t>
            </a:r>
            <a:r>
              <a:rPr lang="zh-TW" altLang="en-US" sz="3200" dirty="0" smtClean="0">
                <a:solidFill>
                  <a:srgbClr val="FF0000"/>
                </a:solidFill>
              </a:rPr>
              <a:t>死亡</a:t>
            </a:r>
            <a:r>
              <a:rPr lang="en-US" altLang="zh-TW" sz="3200" dirty="0">
                <a:solidFill>
                  <a:srgbClr val="7030A0"/>
                </a:solidFill>
              </a:rPr>
              <a:t>.</a:t>
            </a:r>
            <a:r>
              <a:rPr lang="en-US" altLang="zh-TW" sz="3200" dirty="0" smtClean="0">
                <a:solidFill>
                  <a:srgbClr val="FF0000"/>
                </a:solidFill>
              </a:rPr>
              <a:t>100</a:t>
            </a:r>
            <a:r>
              <a:rPr lang="zh-TW" altLang="en-US" sz="3200" dirty="0">
                <a:solidFill>
                  <a:srgbClr val="FF0000"/>
                </a:solidFill>
              </a:rPr>
              <a:t>人以上</a:t>
            </a:r>
            <a:r>
              <a:rPr lang="zh-TW" altLang="en-US" sz="3200" dirty="0" smtClean="0">
                <a:solidFill>
                  <a:srgbClr val="FF0000"/>
                </a:solidFill>
              </a:rPr>
              <a:t>重傷</a:t>
            </a:r>
            <a:r>
              <a:rPr lang="zh-TW" altLang="en-US" sz="3200" dirty="0" smtClean="0">
                <a:solidFill>
                  <a:srgbClr val="7030A0"/>
                </a:solidFill>
              </a:rPr>
              <a:t>或者</a:t>
            </a:r>
            <a:r>
              <a:rPr lang="en-US" altLang="zh-TW" sz="3200" dirty="0">
                <a:solidFill>
                  <a:srgbClr val="FF0000"/>
                </a:solidFill>
              </a:rPr>
              <a:t>1</a:t>
            </a:r>
            <a:r>
              <a:rPr lang="zh-TW" altLang="en-US" sz="3200" dirty="0">
                <a:solidFill>
                  <a:srgbClr val="FF0000"/>
                </a:solidFill>
              </a:rPr>
              <a:t>億元</a:t>
            </a:r>
            <a:r>
              <a:rPr lang="zh-TW" altLang="en-US" sz="3200" dirty="0" smtClean="0">
                <a:solidFill>
                  <a:srgbClr val="FF0000"/>
                </a:solidFill>
              </a:rPr>
              <a:t>以上</a:t>
            </a:r>
            <a:r>
              <a:rPr lang="zh-TW" altLang="en-US" sz="3200" dirty="0" smtClean="0">
                <a:solidFill>
                  <a:srgbClr val="7030A0"/>
                </a:solidFill>
              </a:rPr>
              <a:t>直接財產損失的火災</a:t>
            </a:r>
            <a:endParaRPr lang="en-US" altLang="zh-TW" sz="3200" dirty="0" smtClean="0">
              <a:solidFill>
                <a:srgbClr val="7030A0"/>
              </a:solidFill>
            </a:endParaRPr>
          </a:p>
          <a:p>
            <a:endParaRPr lang="zh-TW" altLang="en-US" sz="3200" dirty="0"/>
          </a:p>
          <a:p>
            <a:r>
              <a:rPr lang="zh-TW" altLang="en-US" sz="3200" dirty="0">
                <a:solidFill>
                  <a:srgbClr val="FF0000"/>
                </a:solidFill>
              </a:rPr>
              <a:t>重大火災</a:t>
            </a:r>
            <a:r>
              <a:rPr lang="zh-TW" altLang="en-US" sz="3200" dirty="0" smtClean="0">
                <a:solidFill>
                  <a:srgbClr val="FF0000"/>
                </a:solidFill>
              </a:rPr>
              <a:t>：</a:t>
            </a:r>
            <a:r>
              <a:rPr lang="zh-TW" altLang="en-US" sz="3200" dirty="0" smtClean="0">
                <a:solidFill>
                  <a:srgbClr val="7030A0"/>
                </a:solidFill>
              </a:rPr>
              <a:t>造成</a:t>
            </a:r>
            <a:r>
              <a:rPr lang="en-US" altLang="zh-TW" sz="3200" dirty="0">
                <a:solidFill>
                  <a:srgbClr val="FF0000"/>
                </a:solidFill>
              </a:rPr>
              <a:t>10</a:t>
            </a:r>
            <a:r>
              <a:rPr lang="zh-TW" altLang="en-US" sz="3200" dirty="0">
                <a:solidFill>
                  <a:srgbClr val="FF0000"/>
                </a:solidFill>
              </a:rPr>
              <a:t>人以上</a:t>
            </a:r>
            <a:r>
              <a:rPr lang="en-US" altLang="zh-TW" sz="3200" dirty="0">
                <a:solidFill>
                  <a:srgbClr val="FF0000"/>
                </a:solidFill>
              </a:rPr>
              <a:t>30</a:t>
            </a:r>
            <a:r>
              <a:rPr lang="zh-TW" altLang="en-US" sz="3200" dirty="0">
                <a:solidFill>
                  <a:srgbClr val="FF0000"/>
                </a:solidFill>
              </a:rPr>
              <a:t>人以下</a:t>
            </a:r>
            <a:r>
              <a:rPr lang="zh-TW" altLang="en-US" sz="3200" dirty="0" smtClean="0">
                <a:solidFill>
                  <a:srgbClr val="FF0000"/>
                </a:solidFill>
              </a:rPr>
              <a:t>死亡</a:t>
            </a:r>
            <a:r>
              <a:rPr lang="en-US" altLang="zh-TW" sz="3200" dirty="0" smtClean="0">
                <a:solidFill>
                  <a:srgbClr val="7030A0"/>
                </a:solidFill>
              </a:rPr>
              <a:t>.</a:t>
            </a:r>
            <a:r>
              <a:rPr lang="en-US" altLang="zh-TW" sz="3200" dirty="0" smtClean="0">
                <a:solidFill>
                  <a:srgbClr val="FF0000"/>
                </a:solidFill>
              </a:rPr>
              <a:t>50</a:t>
            </a:r>
            <a:r>
              <a:rPr lang="zh-TW" altLang="en-US" sz="3200" dirty="0">
                <a:solidFill>
                  <a:srgbClr val="FF0000"/>
                </a:solidFill>
              </a:rPr>
              <a:t>人以上</a:t>
            </a:r>
            <a:r>
              <a:rPr lang="en-US" altLang="zh-TW" sz="3200" dirty="0">
                <a:solidFill>
                  <a:srgbClr val="FF0000"/>
                </a:solidFill>
              </a:rPr>
              <a:t>100</a:t>
            </a:r>
            <a:r>
              <a:rPr lang="zh-TW" altLang="en-US" sz="3200" dirty="0">
                <a:solidFill>
                  <a:srgbClr val="FF0000"/>
                </a:solidFill>
              </a:rPr>
              <a:t>人以下</a:t>
            </a:r>
            <a:r>
              <a:rPr lang="zh-TW" altLang="en-US" sz="3200" dirty="0" smtClean="0">
                <a:solidFill>
                  <a:srgbClr val="FF0000"/>
                </a:solidFill>
              </a:rPr>
              <a:t>重傷</a:t>
            </a:r>
            <a:r>
              <a:rPr lang="zh-TW" altLang="en-US" sz="3200" dirty="0" smtClean="0">
                <a:solidFill>
                  <a:srgbClr val="7030A0"/>
                </a:solidFill>
              </a:rPr>
              <a:t>或者</a:t>
            </a:r>
            <a:r>
              <a:rPr lang="en-US" altLang="zh-TW" sz="3200" dirty="0" smtClean="0">
                <a:solidFill>
                  <a:srgbClr val="FF0000"/>
                </a:solidFill>
              </a:rPr>
              <a:t>5000</a:t>
            </a:r>
            <a:r>
              <a:rPr lang="zh-TW" altLang="en-US" sz="3200" dirty="0">
                <a:solidFill>
                  <a:srgbClr val="FF0000"/>
                </a:solidFill>
              </a:rPr>
              <a:t>萬元以上</a:t>
            </a:r>
            <a:r>
              <a:rPr lang="en-US" altLang="zh-TW" sz="3200" dirty="0">
                <a:solidFill>
                  <a:srgbClr val="FF0000"/>
                </a:solidFill>
              </a:rPr>
              <a:t>1</a:t>
            </a:r>
            <a:r>
              <a:rPr lang="zh-TW" altLang="en-US" sz="3200" dirty="0">
                <a:solidFill>
                  <a:srgbClr val="FF0000"/>
                </a:solidFill>
              </a:rPr>
              <a:t>億元以下</a:t>
            </a:r>
            <a:r>
              <a:rPr lang="zh-TW" altLang="en-US" sz="3200" dirty="0">
                <a:solidFill>
                  <a:srgbClr val="7030A0"/>
                </a:solidFill>
              </a:rPr>
              <a:t>直接財產損失的</a:t>
            </a:r>
            <a:r>
              <a:rPr lang="zh-TW" altLang="en-US" sz="3200" dirty="0" smtClean="0">
                <a:solidFill>
                  <a:srgbClr val="7030A0"/>
                </a:solidFill>
              </a:rPr>
              <a:t>火災</a:t>
            </a:r>
            <a:endParaRPr lang="en-US" altLang="zh-TW" sz="3200" dirty="0" smtClean="0">
              <a:solidFill>
                <a:srgbClr val="7030A0"/>
              </a:solidFill>
            </a:endParaRPr>
          </a:p>
          <a:p>
            <a:endParaRPr lang="zh-TW" altLang="en-US" sz="3200" dirty="0">
              <a:solidFill>
                <a:srgbClr val="7030A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較大火災</a:t>
            </a:r>
            <a:r>
              <a:rPr lang="zh-TW" altLang="en-US" sz="3200" dirty="0" smtClean="0">
                <a:solidFill>
                  <a:srgbClr val="FF0000"/>
                </a:solidFill>
              </a:rPr>
              <a:t>：</a:t>
            </a:r>
            <a:r>
              <a:rPr lang="zh-TW" altLang="en-US" sz="3200" dirty="0" smtClean="0">
                <a:solidFill>
                  <a:srgbClr val="7030A0"/>
                </a:solidFill>
              </a:rPr>
              <a:t>造成</a:t>
            </a:r>
            <a:r>
              <a:rPr lang="en-US" altLang="zh-TW" sz="3200" dirty="0">
                <a:solidFill>
                  <a:srgbClr val="FF0000"/>
                </a:solidFill>
              </a:rPr>
              <a:t>3</a:t>
            </a:r>
            <a:r>
              <a:rPr lang="zh-TW" altLang="en-US" sz="3200" dirty="0">
                <a:solidFill>
                  <a:srgbClr val="FF0000"/>
                </a:solidFill>
              </a:rPr>
              <a:t>人以上</a:t>
            </a:r>
            <a:r>
              <a:rPr lang="en-US" altLang="zh-TW" sz="3200" dirty="0">
                <a:solidFill>
                  <a:srgbClr val="FF0000"/>
                </a:solidFill>
              </a:rPr>
              <a:t>10</a:t>
            </a:r>
            <a:r>
              <a:rPr lang="zh-TW" altLang="en-US" sz="3200" dirty="0">
                <a:solidFill>
                  <a:srgbClr val="FF0000"/>
                </a:solidFill>
              </a:rPr>
              <a:t>人以下</a:t>
            </a:r>
            <a:r>
              <a:rPr lang="zh-TW" altLang="en-US" sz="3200" dirty="0" smtClean="0">
                <a:solidFill>
                  <a:srgbClr val="FF0000"/>
                </a:solidFill>
              </a:rPr>
              <a:t>死亡</a:t>
            </a:r>
            <a:r>
              <a:rPr lang="en-US" altLang="zh-TW" sz="3200" dirty="0">
                <a:solidFill>
                  <a:srgbClr val="7030A0"/>
                </a:solidFill>
              </a:rPr>
              <a:t>.</a:t>
            </a:r>
            <a:r>
              <a:rPr lang="en-US" altLang="zh-TW" sz="3200" dirty="0" smtClean="0">
                <a:solidFill>
                  <a:srgbClr val="FF0000"/>
                </a:solidFill>
              </a:rPr>
              <a:t>10</a:t>
            </a:r>
            <a:r>
              <a:rPr lang="zh-TW" altLang="en-US" sz="3200" dirty="0">
                <a:solidFill>
                  <a:srgbClr val="FF0000"/>
                </a:solidFill>
              </a:rPr>
              <a:t>人以上</a:t>
            </a:r>
            <a:r>
              <a:rPr lang="en-US" altLang="zh-TW" sz="3200" dirty="0">
                <a:solidFill>
                  <a:srgbClr val="FF0000"/>
                </a:solidFill>
              </a:rPr>
              <a:t>50</a:t>
            </a:r>
            <a:r>
              <a:rPr lang="zh-TW" altLang="en-US" sz="3200" dirty="0">
                <a:solidFill>
                  <a:srgbClr val="FF0000"/>
                </a:solidFill>
              </a:rPr>
              <a:t>人以下重傷</a:t>
            </a:r>
            <a:r>
              <a:rPr lang="zh-TW" altLang="en-US" sz="3200" dirty="0">
                <a:solidFill>
                  <a:srgbClr val="7030A0"/>
                </a:solidFill>
              </a:rPr>
              <a:t>，或者</a:t>
            </a:r>
            <a:r>
              <a:rPr lang="en-US" altLang="zh-TW" sz="3200" dirty="0">
                <a:solidFill>
                  <a:srgbClr val="FF0000"/>
                </a:solidFill>
              </a:rPr>
              <a:t>1000</a:t>
            </a:r>
            <a:r>
              <a:rPr lang="zh-TW" altLang="en-US" sz="3200" dirty="0">
                <a:solidFill>
                  <a:srgbClr val="FF0000"/>
                </a:solidFill>
              </a:rPr>
              <a:t>萬元以上</a:t>
            </a:r>
            <a:r>
              <a:rPr lang="en-US" altLang="zh-TW" sz="3200" dirty="0">
                <a:solidFill>
                  <a:srgbClr val="FF0000"/>
                </a:solidFill>
              </a:rPr>
              <a:t>5000</a:t>
            </a:r>
            <a:r>
              <a:rPr lang="zh-TW" altLang="en-US" sz="3200" dirty="0">
                <a:solidFill>
                  <a:srgbClr val="FF0000"/>
                </a:solidFill>
              </a:rPr>
              <a:t>萬元以下</a:t>
            </a:r>
            <a:r>
              <a:rPr lang="zh-TW" altLang="en-US" sz="3200" dirty="0">
                <a:solidFill>
                  <a:srgbClr val="7030A0"/>
                </a:solidFill>
              </a:rPr>
              <a:t>直接財產損失的</a:t>
            </a:r>
            <a:r>
              <a:rPr lang="zh-TW" altLang="en-US" sz="3200" dirty="0" smtClean="0">
                <a:solidFill>
                  <a:srgbClr val="7030A0"/>
                </a:solidFill>
              </a:rPr>
              <a:t>火災</a:t>
            </a:r>
            <a:endParaRPr lang="en-US" altLang="zh-TW" sz="3200" dirty="0" smtClean="0">
              <a:solidFill>
                <a:srgbClr val="7030A0"/>
              </a:solidFill>
            </a:endParaRPr>
          </a:p>
          <a:p>
            <a:endParaRPr lang="en-US" altLang="zh-TW" sz="3200" dirty="0" smtClean="0">
              <a:solidFill>
                <a:srgbClr val="7030A0"/>
              </a:solidFill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</a:rPr>
              <a:t>一般</a:t>
            </a:r>
            <a:r>
              <a:rPr lang="zh-TW" altLang="en-US" sz="3200" dirty="0">
                <a:solidFill>
                  <a:srgbClr val="FF0000"/>
                </a:solidFill>
              </a:rPr>
              <a:t>火災：</a:t>
            </a:r>
            <a:r>
              <a:rPr lang="zh-TW" altLang="en-US" sz="3200" dirty="0">
                <a:solidFill>
                  <a:srgbClr val="7030A0"/>
                </a:solidFill>
              </a:rPr>
              <a:t>是指造成</a:t>
            </a:r>
            <a:r>
              <a:rPr lang="en-US" altLang="zh-TW" sz="3200" dirty="0">
                <a:solidFill>
                  <a:srgbClr val="FF0000"/>
                </a:solidFill>
              </a:rPr>
              <a:t>3</a:t>
            </a:r>
            <a:r>
              <a:rPr lang="zh-TW" altLang="en-US" sz="3200" dirty="0">
                <a:solidFill>
                  <a:srgbClr val="FF0000"/>
                </a:solidFill>
              </a:rPr>
              <a:t>人以下死亡</a:t>
            </a:r>
            <a:r>
              <a:rPr lang="zh-TW" altLang="en-US" sz="3200" dirty="0">
                <a:solidFill>
                  <a:srgbClr val="7030A0"/>
                </a:solidFill>
              </a:rPr>
              <a:t>，或者</a:t>
            </a:r>
            <a:r>
              <a:rPr lang="en-US" altLang="zh-TW" sz="3200" dirty="0">
                <a:solidFill>
                  <a:srgbClr val="FF0000"/>
                </a:solidFill>
              </a:rPr>
              <a:t>10</a:t>
            </a:r>
            <a:r>
              <a:rPr lang="zh-TW" altLang="en-US" sz="3200" dirty="0">
                <a:solidFill>
                  <a:srgbClr val="FF0000"/>
                </a:solidFill>
              </a:rPr>
              <a:t>人以下重傷</a:t>
            </a:r>
            <a:r>
              <a:rPr lang="zh-TW" altLang="en-US" sz="3200" dirty="0">
                <a:solidFill>
                  <a:srgbClr val="7030A0"/>
                </a:solidFill>
              </a:rPr>
              <a:t>，或者</a:t>
            </a:r>
            <a:r>
              <a:rPr lang="en-US" altLang="zh-TW" sz="3200" dirty="0">
                <a:solidFill>
                  <a:srgbClr val="FF0000"/>
                </a:solidFill>
              </a:rPr>
              <a:t>1000</a:t>
            </a:r>
            <a:r>
              <a:rPr lang="zh-TW" altLang="en-US" sz="3200" dirty="0">
                <a:solidFill>
                  <a:srgbClr val="FF0000"/>
                </a:solidFill>
              </a:rPr>
              <a:t>萬元以下</a:t>
            </a:r>
            <a:r>
              <a:rPr lang="zh-TW" altLang="en-US" sz="3200" dirty="0">
                <a:solidFill>
                  <a:srgbClr val="7030A0"/>
                </a:solidFill>
              </a:rPr>
              <a:t>直接財產損失的</a:t>
            </a:r>
            <a:r>
              <a:rPr lang="zh-TW" altLang="en-US" sz="3200" dirty="0" smtClean="0">
                <a:solidFill>
                  <a:srgbClr val="7030A0"/>
                </a:solidFill>
              </a:rPr>
              <a:t>火災</a:t>
            </a:r>
            <a:endParaRPr lang="zh-TW" alt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8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E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2531" y="838091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8800" dirty="0" smtClean="0">
                <a:solidFill>
                  <a:srgbClr val="7030A0"/>
                </a:solidFill>
              </a:rPr>
              <a:t>如何預防火災</a:t>
            </a:r>
            <a:endParaRPr lang="zh-TW" altLang="en-US" sz="8800" dirty="0">
              <a:solidFill>
                <a:srgbClr val="7030A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769" y="2490953"/>
            <a:ext cx="5632231" cy="43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E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718"/>
            <a:ext cx="11114690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</a:rPr>
              <a:t>1</a:t>
            </a:r>
            <a:r>
              <a:rPr lang="zh-TW" altLang="en-US" sz="2800" dirty="0">
                <a:solidFill>
                  <a:srgbClr val="7030A0"/>
                </a:solidFill>
              </a:rPr>
              <a:t>、火災時撥一一九電話，應將發生地點、如某街（路）某巷、</a:t>
            </a:r>
          </a:p>
          <a:p>
            <a:endParaRPr lang="zh-TW" altLang="en-US" sz="2800" dirty="0">
              <a:solidFill>
                <a:srgbClr val="7030A0"/>
              </a:solidFill>
            </a:endParaRPr>
          </a:p>
          <a:p>
            <a:r>
              <a:rPr lang="zh-TW" altLang="en-US" sz="2800" dirty="0">
                <a:solidFill>
                  <a:srgbClr val="7030A0"/>
                </a:solidFill>
              </a:rPr>
              <a:t>某弄、某號、幾樓及附近明顯標誌一併報出，以便消防人員迅速到達現場救災。</a:t>
            </a:r>
          </a:p>
          <a:p>
            <a:endParaRPr lang="zh-TW" altLang="en-US" sz="2800" dirty="0">
              <a:solidFill>
                <a:srgbClr val="7030A0"/>
              </a:solidFill>
            </a:endParaRPr>
          </a:p>
          <a:p>
            <a:endParaRPr lang="zh-TW" altLang="en-US" sz="2800" dirty="0">
              <a:solidFill>
                <a:srgbClr val="7030A0"/>
              </a:solidFill>
            </a:endParaRPr>
          </a:p>
          <a:p>
            <a:r>
              <a:rPr lang="en-US" altLang="zh-TW" sz="2800" dirty="0">
                <a:solidFill>
                  <a:srgbClr val="7030A0"/>
                </a:solidFill>
              </a:rPr>
              <a:t>2</a:t>
            </a:r>
            <a:r>
              <a:rPr lang="zh-TW" altLang="en-US" sz="2800" dirty="0">
                <a:solidFill>
                  <a:srgbClr val="7030A0"/>
                </a:solidFill>
              </a:rPr>
              <a:t>、發生火警，應一面派人報警，一面撲救，切勿</a:t>
            </a:r>
            <a:r>
              <a:rPr lang="zh-TW" altLang="en-US" sz="2800" dirty="0">
                <a:solidFill>
                  <a:srgbClr val="FF0000"/>
                </a:solidFill>
              </a:rPr>
              <a:t>驚慌失措</a:t>
            </a:r>
            <a:r>
              <a:rPr lang="zh-TW" altLang="en-US" sz="2800" dirty="0">
                <a:solidFill>
                  <a:srgbClr val="7030A0"/>
                </a:solidFill>
              </a:rPr>
              <a:t>，</a:t>
            </a:r>
          </a:p>
          <a:p>
            <a:endParaRPr lang="zh-TW" altLang="en-US" sz="2800" dirty="0">
              <a:solidFill>
                <a:srgbClr val="7030A0"/>
              </a:solidFill>
            </a:endParaRPr>
          </a:p>
          <a:p>
            <a:r>
              <a:rPr lang="zh-TW" altLang="en-US" sz="2800" dirty="0">
                <a:solidFill>
                  <a:srgbClr val="7030A0"/>
                </a:solidFill>
              </a:rPr>
              <a:t>僅顧逃生或搶救財物，而延誤報警。</a:t>
            </a:r>
          </a:p>
          <a:p>
            <a:endParaRPr lang="zh-TW" altLang="en-US" sz="2800" dirty="0">
              <a:solidFill>
                <a:srgbClr val="7030A0"/>
              </a:solidFill>
            </a:endParaRPr>
          </a:p>
          <a:p>
            <a:endParaRPr lang="zh-TW" altLang="en-US" sz="2800" dirty="0">
              <a:solidFill>
                <a:srgbClr val="7030A0"/>
              </a:solidFill>
            </a:endParaRPr>
          </a:p>
          <a:p>
            <a:r>
              <a:rPr lang="en-US" altLang="zh-TW" sz="2800" dirty="0">
                <a:solidFill>
                  <a:srgbClr val="7030A0"/>
                </a:solidFill>
              </a:rPr>
              <a:t>3</a:t>
            </a:r>
            <a:r>
              <a:rPr lang="zh-TW" altLang="en-US" sz="2800" dirty="0">
                <a:solidFill>
                  <a:srgbClr val="7030A0"/>
                </a:solidFill>
              </a:rPr>
              <a:t>、一般火災，可用水或棉被等浸濕後覆蓋撲滅之。</a:t>
            </a:r>
          </a:p>
          <a:p>
            <a:endParaRPr lang="zh-TW" altLang="en-US" sz="2800" dirty="0">
              <a:solidFill>
                <a:srgbClr val="7030A0"/>
              </a:solidFill>
            </a:endParaRPr>
          </a:p>
          <a:p>
            <a:endParaRPr lang="zh-TW" altLang="en-US" sz="2800" dirty="0">
              <a:solidFill>
                <a:srgbClr val="7030A0"/>
              </a:solidFill>
            </a:endParaRPr>
          </a:p>
          <a:p>
            <a:r>
              <a:rPr lang="en-US" altLang="zh-TW" sz="2800" dirty="0">
                <a:solidFill>
                  <a:srgbClr val="7030A0"/>
                </a:solidFill>
              </a:rPr>
              <a:t>4</a:t>
            </a:r>
            <a:r>
              <a:rPr lang="zh-TW" altLang="en-US" sz="2800" dirty="0">
                <a:solidFill>
                  <a:srgbClr val="7030A0"/>
                </a:solidFill>
              </a:rPr>
              <a:t>、油類及化學物品火災，可用乾粉</a:t>
            </a:r>
            <a:r>
              <a:rPr lang="zh-TW" altLang="en-US" sz="2800" dirty="0" smtClean="0">
                <a:solidFill>
                  <a:srgbClr val="7030A0"/>
                </a:solidFill>
              </a:rPr>
              <a:t>、二氧化碳</a:t>
            </a:r>
            <a:r>
              <a:rPr lang="zh-TW" altLang="en-US" sz="2800" dirty="0">
                <a:solidFill>
                  <a:srgbClr val="7030A0"/>
                </a:solidFill>
              </a:rPr>
              <a:t>等滅火器撲救。</a:t>
            </a:r>
          </a:p>
          <a:p>
            <a:endParaRPr lang="zh-TW" altLang="en-US" sz="2800" dirty="0">
              <a:solidFill>
                <a:srgbClr val="7030A0"/>
              </a:solidFill>
            </a:endParaRPr>
          </a:p>
          <a:p>
            <a:endParaRPr lang="zh-TW" altLang="en-US" sz="2800" dirty="0">
              <a:solidFill>
                <a:srgbClr val="7030A0"/>
              </a:solidFill>
            </a:endParaRPr>
          </a:p>
          <a:p>
            <a:endParaRPr lang="zh-TW" altLang="en-US" sz="2400" dirty="0">
              <a:solidFill>
                <a:srgbClr val="7030A0"/>
              </a:solidFill>
            </a:endParaRPr>
          </a:p>
          <a:p>
            <a:endParaRPr lang="zh-TW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E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63915"/>
            <a:ext cx="117610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solidFill>
                  <a:srgbClr val="7030A0"/>
                </a:solidFill>
              </a:rPr>
              <a:t>5</a:t>
            </a:r>
            <a:r>
              <a:rPr lang="zh-TW" altLang="en-US" sz="3200" dirty="0" smtClean="0">
                <a:solidFill>
                  <a:srgbClr val="7030A0"/>
                </a:solidFill>
              </a:rPr>
              <a:t>、</a:t>
            </a:r>
            <a:r>
              <a:rPr lang="zh-TW" altLang="en-US" sz="3200" dirty="0">
                <a:solidFill>
                  <a:srgbClr val="7030A0"/>
                </a:solidFill>
              </a:rPr>
              <a:t>勿在火災現場圍觀，以免妨礙消防</a:t>
            </a:r>
            <a:r>
              <a:rPr lang="zh-TW" altLang="en-US" sz="3200" dirty="0" smtClean="0">
                <a:solidFill>
                  <a:srgbClr val="7030A0"/>
                </a:solidFill>
              </a:rPr>
              <a:t>搶救</a:t>
            </a:r>
            <a:endParaRPr lang="zh-TW" altLang="en-US" sz="3200" dirty="0">
              <a:solidFill>
                <a:srgbClr val="7030A0"/>
              </a:solidFill>
            </a:endParaRPr>
          </a:p>
          <a:p>
            <a:endParaRPr lang="zh-TW" altLang="en-US" sz="3200" dirty="0">
              <a:solidFill>
                <a:srgbClr val="7030A0"/>
              </a:solidFill>
            </a:endParaRPr>
          </a:p>
          <a:p>
            <a:r>
              <a:rPr lang="en-US" altLang="zh-TW" sz="3200" dirty="0">
                <a:solidFill>
                  <a:srgbClr val="7030A0"/>
                </a:solidFill>
              </a:rPr>
              <a:t>6</a:t>
            </a:r>
            <a:r>
              <a:rPr lang="zh-TW" altLang="en-US" sz="3200" dirty="0" smtClean="0">
                <a:solidFill>
                  <a:srgbClr val="7030A0"/>
                </a:solidFill>
              </a:rPr>
              <a:t>、</a:t>
            </a:r>
            <a:r>
              <a:rPr lang="zh-TW" altLang="en-US" sz="3200" dirty="0">
                <a:solidFill>
                  <a:srgbClr val="7030A0"/>
                </a:solidFill>
              </a:rPr>
              <a:t>墾植焚燒雜草或燒山，須做好防火區隔，並向消防機關申請核准後，</a:t>
            </a:r>
          </a:p>
          <a:p>
            <a:endParaRPr lang="zh-TW" altLang="en-US" sz="3200" dirty="0">
              <a:solidFill>
                <a:srgbClr val="7030A0"/>
              </a:solidFill>
            </a:endParaRPr>
          </a:p>
          <a:p>
            <a:r>
              <a:rPr lang="zh-TW" altLang="en-US" sz="3200" dirty="0">
                <a:solidFill>
                  <a:srgbClr val="7030A0"/>
                </a:solidFill>
              </a:rPr>
              <a:t>監視實施；</a:t>
            </a:r>
            <a:r>
              <a:rPr lang="zh-TW" altLang="en-US" sz="3200" dirty="0">
                <a:solidFill>
                  <a:srgbClr val="FF0000"/>
                </a:solidFill>
              </a:rPr>
              <a:t>登山旅遊更不可將未熄滅之煙蒂亂</a:t>
            </a:r>
            <a:r>
              <a:rPr lang="zh-TW" altLang="en-US" sz="3200" dirty="0" smtClean="0">
                <a:solidFill>
                  <a:srgbClr val="FF0000"/>
                </a:solidFill>
              </a:rPr>
              <a:t>丟</a:t>
            </a:r>
            <a:endParaRPr lang="zh-TW" altLang="en-US" sz="3200" dirty="0">
              <a:solidFill>
                <a:srgbClr val="7030A0"/>
              </a:solidFill>
            </a:endParaRPr>
          </a:p>
          <a:p>
            <a:endParaRPr lang="zh-TW" altLang="en-US" sz="3200" dirty="0">
              <a:solidFill>
                <a:srgbClr val="7030A0"/>
              </a:solidFill>
            </a:endParaRPr>
          </a:p>
          <a:p>
            <a:r>
              <a:rPr lang="en-US" altLang="zh-TW" sz="3200" dirty="0">
                <a:solidFill>
                  <a:srgbClr val="7030A0"/>
                </a:solidFill>
              </a:rPr>
              <a:t>7</a:t>
            </a:r>
            <a:r>
              <a:rPr lang="zh-TW" altLang="en-US" sz="3200" dirty="0" smtClean="0">
                <a:solidFill>
                  <a:srgbClr val="7030A0"/>
                </a:solidFill>
              </a:rPr>
              <a:t>、</a:t>
            </a:r>
            <a:r>
              <a:rPr lang="zh-TW" altLang="en-US" sz="3200" dirty="0">
                <a:solidFill>
                  <a:srgbClr val="7030A0"/>
                </a:solidFill>
              </a:rPr>
              <a:t>缺水地區及消防車無法進入之地區，</a:t>
            </a:r>
          </a:p>
          <a:p>
            <a:endParaRPr lang="zh-TW" altLang="en-US" sz="3200" dirty="0">
              <a:solidFill>
                <a:srgbClr val="7030A0"/>
              </a:solidFill>
            </a:endParaRPr>
          </a:p>
          <a:p>
            <a:r>
              <a:rPr lang="zh-TW" altLang="en-US" sz="3200" dirty="0">
                <a:solidFill>
                  <a:srgbClr val="7030A0"/>
                </a:solidFill>
              </a:rPr>
              <a:t>應特別提高防火警覺，最好自備滅火器材或消防用水，以備不時之需。</a:t>
            </a:r>
          </a:p>
          <a:p>
            <a:endParaRPr lang="zh-TW" altLang="en-US" sz="3200" dirty="0">
              <a:solidFill>
                <a:srgbClr val="7030A0"/>
              </a:solidFill>
            </a:endParaRPr>
          </a:p>
          <a:p>
            <a:r>
              <a:rPr lang="en-US" altLang="zh-TW" sz="3200" dirty="0">
                <a:solidFill>
                  <a:srgbClr val="7030A0"/>
                </a:solidFill>
              </a:rPr>
              <a:t>8</a:t>
            </a:r>
            <a:r>
              <a:rPr lang="zh-TW" altLang="en-US" sz="3200" dirty="0" smtClean="0">
                <a:solidFill>
                  <a:srgbClr val="7030A0"/>
                </a:solidFill>
              </a:rPr>
              <a:t>、</a:t>
            </a:r>
            <a:r>
              <a:rPr lang="zh-TW" altLang="en-US" sz="3200" dirty="0">
                <a:solidFill>
                  <a:srgbClr val="7030A0"/>
                </a:solidFill>
              </a:rPr>
              <a:t>經公佈為</a:t>
            </a:r>
            <a:r>
              <a:rPr lang="en-US" altLang="zh-TW" sz="3200" dirty="0">
                <a:solidFill>
                  <a:srgbClr val="7030A0"/>
                </a:solidFill>
              </a:rPr>
              <a:t>『</a:t>
            </a:r>
            <a:r>
              <a:rPr lang="zh-TW" altLang="en-US" sz="3200" dirty="0">
                <a:solidFill>
                  <a:srgbClr val="7030A0"/>
                </a:solidFill>
              </a:rPr>
              <a:t>危險建築物</a:t>
            </a:r>
            <a:r>
              <a:rPr lang="en-US" altLang="zh-TW" sz="3200" dirty="0">
                <a:solidFill>
                  <a:srgbClr val="7030A0"/>
                </a:solidFill>
              </a:rPr>
              <a:t>』</a:t>
            </a:r>
            <a:r>
              <a:rPr lang="zh-TW" altLang="en-US" sz="3200" dirty="0">
                <a:solidFill>
                  <a:srgbClr val="7030A0"/>
                </a:solidFill>
              </a:rPr>
              <a:t>之場所，請勿進入。</a:t>
            </a:r>
          </a:p>
        </p:txBody>
      </p:sp>
    </p:spTree>
    <p:extLst>
      <p:ext uri="{BB962C8B-B14F-4D97-AF65-F5344CB8AC3E}">
        <p14:creationId xmlns:p14="http://schemas.microsoft.com/office/powerpoint/2010/main" val="14373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108</TotalTime>
  <Words>461</Words>
  <Application>Microsoft Office PowerPoint</Application>
  <PresentationFormat>寬螢幕</PresentationFormat>
  <Paragraphs>49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新細明體</vt:lpstr>
      <vt:lpstr>Arial</vt:lpstr>
      <vt:lpstr>Tw Cen MT</vt:lpstr>
      <vt:lpstr>小水滴</vt:lpstr>
      <vt:lpstr>主題:火災</vt:lpstr>
      <vt:lpstr>火災的成因</vt:lpstr>
      <vt:lpstr>PowerPoint 簡報</vt:lpstr>
      <vt:lpstr>PowerPoint 簡報</vt:lpstr>
      <vt:lpstr>火災造成的災害</vt:lpstr>
      <vt:lpstr>PowerPoint 簡報</vt:lpstr>
      <vt:lpstr>如何預防火災</vt:lpstr>
      <vt:lpstr>PowerPoint 簡報</vt:lpstr>
      <vt:lpstr>PowerPoint 簡報</vt:lpstr>
      <vt:lpstr>PowerPoint 簡報</vt:lpstr>
      <vt:lpstr>有獎徵答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50</cp:revision>
  <dcterms:created xsi:type="dcterms:W3CDTF">2019-03-08T01:23:48Z</dcterms:created>
  <dcterms:modified xsi:type="dcterms:W3CDTF">2019-03-27T00:48:31Z</dcterms:modified>
</cp:coreProperties>
</file>