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82" r:id="rId8"/>
    <p:sldId id="283" r:id="rId9"/>
    <p:sldId id="264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0929"/>
  </p:normalViewPr>
  <p:slideViewPr>
    <p:cSldViewPr>
      <p:cViewPr varScale="1">
        <p:scale>
          <a:sx n="60" d="100"/>
          <a:sy n="60" d="100"/>
        </p:scale>
        <p:origin x="12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654F4-6381-4D32-92C5-AFB4EEE991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609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BAB09-C6CF-4F31-9BFC-F5556AB1B7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386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40B9A-ACCB-4C81-9353-8F923844F4A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994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8E6EE-42F5-4A56-A349-7F5607FF8E5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883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3C16D-0911-4E53-88EF-97A751B480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03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50BE8-4C97-4371-A333-9C917E7D0A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18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8FEE-F8EF-421B-BAE6-F5159FE061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138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68287-F105-4EC6-A5F6-4169A2FE36A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982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45CBD-CE9F-41A5-9B02-0563CC9985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342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C4D8D-10FD-4BDE-88E4-CED9C5AB1E3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117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60A70-42F1-4A04-A32C-79B073D7FB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493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823D52-B39F-4924-9095-DA25AFEB0DE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zh-TW" altLang="en-US" sz="6000" dirty="0">
                <a:solidFill>
                  <a:srgbClr val="00B0F0"/>
                </a:solidFill>
                <a:latin typeface="華康超明體" pitchFamily="49" charset="-120"/>
                <a:ea typeface="華康超明體" pitchFamily="49" charset="-120"/>
              </a:rPr>
              <a:t>火車站之旅</a:t>
            </a:r>
            <a:r>
              <a:rPr lang="en-US" altLang="zh-TW" sz="6000" dirty="0">
                <a:solidFill>
                  <a:srgbClr val="00B0F0"/>
                </a:solidFill>
                <a:latin typeface="華康超明體" pitchFamily="49" charset="-120"/>
                <a:ea typeface="華康超明體" pitchFamily="49" charset="-120"/>
              </a:rPr>
              <a:t>~</a:t>
            </a:r>
            <a:r>
              <a:rPr lang="zh-TW" altLang="en-US" sz="6000" dirty="0">
                <a:solidFill>
                  <a:srgbClr val="00B0F0"/>
                </a:solidFill>
                <a:latin typeface="華康超明體" pitchFamily="49" charset="-120"/>
                <a:ea typeface="華康超明體" pitchFamily="49" charset="-120"/>
              </a:rPr>
              <a:t>台中車站</a:t>
            </a:r>
            <a:r>
              <a:rPr lang="zh-TW" altLang="en-US" sz="6000" dirty="0">
                <a:latin typeface="華康超明體" pitchFamily="49" charset="-120"/>
                <a:ea typeface="華康超明體" pitchFamily="49" charset="-12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590800"/>
            <a:ext cx="6553200" cy="3048000"/>
          </a:xfrm>
        </p:spPr>
        <p:txBody>
          <a:bodyPr/>
          <a:lstStyle/>
          <a:p>
            <a:r>
              <a:rPr lang="zh-TW" altLang="en-US" sz="4400" dirty="0">
                <a:solidFill>
                  <a:srgbClr val="E36C09"/>
                </a:solidFill>
                <a:latin typeface="華康超明體" pitchFamily="49" charset="-120"/>
                <a:ea typeface="華康超明體" pitchFamily="49" charset="-120"/>
              </a:rPr>
              <a:t>五年一班</a:t>
            </a:r>
            <a:r>
              <a:rPr lang="en-US" altLang="zh-TW" sz="4400" dirty="0">
                <a:solidFill>
                  <a:srgbClr val="E36C09"/>
                </a:solidFill>
                <a:latin typeface="華康超明體" pitchFamily="49" charset="-120"/>
                <a:ea typeface="華康超明體" pitchFamily="49" charset="-120"/>
              </a:rPr>
              <a:t>4</a:t>
            </a:r>
            <a:r>
              <a:rPr lang="zh-TW" altLang="en-US" sz="4400" dirty="0">
                <a:solidFill>
                  <a:srgbClr val="E36C09"/>
                </a:solidFill>
                <a:latin typeface="華康超明體" pitchFamily="49" charset="-120"/>
                <a:ea typeface="華康超明體" pitchFamily="49" charset="-120"/>
              </a:rPr>
              <a:t>號李昆原</a:t>
            </a:r>
            <a:endParaRPr lang="zh-TW" altLang="en-US" sz="4400" dirty="0"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sz="4400" dirty="0">
                <a:solidFill>
                  <a:srgbClr val="E36C09"/>
                </a:solidFill>
                <a:latin typeface="華康超明體" pitchFamily="49" charset="-120"/>
                <a:ea typeface="華康超明體" pitchFamily="49" charset="-120"/>
              </a:rPr>
              <a:t>指導老師</a:t>
            </a:r>
            <a:endParaRPr lang="zh-TW" altLang="en-US" sz="4400" dirty="0"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sz="4400" dirty="0">
                <a:solidFill>
                  <a:srgbClr val="E36C09"/>
                </a:solidFill>
                <a:latin typeface="華康超明體" pitchFamily="49" charset="-120"/>
                <a:ea typeface="華康超明體" pitchFamily="49" charset="-120"/>
              </a:rPr>
              <a:t>姜明雄老師</a:t>
            </a:r>
            <a:endParaRPr lang="zh-TW" altLang="en-US" sz="4400" dirty="0">
              <a:latin typeface="華康超明體" pitchFamily="49" charset="-120"/>
              <a:ea typeface="華康超明體" pitchFamily="49" charset="-120"/>
            </a:endParaRPr>
          </a:p>
          <a:p>
            <a:endParaRPr lang="en-US" altLang="zh-TW" sz="44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zh-TW" altLang="en-US" sz="6000" dirty="0" smtClean="0">
                <a:solidFill>
                  <a:srgbClr val="00B0F0"/>
                </a:solidFill>
                <a:latin typeface="華康隸書體W7" pitchFamily="65" charset="-120"/>
                <a:ea typeface="華康隸書體W7" pitchFamily="65" charset="-120"/>
              </a:rPr>
              <a:t>台中後車站</a:t>
            </a:r>
            <a:r>
              <a:rPr lang="en-US" altLang="zh-TW" sz="6000" dirty="0" smtClean="0">
                <a:solidFill>
                  <a:srgbClr val="00B0F0"/>
                </a:solidFill>
                <a:latin typeface="華康隸書體W7" pitchFamily="65" charset="-120"/>
                <a:ea typeface="華康隸書體W7" pitchFamily="65" charset="-120"/>
              </a:rPr>
              <a:t>-20</a:t>
            </a:r>
            <a:r>
              <a:rPr lang="zh-TW" altLang="en-US" sz="6000" dirty="0" smtClean="0">
                <a:solidFill>
                  <a:srgbClr val="00B0F0"/>
                </a:solidFill>
                <a:latin typeface="華康隸書體W7" pitchFamily="65" charset="-120"/>
                <a:ea typeface="華康隸書體W7" pitchFamily="65" charset="-120"/>
              </a:rPr>
              <a:t>號倉庫</a:t>
            </a:r>
            <a:endParaRPr lang="zh-TW" altLang="en-US" sz="6000" dirty="0">
              <a:solidFill>
                <a:srgbClr val="00B0F0"/>
              </a:solidFill>
              <a:latin typeface="華康隸書體W7" pitchFamily="65" charset="-120"/>
              <a:ea typeface="華康隸書體W7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  <p:sp>
        <p:nvSpPr>
          <p:cNvPr id="3" name="矩形 2"/>
          <p:cNvSpPr/>
          <p:nvPr/>
        </p:nvSpPr>
        <p:spPr>
          <a:xfrm>
            <a:off x="5220072" y="5968023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</a:rPr>
              <a:t>資料來源</a:t>
            </a:r>
            <a:r>
              <a:rPr lang="en-US" altLang="zh-TW" sz="3600" dirty="0" smtClean="0">
                <a:solidFill>
                  <a:srgbClr val="FF0000"/>
                </a:solidFill>
              </a:rPr>
              <a:t>:</a:t>
            </a:r>
            <a:r>
              <a:rPr lang="en-US" altLang="zh-TW" sz="3600" dirty="0" err="1" smtClean="0">
                <a:solidFill>
                  <a:srgbClr val="FF0000"/>
                </a:solidFill>
              </a:rPr>
              <a:t>google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24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71400"/>
            <a:ext cx="9468544" cy="7029400"/>
          </a:xfrm>
        </p:spPr>
      </p:pic>
      <p:sp>
        <p:nvSpPr>
          <p:cNvPr id="3" name="向下箭號 2"/>
          <p:cNvSpPr/>
          <p:nvPr/>
        </p:nvSpPr>
        <p:spPr>
          <a:xfrm>
            <a:off x="2529487" y="476672"/>
            <a:ext cx="1368152" cy="259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19790" y="771762"/>
            <a:ext cx="1046440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3"/>
                </a:solidFill>
                <a:latin typeface="華康海報體W9" pitchFamily="81" charset="-120"/>
                <a:ea typeface="華康海報體W9" pitchFamily="81" charset="-120"/>
              </a:rPr>
              <a:t>我在這</a:t>
            </a:r>
            <a:r>
              <a:rPr lang="en-US" altLang="zh-TW" sz="3200" dirty="0" smtClean="0">
                <a:solidFill>
                  <a:schemeClr val="accent3"/>
                </a:solidFill>
                <a:latin typeface="華康海報體W9" pitchFamily="81" charset="-120"/>
                <a:ea typeface="華康海報體W9" pitchFamily="81" charset="-120"/>
              </a:rPr>
              <a:t>!!</a:t>
            </a:r>
          </a:p>
          <a:p>
            <a:endParaRPr lang="zh-TW" altLang="en-US" dirty="0">
              <a:latin typeface="華康海報體W9" pitchFamily="81" charset="-120"/>
              <a:ea typeface="華康海報體W9" pitchFamily="81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8064" y="5941097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資料來源</a:t>
            </a:r>
            <a:r>
              <a:rPr lang="en-US" altLang="zh-TW" sz="4000" dirty="0">
                <a:solidFill>
                  <a:srgbClr val="FF0000"/>
                </a:solidFill>
              </a:rPr>
              <a:t>:</a:t>
            </a:r>
            <a:r>
              <a:rPr lang="en-US" altLang="zh-TW" sz="4000" dirty="0" err="1">
                <a:solidFill>
                  <a:srgbClr val="FF0000"/>
                </a:solidFill>
              </a:rPr>
              <a:t>google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13259" cy="6858000"/>
          </a:xfrm>
        </p:spPr>
      </p:pic>
      <p:sp>
        <p:nvSpPr>
          <p:cNvPr id="3" name="矩形 2"/>
          <p:cNvSpPr/>
          <p:nvPr/>
        </p:nvSpPr>
        <p:spPr>
          <a:xfrm>
            <a:off x="3779912" y="6021287"/>
            <a:ext cx="5698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en-US" sz="3600" dirty="0">
                <a:solidFill>
                  <a:srgbClr val="FF0000"/>
                </a:solidFill>
              </a:rPr>
              <a:t>資料來源</a:t>
            </a:r>
            <a:r>
              <a:rPr lang="en-US" altLang="zh-TW" sz="3600" dirty="0">
                <a:solidFill>
                  <a:srgbClr val="FF0000"/>
                </a:solidFill>
              </a:rPr>
              <a:t>:</a:t>
            </a:r>
            <a:r>
              <a:rPr lang="zh-TW" altLang="en-US" sz="3600" dirty="0" smtClean="0">
                <a:solidFill>
                  <a:srgbClr val="FF0000"/>
                </a:solidFill>
              </a:rPr>
              <a:t>臺</a:t>
            </a:r>
            <a:r>
              <a:rPr lang="zh-TW" altLang="en-US" sz="3600" dirty="0">
                <a:solidFill>
                  <a:srgbClr val="FF0000"/>
                </a:solidFill>
              </a:rPr>
              <a:t>中觀光旅遊</a:t>
            </a:r>
            <a:r>
              <a:rPr lang="zh-TW" altLang="en-US" sz="3600" dirty="0" smtClean="0">
                <a:solidFill>
                  <a:srgbClr val="FF0000"/>
                </a:solidFill>
              </a:rPr>
              <a:t>網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321236" cy="6858000"/>
          </a:xfrm>
        </p:spPr>
      </p:pic>
      <p:sp>
        <p:nvSpPr>
          <p:cNvPr id="3" name="矩形 2"/>
          <p:cNvSpPr/>
          <p:nvPr/>
        </p:nvSpPr>
        <p:spPr>
          <a:xfrm>
            <a:off x="4788024" y="5815892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(</a:t>
            </a:r>
            <a:r>
              <a:rPr lang="zh-TW" altLang="en-US" sz="3200" dirty="0">
                <a:solidFill>
                  <a:srgbClr val="FF0000"/>
                </a:solidFill>
              </a:rPr>
              <a:t>資料來源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zh-TW" altLang="en-US" sz="3200" dirty="0">
                <a:solidFill>
                  <a:srgbClr val="FF0000"/>
                </a:solidFill>
              </a:rPr>
              <a:t>臺中觀光旅遊網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矩形 2"/>
          <p:cNvSpPr/>
          <p:nvPr/>
        </p:nvSpPr>
        <p:spPr>
          <a:xfrm>
            <a:off x="4040171" y="6165303"/>
            <a:ext cx="5085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(</a:t>
            </a:r>
            <a:r>
              <a:rPr lang="zh-TW" altLang="en-US" sz="3200" dirty="0">
                <a:solidFill>
                  <a:srgbClr val="FF0000"/>
                </a:solidFill>
              </a:rPr>
              <a:t>資料來源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zh-TW" altLang="en-US" sz="3200" dirty="0">
                <a:solidFill>
                  <a:srgbClr val="FF0000"/>
                </a:solidFill>
              </a:rPr>
              <a:t>臺中觀光旅遊網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5416"/>
            <a:ext cx="9144000" cy="7173416"/>
          </a:xfrm>
        </p:spPr>
      </p:pic>
      <p:sp>
        <p:nvSpPr>
          <p:cNvPr id="3" name="矩形 2"/>
          <p:cNvSpPr/>
          <p:nvPr/>
        </p:nvSpPr>
        <p:spPr>
          <a:xfrm>
            <a:off x="4067944" y="5733256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(</a:t>
            </a:r>
            <a:r>
              <a:rPr lang="zh-TW" altLang="en-US" sz="3200" dirty="0">
                <a:solidFill>
                  <a:srgbClr val="FF0000"/>
                </a:solidFill>
              </a:rPr>
              <a:t>資料來源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zh-TW" altLang="en-US" sz="3200" dirty="0">
                <a:solidFill>
                  <a:srgbClr val="FF0000"/>
                </a:solidFill>
              </a:rPr>
              <a:t>臺中觀光旅遊網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rgbClr val="00B0F0"/>
                </a:solidFill>
                <a:latin typeface="華康隸書體W7" pitchFamily="65" charset="-120"/>
                <a:ea typeface="華康隸書體W7" pitchFamily="65" charset="-120"/>
              </a:rPr>
              <a:t>台中車站的景點與美食</a:t>
            </a:r>
            <a:endParaRPr lang="zh-TW" altLang="en-US" sz="5400" dirty="0">
              <a:solidFill>
                <a:srgbClr val="00B0F0"/>
              </a:solidFill>
              <a:latin typeface="華康隸書體W7" pitchFamily="65" charset="-120"/>
              <a:ea typeface="華康隸書體W7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sz="4800" dirty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第五市場</a:t>
            </a:r>
            <a:r>
              <a:rPr lang="zh-TW" altLang="en-US" sz="4800" dirty="0" smtClean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肉包</a:t>
            </a:r>
            <a:endParaRPr lang="en-US" altLang="zh-TW" sz="4800" dirty="0" smtClean="0">
              <a:solidFill>
                <a:srgbClr val="00B0F0"/>
              </a:solidFill>
              <a:latin typeface="華康超明體(P)" pitchFamily="18" charset="-120"/>
              <a:ea typeface="華康超明體(P)" pitchFamily="18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4800" dirty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台中肉</a:t>
            </a:r>
            <a:r>
              <a:rPr lang="zh-TW" altLang="en-US" sz="4800" dirty="0" smtClean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圓</a:t>
            </a:r>
            <a:endParaRPr lang="en-US" altLang="zh-TW" sz="4800" dirty="0" smtClean="0">
              <a:solidFill>
                <a:srgbClr val="00B0F0"/>
              </a:solidFill>
              <a:latin typeface="華康超明體(P)" pitchFamily="18" charset="-120"/>
              <a:ea typeface="華康超明體(P)" pitchFamily="18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4800" dirty="0" smtClean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宮原眼科</a:t>
            </a:r>
            <a:endParaRPr lang="en-US" altLang="zh-TW" sz="4800" dirty="0" smtClean="0">
              <a:solidFill>
                <a:srgbClr val="00B0F0"/>
              </a:solidFill>
              <a:latin typeface="華康超明體(P)" pitchFamily="18" charset="-120"/>
              <a:ea typeface="華康超明體(P)" pitchFamily="18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4800" dirty="0" smtClean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台灣</a:t>
            </a:r>
            <a:r>
              <a:rPr lang="zh-TW" altLang="en-US" sz="4800" dirty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太陽餅</a:t>
            </a:r>
            <a:r>
              <a:rPr lang="zh-TW" altLang="en-US" sz="4800" dirty="0" smtClean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博物館</a:t>
            </a:r>
            <a:endParaRPr lang="en-US" altLang="zh-TW" sz="4800" dirty="0" smtClean="0">
              <a:solidFill>
                <a:srgbClr val="00B0F0"/>
              </a:solidFill>
              <a:latin typeface="華康超明體(P)" pitchFamily="18" charset="-120"/>
              <a:ea typeface="華康超明體(P)" pitchFamily="18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4800" dirty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繼光街商圈</a:t>
            </a:r>
          </a:p>
        </p:txBody>
      </p:sp>
    </p:spTree>
    <p:extLst>
      <p:ext uri="{BB962C8B-B14F-4D97-AF65-F5344CB8AC3E}">
        <p14:creationId xmlns:p14="http://schemas.microsoft.com/office/powerpoint/2010/main" val="5262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zh-TW" altLang="en-US" sz="6000" dirty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第五市場</a:t>
            </a:r>
            <a:r>
              <a:rPr lang="zh-TW" altLang="en-US" sz="6000" dirty="0" smtClean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肉包</a:t>
            </a:r>
            <a:endParaRPr lang="zh-TW" altLang="en-US" sz="6000" dirty="0">
              <a:solidFill>
                <a:srgbClr val="00B0F0"/>
              </a:solidFill>
              <a:latin typeface="華康超明體(P)" pitchFamily="18" charset="-120"/>
              <a:ea typeface="華康超明體(P)" pitchFamily="18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26" y="1124744"/>
            <a:ext cx="9136409" cy="5721776"/>
          </a:xfrm>
        </p:spPr>
      </p:pic>
      <p:sp>
        <p:nvSpPr>
          <p:cNvPr id="5" name="矩形 4"/>
          <p:cNvSpPr/>
          <p:nvPr/>
        </p:nvSpPr>
        <p:spPr>
          <a:xfrm>
            <a:off x="4716016" y="5877272"/>
            <a:ext cx="4118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</a:rPr>
              <a:t>資料來源</a:t>
            </a:r>
            <a:r>
              <a:rPr lang="en-US" altLang="zh-TW" sz="4000" dirty="0" smtClean="0">
                <a:solidFill>
                  <a:srgbClr val="FF0000"/>
                </a:solidFill>
              </a:rPr>
              <a:t>:</a:t>
            </a:r>
            <a:r>
              <a:rPr lang="en-US" altLang="zh-TW" sz="4000" dirty="0" err="1" smtClean="0">
                <a:solidFill>
                  <a:srgbClr val="FF0000"/>
                </a:solidFill>
              </a:rPr>
              <a:t>google</a:t>
            </a:r>
            <a:r>
              <a:rPr lang="en-US" altLang="zh-TW" sz="4000" dirty="0" smtClean="0">
                <a:solidFill>
                  <a:srgbClr val="FF0000"/>
                </a:solidFill>
              </a:rPr>
              <a:t>)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</p:spPr>
      </p:pic>
      <p:sp>
        <p:nvSpPr>
          <p:cNvPr id="6" name="矩形 5"/>
          <p:cNvSpPr/>
          <p:nvPr/>
        </p:nvSpPr>
        <p:spPr>
          <a:xfrm>
            <a:off x="4788024" y="5949280"/>
            <a:ext cx="4118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資料來源</a:t>
            </a:r>
            <a:r>
              <a:rPr lang="en-US" altLang="zh-TW" sz="4000" dirty="0">
                <a:solidFill>
                  <a:srgbClr val="FF0000"/>
                </a:solidFill>
              </a:rPr>
              <a:t>:</a:t>
            </a:r>
            <a:r>
              <a:rPr lang="en-US" altLang="zh-TW" sz="4000" dirty="0" err="1">
                <a:solidFill>
                  <a:srgbClr val="FF0000"/>
                </a:solidFill>
              </a:rPr>
              <a:t>google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53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zh-TW" altLang="en-US" sz="7200" dirty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台中肉</a:t>
            </a:r>
            <a:r>
              <a:rPr lang="zh-TW" altLang="en-US" sz="7200" dirty="0" smtClean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圓</a:t>
            </a:r>
            <a:endParaRPr lang="zh-TW" altLang="en-US" sz="7200" dirty="0">
              <a:solidFill>
                <a:srgbClr val="00B0F0"/>
              </a:solidFill>
              <a:latin typeface="華康超明體(P)" pitchFamily="18" charset="-120"/>
              <a:ea typeface="華康超明體(P)" pitchFamily="18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472608"/>
          </a:xfrm>
        </p:spPr>
      </p:pic>
      <p:sp>
        <p:nvSpPr>
          <p:cNvPr id="7" name="矩形 6"/>
          <p:cNvSpPr/>
          <p:nvPr/>
        </p:nvSpPr>
        <p:spPr>
          <a:xfrm>
            <a:off x="6228184" y="6204213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(</a:t>
            </a:r>
            <a:r>
              <a:rPr lang="zh-TW" altLang="en-US" sz="2800" dirty="0">
                <a:solidFill>
                  <a:srgbClr val="FF0000"/>
                </a:solidFill>
              </a:rPr>
              <a:t>資料來源</a:t>
            </a:r>
            <a:r>
              <a:rPr lang="en-US" altLang="zh-TW" sz="2800" dirty="0">
                <a:solidFill>
                  <a:srgbClr val="FF0000"/>
                </a:solidFill>
              </a:rPr>
              <a:t>:</a:t>
            </a:r>
            <a:r>
              <a:rPr lang="en-US" altLang="zh-TW" sz="2800" dirty="0" err="1">
                <a:solidFill>
                  <a:srgbClr val="FF0000"/>
                </a:solidFill>
              </a:rPr>
              <a:t>google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23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981813"/>
          </a:xfrm>
        </p:spPr>
      </p:pic>
      <p:sp>
        <p:nvSpPr>
          <p:cNvPr id="5" name="文字方塊 4"/>
          <p:cNvSpPr txBox="1"/>
          <p:nvPr/>
        </p:nvSpPr>
        <p:spPr>
          <a:xfrm>
            <a:off x="5220072" y="600248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</a:rPr>
              <a:t>資料來源</a:t>
            </a:r>
            <a:r>
              <a:rPr lang="en-US" altLang="zh-TW" sz="4000" dirty="0" smtClean="0">
                <a:solidFill>
                  <a:srgbClr val="FF0000"/>
                </a:solidFill>
              </a:rPr>
              <a:t>:</a:t>
            </a:r>
            <a:r>
              <a:rPr lang="zh-TW" altLang="en-US" sz="4000" dirty="0" smtClean="0">
                <a:solidFill>
                  <a:srgbClr val="FF0000"/>
                </a:solidFill>
              </a:rPr>
              <a:t>維基</a:t>
            </a:r>
            <a:r>
              <a:rPr lang="en-US" altLang="zh-TW" sz="4000" dirty="0" smtClean="0">
                <a:solidFill>
                  <a:srgbClr val="FF0000"/>
                </a:solidFill>
              </a:rPr>
              <a:t>)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7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99392"/>
            <a:ext cx="9505056" cy="6957392"/>
          </a:xfrm>
        </p:spPr>
      </p:pic>
      <p:sp>
        <p:nvSpPr>
          <p:cNvPr id="5" name="矩形 4"/>
          <p:cNvSpPr/>
          <p:nvPr/>
        </p:nvSpPr>
        <p:spPr>
          <a:xfrm>
            <a:off x="5599991" y="5820072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(</a:t>
            </a:r>
            <a:r>
              <a:rPr lang="zh-TW" altLang="en-US" sz="3200" dirty="0">
                <a:solidFill>
                  <a:srgbClr val="FF0000"/>
                </a:solidFill>
              </a:rPr>
              <a:t>資料來源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en-US" altLang="zh-TW" sz="3200" dirty="0" err="1">
                <a:solidFill>
                  <a:srgbClr val="FF0000"/>
                </a:solidFill>
              </a:rPr>
              <a:t>google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00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zh-TW" altLang="en-US" sz="6000" dirty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宮原眼科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9324528" cy="5805264"/>
          </a:xfrm>
        </p:spPr>
      </p:pic>
      <p:sp>
        <p:nvSpPr>
          <p:cNvPr id="5" name="矩形 4"/>
          <p:cNvSpPr/>
          <p:nvPr/>
        </p:nvSpPr>
        <p:spPr>
          <a:xfrm>
            <a:off x="4665751" y="5949280"/>
            <a:ext cx="4509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(</a:t>
            </a:r>
            <a:r>
              <a:rPr lang="zh-TW" altLang="en-US" sz="4400" dirty="0">
                <a:solidFill>
                  <a:srgbClr val="FF0000"/>
                </a:solidFill>
              </a:rPr>
              <a:t>資料來源</a:t>
            </a:r>
            <a:r>
              <a:rPr lang="en-US" altLang="zh-TW" sz="4400" dirty="0">
                <a:solidFill>
                  <a:srgbClr val="FF0000"/>
                </a:solidFill>
              </a:rPr>
              <a:t>:</a:t>
            </a:r>
            <a:r>
              <a:rPr lang="en-US" altLang="zh-TW" sz="4400" dirty="0" err="1">
                <a:solidFill>
                  <a:srgbClr val="FF0000"/>
                </a:solidFill>
              </a:rPr>
              <a:t>google</a:t>
            </a:r>
            <a:r>
              <a:rPr lang="en-US" altLang="zh-TW" sz="4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82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  <p:sp>
        <p:nvSpPr>
          <p:cNvPr id="5" name="矩形 4"/>
          <p:cNvSpPr/>
          <p:nvPr/>
        </p:nvSpPr>
        <p:spPr>
          <a:xfrm>
            <a:off x="5220072" y="5968023"/>
            <a:ext cx="4118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資料來源</a:t>
            </a:r>
            <a:r>
              <a:rPr lang="en-US" altLang="zh-TW" sz="4000" dirty="0">
                <a:solidFill>
                  <a:srgbClr val="FF0000"/>
                </a:solidFill>
              </a:rPr>
              <a:t>:</a:t>
            </a:r>
            <a:r>
              <a:rPr lang="en-US" altLang="zh-TW" sz="4000" dirty="0" err="1">
                <a:solidFill>
                  <a:srgbClr val="FF0000"/>
                </a:solidFill>
              </a:rPr>
              <a:t>google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64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</p:spPr>
      </p:pic>
      <p:sp>
        <p:nvSpPr>
          <p:cNvPr id="7" name="矩形 6"/>
          <p:cNvSpPr/>
          <p:nvPr/>
        </p:nvSpPr>
        <p:spPr>
          <a:xfrm>
            <a:off x="4788024" y="5949280"/>
            <a:ext cx="4118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資料來源</a:t>
            </a:r>
            <a:r>
              <a:rPr lang="en-US" altLang="zh-TW" sz="4000" dirty="0">
                <a:solidFill>
                  <a:srgbClr val="FF0000"/>
                </a:solidFill>
              </a:rPr>
              <a:t>:</a:t>
            </a:r>
            <a:r>
              <a:rPr lang="en-US" altLang="zh-TW" sz="4000" dirty="0" err="1">
                <a:solidFill>
                  <a:srgbClr val="FF0000"/>
                </a:solidFill>
              </a:rPr>
              <a:t>google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27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台灣太陽餅</a:t>
            </a:r>
            <a:r>
              <a:rPr lang="zh-TW" altLang="en-US" sz="6000" dirty="0" smtClean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博物館</a:t>
            </a:r>
            <a:endParaRPr lang="zh-TW" altLang="en-US" sz="6000" dirty="0">
              <a:solidFill>
                <a:srgbClr val="00B0F0"/>
              </a:solidFill>
              <a:latin typeface="華康超明體(P)" pitchFamily="18" charset="-120"/>
              <a:ea typeface="華康超明體(P)" pitchFamily="18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4175"/>
            <a:ext cx="9144000" cy="5085184"/>
          </a:xfrm>
        </p:spPr>
      </p:pic>
      <p:sp>
        <p:nvSpPr>
          <p:cNvPr id="5" name="矩形 4"/>
          <p:cNvSpPr/>
          <p:nvPr/>
        </p:nvSpPr>
        <p:spPr>
          <a:xfrm>
            <a:off x="4716016" y="5877272"/>
            <a:ext cx="4118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資料來源</a:t>
            </a:r>
            <a:r>
              <a:rPr lang="en-US" altLang="zh-TW" sz="4000" dirty="0">
                <a:solidFill>
                  <a:srgbClr val="FF0000"/>
                </a:solidFill>
              </a:rPr>
              <a:t>:</a:t>
            </a:r>
            <a:r>
              <a:rPr lang="en-US" altLang="zh-TW" sz="4000" dirty="0" err="1">
                <a:solidFill>
                  <a:srgbClr val="FF0000"/>
                </a:solidFill>
              </a:rPr>
              <a:t>google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83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84168" cy="685800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544" y="0"/>
            <a:ext cx="3059832" cy="6957392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7623172" y="620688"/>
            <a:ext cx="1629348" cy="2448272"/>
          </a:xfrm>
          <a:prstGeom prst="wedgeRoundRectCallout">
            <a:avLst>
              <a:gd name="adj1" fmla="val -75384"/>
              <a:gd name="adj2" fmla="val 19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超明體(P)" pitchFamily="18" charset="-120"/>
                <a:ea typeface="華康超明體(P)" pitchFamily="18" charset="-120"/>
              </a:rPr>
              <a:t>我是太陽餅的發明人</a:t>
            </a:r>
            <a:endParaRPr lang="zh-TW" altLang="en-US" sz="3200" dirty="0">
              <a:latin typeface="華康超明體(P)" pitchFamily="18" charset="-120"/>
              <a:ea typeface="華康超明體(P)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8024" y="6134819"/>
            <a:ext cx="4118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資料來源</a:t>
            </a:r>
            <a:r>
              <a:rPr lang="en-US" altLang="zh-TW" sz="4000" dirty="0">
                <a:solidFill>
                  <a:srgbClr val="FF0000"/>
                </a:solidFill>
              </a:rPr>
              <a:t>:</a:t>
            </a:r>
            <a:r>
              <a:rPr lang="en-US" altLang="zh-TW" sz="4000" dirty="0" err="1">
                <a:solidFill>
                  <a:srgbClr val="FF0000"/>
                </a:solidFill>
              </a:rPr>
              <a:t>google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66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zh-TW" altLang="en-US" sz="6000" dirty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繼光街</a:t>
            </a:r>
            <a:r>
              <a:rPr lang="zh-TW" altLang="en-US" sz="6000" dirty="0" smtClean="0">
                <a:solidFill>
                  <a:srgbClr val="00B0F0"/>
                </a:solidFill>
                <a:latin typeface="華康超明體(P)" pitchFamily="18" charset="-120"/>
                <a:ea typeface="華康超明體(P)" pitchFamily="18" charset="-120"/>
              </a:rPr>
              <a:t>商圈</a:t>
            </a:r>
            <a:endParaRPr lang="zh-TW" altLang="en-US" sz="6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3950"/>
            <a:ext cx="9344143" cy="5445224"/>
          </a:xfrm>
        </p:spPr>
      </p:pic>
      <p:sp>
        <p:nvSpPr>
          <p:cNvPr id="5" name="矩形 4"/>
          <p:cNvSpPr/>
          <p:nvPr/>
        </p:nvSpPr>
        <p:spPr>
          <a:xfrm>
            <a:off x="5220072" y="6021288"/>
            <a:ext cx="4118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資料來源</a:t>
            </a:r>
            <a:r>
              <a:rPr lang="en-US" altLang="zh-TW" sz="4000" dirty="0">
                <a:solidFill>
                  <a:srgbClr val="FF0000"/>
                </a:solidFill>
              </a:rPr>
              <a:t>:</a:t>
            </a:r>
            <a:r>
              <a:rPr lang="en-US" altLang="zh-TW" sz="4000" dirty="0" err="1">
                <a:solidFill>
                  <a:srgbClr val="FF0000"/>
                </a:solidFill>
              </a:rPr>
              <a:t>google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94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252520" cy="6858000"/>
          </a:xfrm>
        </p:spPr>
      </p:pic>
      <p:sp>
        <p:nvSpPr>
          <p:cNvPr id="7" name="矩形 6"/>
          <p:cNvSpPr/>
          <p:nvPr/>
        </p:nvSpPr>
        <p:spPr>
          <a:xfrm>
            <a:off x="5038628" y="6021288"/>
            <a:ext cx="4118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資料來源</a:t>
            </a:r>
            <a:r>
              <a:rPr lang="en-US" altLang="zh-TW" sz="4000" dirty="0">
                <a:solidFill>
                  <a:srgbClr val="FF0000"/>
                </a:solidFill>
              </a:rPr>
              <a:t>:</a:t>
            </a:r>
            <a:r>
              <a:rPr lang="en-US" altLang="zh-TW" sz="4000" dirty="0" err="1">
                <a:solidFill>
                  <a:srgbClr val="FF0000"/>
                </a:solidFill>
              </a:rPr>
              <a:t>google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29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0"/>
            <a:ext cx="9532664" cy="6858000"/>
          </a:xfrm>
        </p:spPr>
      </p:pic>
      <p:sp>
        <p:nvSpPr>
          <p:cNvPr id="5" name="矩形 4"/>
          <p:cNvSpPr/>
          <p:nvPr/>
        </p:nvSpPr>
        <p:spPr>
          <a:xfrm>
            <a:off x="5508104" y="5949280"/>
            <a:ext cx="3748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</a:rPr>
              <a:t>資料來源</a:t>
            </a:r>
            <a:r>
              <a:rPr lang="en-US" altLang="zh-TW" sz="4000" dirty="0" smtClean="0">
                <a:solidFill>
                  <a:srgbClr val="FF0000"/>
                </a:solidFill>
              </a:rPr>
              <a:t>:</a:t>
            </a:r>
            <a:r>
              <a:rPr lang="zh-TW" altLang="en-US" sz="4000" dirty="0" smtClean="0">
                <a:solidFill>
                  <a:srgbClr val="FF0000"/>
                </a:solidFill>
              </a:rPr>
              <a:t>維基</a:t>
            </a:r>
            <a:r>
              <a:rPr lang="en-US" altLang="zh-TW" sz="4000" dirty="0" smtClean="0">
                <a:solidFill>
                  <a:srgbClr val="FF0000"/>
                </a:solidFill>
              </a:rPr>
              <a:t>)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915429" cy="6858000"/>
          </a:xfrm>
        </p:spPr>
      </p:pic>
    </p:spTree>
    <p:extLst>
      <p:ext uri="{BB962C8B-B14F-4D97-AF65-F5344CB8AC3E}">
        <p14:creationId xmlns:p14="http://schemas.microsoft.com/office/powerpoint/2010/main" val="18835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99392"/>
            <a:ext cx="9252520" cy="6858000"/>
          </a:xfrm>
        </p:spPr>
      </p:pic>
      <p:sp>
        <p:nvSpPr>
          <p:cNvPr id="5" name="矩形圖說文字 4"/>
          <p:cNvSpPr/>
          <p:nvPr/>
        </p:nvSpPr>
        <p:spPr>
          <a:xfrm>
            <a:off x="2612138" y="1052736"/>
            <a:ext cx="4104456" cy="1224136"/>
          </a:xfrm>
          <a:prstGeom prst="wedgeRectCallout">
            <a:avLst>
              <a:gd name="adj1" fmla="val -44703"/>
              <a:gd name="adj2" fmla="val 81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828162" y="1340767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3"/>
                </a:solidFill>
                <a:latin typeface="華康超明體" pitchFamily="49" charset="-120"/>
                <a:ea typeface="華康超明體" pitchFamily="49" charset="-120"/>
              </a:rPr>
              <a:t>台中車站在這裡喔</a:t>
            </a:r>
            <a:r>
              <a:rPr lang="en-US" altLang="zh-TW" sz="3200" dirty="0" smtClean="0">
                <a:solidFill>
                  <a:schemeClr val="accent3"/>
                </a:solidFill>
                <a:latin typeface="華康超明體" pitchFamily="49" charset="-120"/>
                <a:ea typeface="華康超明體" pitchFamily="49" charset="-120"/>
              </a:rPr>
              <a:t>!!</a:t>
            </a:r>
            <a:endParaRPr lang="zh-TW" altLang="en-US" sz="3200" dirty="0">
              <a:solidFill>
                <a:schemeClr val="accent3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611835" y="597543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(</a:t>
            </a:r>
            <a:r>
              <a:rPr lang="zh-TW" altLang="en-US" sz="3200" dirty="0">
                <a:solidFill>
                  <a:srgbClr val="FF0000"/>
                </a:solidFill>
              </a:rPr>
              <a:t>資料來源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en-US" altLang="zh-TW" sz="3200" dirty="0" err="1">
                <a:solidFill>
                  <a:srgbClr val="FF0000"/>
                </a:solidFill>
              </a:rPr>
              <a:t>google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1143000"/>
          </a:xfrm>
        </p:spPr>
        <p:txBody>
          <a:bodyPr/>
          <a:lstStyle/>
          <a:p>
            <a:r>
              <a:rPr lang="zh-TW" altLang="en-US" sz="6000" dirty="0" smtClean="0">
                <a:solidFill>
                  <a:srgbClr val="00B0F0"/>
                </a:solidFill>
                <a:latin typeface="華康超明體" pitchFamily="49" charset="-120"/>
                <a:ea typeface="華康超明體" pitchFamily="49" charset="-120"/>
              </a:rPr>
              <a:t>台中車站由來</a:t>
            </a:r>
            <a:endParaRPr lang="zh-TW" altLang="en-US" sz="6000" dirty="0">
              <a:solidFill>
                <a:srgbClr val="00B0F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4320480" cy="237626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70C0"/>
                </a:solidFill>
                <a:latin typeface="華康超明體" pitchFamily="49" charset="-120"/>
                <a:ea typeface="華康超明體" pitchFamily="49" charset="-120"/>
              </a:rPr>
              <a:t>臺中車站是由建築師辰野金吾設計，今已被列為國家二級古蹟</a:t>
            </a:r>
            <a:r>
              <a:rPr lang="zh-TW" altLang="en-US" dirty="0" smtClean="0">
                <a:solidFill>
                  <a:srgbClr val="0070C0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268760"/>
            <a:ext cx="3168352" cy="47148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4758" y="5983635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000" dirty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資料來源</a:t>
            </a:r>
            <a:r>
              <a:rPr lang="en-US" altLang="zh-TW" sz="4000" dirty="0">
                <a:solidFill>
                  <a:srgbClr val="FF0000"/>
                </a:solidFill>
              </a:rPr>
              <a:t>:</a:t>
            </a:r>
            <a:r>
              <a:rPr lang="zh-TW" altLang="en-US" sz="4000" dirty="0">
                <a:solidFill>
                  <a:srgbClr val="FF0000"/>
                </a:solidFill>
              </a:rPr>
              <a:t>維基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88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" y="0"/>
            <a:ext cx="9329208" cy="6858000"/>
          </a:xfrm>
        </p:spPr>
      </p:pic>
      <p:sp>
        <p:nvSpPr>
          <p:cNvPr id="6" name="橢圓形圖說文字 5"/>
          <p:cNvSpPr/>
          <p:nvPr/>
        </p:nvSpPr>
        <p:spPr>
          <a:xfrm>
            <a:off x="5580112" y="188680"/>
            <a:ext cx="2736304" cy="1800200"/>
          </a:xfrm>
          <a:prstGeom prst="wedgeEllipseCallout">
            <a:avLst>
              <a:gd name="adj1" fmla="val -39416"/>
              <a:gd name="adj2" fmla="val 63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華康超明體" pitchFamily="49" charset="-120"/>
                <a:ea typeface="華康超明體" pitchFamily="49" charset="-120"/>
              </a:rPr>
              <a:t>這是</a:t>
            </a:r>
            <a:r>
              <a:rPr lang="en-US" altLang="zh-TW" dirty="0" smtClean="0">
                <a:solidFill>
                  <a:schemeClr val="bg1"/>
                </a:solidFill>
                <a:latin typeface="華康超明體" pitchFamily="49" charset="-120"/>
                <a:ea typeface="華康超明體" pitchFamily="49" charset="-120"/>
              </a:rPr>
              <a:t>1905</a:t>
            </a:r>
            <a:r>
              <a:rPr lang="zh-TW" altLang="en-US" dirty="0" smtClean="0">
                <a:solidFill>
                  <a:schemeClr val="bg1"/>
                </a:solidFill>
                <a:latin typeface="華康超明體" pitchFamily="49" charset="-120"/>
                <a:ea typeface="華康超明體" pitchFamily="49" charset="-120"/>
              </a:rPr>
              <a:t>年的第一代台中</a:t>
            </a:r>
            <a:r>
              <a:rPr lang="zh-TW" altLang="en-US" dirty="0">
                <a:solidFill>
                  <a:schemeClr val="bg1"/>
                </a:solidFill>
                <a:latin typeface="華康超明體" pitchFamily="49" charset="-120"/>
                <a:ea typeface="華康超明體" pitchFamily="49" charset="-120"/>
              </a:rPr>
              <a:t>火車站喔</a:t>
            </a:r>
            <a:r>
              <a:rPr lang="en-US" altLang="zh-TW" dirty="0">
                <a:solidFill>
                  <a:schemeClr val="bg1"/>
                </a:solidFill>
                <a:latin typeface="華康超明體" pitchFamily="49" charset="-120"/>
                <a:ea typeface="華康超明體" pitchFamily="49" charset="-120"/>
              </a:rPr>
              <a:t>!!</a:t>
            </a:r>
            <a:endParaRPr lang="zh-TW" altLang="en-US" dirty="0">
              <a:solidFill>
                <a:schemeClr val="bg1"/>
              </a:solidFill>
              <a:latin typeface="華康超明體" pitchFamily="49" charset="-120"/>
              <a:ea typeface="華康超明體" pitchFamily="49" charset="-120"/>
            </a:endParaRPr>
          </a:p>
          <a:p>
            <a:pPr algn="ctr"/>
            <a:endParaRPr lang="zh-TW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5724128" y="6021288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000" dirty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資料來源</a:t>
            </a:r>
            <a:r>
              <a:rPr lang="en-US" altLang="zh-TW" sz="4000" dirty="0">
                <a:solidFill>
                  <a:srgbClr val="FF0000"/>
                </a:solidFill>
              </a:rPr>
              <a:t>:</a:t>
            </a:r>
            <a:r>
              <a:rPr lang="zh-TW" altLang="en-US" sz="4000" dirty="0">
                <a:solidFill>
                  <a:srgbClr val="FF0000"/>
                </a:solidFill>
              </a:rPr>
              <a:t>維基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116632"/>
            <a:ext cx="9252520" cy="6741368"/>
          </a:xfrm>
        </p:spPr>
      </p:pic>
      <p:sp>
        <p:nvSpPr>
          <p:cNvPr id="5" name="圓角矩形圖說文字 4"/>
          <p:cNvSpPr/>
          <p:nvPr/>
        </p:nvSpPr>
        <p:spPr>
          <a:xfrm>
            <a:off x="5220072" y="548680"/>
            <a:ext cx="3168352" cy="1368152"/>
          </a:xfrm>
          <a:prstGeom prst="wedgeRoundRectCallout">
            <a:avLst>
              <a:gd name="adj1" fmla="val -53404"/>
              <a:gd name="adj2" fmla="val 1407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08104" y="773385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華康超明體" pitchFamily="49" charset="-120"/>
                <a:ea typeface="華康超明體" pitchFamily="49" charset="-120"/>
              </a:rPr>
              <a:t>這是</a:t>
            </a:r>
            <a:r>
              <a:rPr lang="en-US" altLang="zh-TW" sz="2800" dirty="0" smtClean="0">
                <a:solidFill>
                  <a:schemeClr val="bg1"/>
                </a:solidFill>
                <a:latin typeface="華康超明體" pitchFamily="49" charset="-120"/>
                <a:ea typeface="華康超明體" pitchFamily="49" charset="-120"/>
              </a:rPr>
              <a:t>1917</a:t>
            </a:r>
            <a:r>
              <a:rPr lang="zh-TW" altLang="en-US" sz="2800" dirty="0" smtClean="0">
                <a:solidFill>
                  <a:schemeClr val="bg1"/>
                </a:solidFill>
                <a:latin typeface="華康超明體" pitchFamily="49" charset="-120"/>
                <a:ea typeface="華康超明體" pitchFamily="49" charset="-120"/>
              </a:rPr>
              <a:t>年的台中火車站喔</a:t>
            </a:r>
            <a:r>
              <a:rPr lang="en-US" altLang="zh-TW" sz="2800" dirty="0" smtClean="0">
                <a:solidFill>
                  <a:schemeClr val="bg1"/>
                </a:solidFill>
                <a:latin typeface="華康超明體" pitchFamily="49" charset="-120"/>
                <a:ea typeface="華康超明體" pitchFamily="49" charset="-120"/>
              </a:rPr>
              <a:t>!!</a:t>
            </a:r>
            <a:endParaRPr lang="zh-TW" altLang="en-US" sz="2800" dirty="0">
              <a:solidFill>
                <a:schemeClr val="bg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2120" y="5947539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dirty="0" smtClean="0">
                <a:solidFill>
                  <a:srgbClr val="FF0000"/>
                </a:solidFill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</a:rPr>
              <a:t>資料來源</a:t>
            </a:r>
            <a:r>
              <a:rPr lang="en-US" altLang="zh-TW" sz="3600" dirty="0" smtClean="0">
                <a:solidFill>
                  <a:srgbClr val="FF0000"/>
                </a:solidFill>
              </a:rPr>
              <a:t>:</a:t>
            </a:r>
            <a:r>
              <a:rPr lang="zh-TW" altLang="en-US" sz="3600" dirty="0" smtClean="0">
                <a:solidFill>
                  <a:srgbClr val="FF0000"/>
                </a:solidFill>
              </a:rPr>
              <a:t>維基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</p:spTree>
    <p:extLst>
      <p:ext uri="{BB962C8B-B14F-4D97-AF65-F5344CB8AC3E}">
        <p14:creationId xmlns:p14="http://schemas.microsoft.com/office/powerpoint/2010/main" val="6920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1695"/>
            <a:ext cx="9144000" cy="7029087"/>
          </a:xfrm>
        </p:spPr>
      </p:pic>
      <p:sp>
        <p:nvSpPr>
          <p:cNvPr id="6" name="橢圓形圖說文字 5"/>
          <p:cNvSpPr/>
          <p:nvPr/>
        </p:nvSpPr>
        <p:spPr>
          <a:xfrm>
            <a:off x="5004048" y="-171400"/>
            <a:ext cx="2952328" cy="1556792"/>
          </a:xfrm>
          <a:prstGeom prst="wedgeEllipseCallout">
            <a:avLst>
              <a:gd name="adj1" fmla="val -67291"/>
              <a:gd name="adj2" fmla="val 17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華康超明體(P)" pitchFamily="18" charset="-120"/>
                <a:ea typeface="華康超明體(P)" pitchFamily="18" charset="-120"/>
              </a:rPr>
              <a:t>我是木頭</a:t>
            </a:r>
            <a:r>
              <a:rPr lang="zh-TW" altLang="en-US" sz="3600" dirty="0">
                <a:latin typeface="華康超明體(P)" pitchFamily="18" charset="-120"/>
                <a:ea typeface="華康超明體(P)" pitchFamily="18" charset="-120"/>
              </a:rPr>
              <a:t>所構成</a:t>
            </a:r>
          </a:p>
        </p:txBody>
      </p:sp>
    </p:spTree>
    <p:extLst>
      <p:ext uri="{BB962C8B-B14F-4D97-AF65-F5344CB8AC3E}">
        <p14:creationId xmlns:p14="http://schemas.microsoft.com/office/powerpoint/2010/main" val="261553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" y="0"/>
            <a:ext cx="9321236" cy="6858000"/>
          </a:xfrm>
        </p:spPr>
      </p:pic>
      <p:sp>
        <p:nvSpPr>
          <p:cNvPr id="3" name="矩形 2"/>
          <p:cNvSpPr/>
          <p:nvPr/>
        </p:nvSpPr>
        <p:spPr>
          <a:xfrm>
            <a:off x="5907809" y="6097651"/>
            <a:ext cx="3262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(</a:t>
            </a:r>
            <a:r>
              <a:rPr lang="zh-TW" altLang="en-US" sz="3200" dirty="0">
                <a:solidFill>
                  <a:srgbClr val="FF0000"/>
                </a:solidFill>
              </a:rPr>
              <a:t>資料來源</a:t>
            </a:r>
            <a:r>
              <a:rPr lang="en-US" altLang="zh-TW" sz="3200" dirty="0">
                <a:solidFill>
                  <a:srgbClr val="FF0000"/>
                </a:solidFill>
              </a:rPr>
              <a:t>:</a:t>
            </a:r>
            <a:r>
              <a:rPr lang="en-US" altLang="zh-TW" sz="3200" dirty="0" err="1">
                <a:solidFill>
                  <a:srgbClr val="FF0000"/>
                </a:solidFill>
              </a:rPr>
              <a:t>google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290</Words>
  <Application>Microsoft Office PowerPoint</Application>
  <PresentationFormat>如螢幕大小 (4:3)</PresentationFormat>
  <Paragraphs>48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華康海報體W9</vt:lpstr>
      <vt:lpstr>華康超明體</vt:lpstr>
      <vt:lpstr>華康超明體(P)</vt:lpstr>
      <vt:lpstr>華康隸書體W7</vt:lpstr>
      <vt:lpstr>新細明體</vt:lpstr>
      <vt:lpstr>Times New Roman</vt:lpstr>
      <vt:lpstr>Wingdings</vt:lpstr>
      <vt:lpstr>預設簡報設計</vt:lpstr>
      <vt:lpstr>火車站之旅~台中車站 </vt:lpstr>
      <vt:lpstr>PowerPoint 簡報</vt:lpstr>
      <vt:lpstr>PowerPoint 簡報</vt:lpstr>
      <vt:lpstr>台中車站由來</vt:lpstr>
      <vt:lpstr>PowerPoint 簡報</vt:lpstr>
      <vt:lpstr>PowerPoint 簡報</vt:lpstr>
      <vt:lpstr>PowerPoint 簡報</vt:lpstr>
      <vt:lpstr>PowerPoint 簡報</vt:lpstr>
      <vt:lpstr>PowerPoint 簡報</vt:lpstr>
      <vt:lpstr>台中後車站-20號倉庫</vt:lpstr>
      <vt:lpstr>PowerPoint 簡報</vt:lpstr>
      <vt:lpstr>PowerPoint 簡報</vt:lpstr>
      <vt:lpstr>PowerPoint 簡報</vt:lpstr>
      <vt:lpstr>PowerPoint 簡報</vt:lpstr>
      <vt:lpstr>PowerPoint 簡報</vt:lpstr>
      <vt:lpstr>台中車站的景點與美食</vt:lpstr>
      <vt:lpstr>第五市場肉包</vt:lpstr>
      <vt:lpstr>PowerPoint 簡報</vt:lpstr>
      <vt:lpstr>台中肉圓</vt:lpstr>
      <vt:lpstr>PowerPoint 簡報</vt:lpstr>
      <vt:lpstr>宮原眼科</vt:lpstr>
      <vt:lpstr>PowerPoint 簡報</vt:lpstr>
      <vt:lpstr>PowerPoint 簡報</vt:lpstr>
      <vt:lpstr>台灣太陽餅博物館</vt:lpstr>
      <vt:lpstr>PowerPoint 簡報</vt:lpstr>
      <vt:lpstr>繼光街商圈</vt:lpstr>
      <vt:lpstr>PowerPoint 簡報</vt:lpstr>
      <vt:lpstr>PowerPoint 簡報</vt:lpstr>
      <vt:lpstr>PowerPoint 簡報</vt:lpstr>
    </vt:vector>
  </TitlesOfParts>
  <Company>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火車站之旅~台中車站</dc:title>
  <dc:creator>lee</dc:creator>
  <cp:lastModifiedBy>panda</cp:lastModifiedBy>
  <cp:revision>20</cp:revision>
  <dcterms:created xsi:type="dcterms:W3CDTF">2016-05-11T11:27:27Z</dcterms:created>
  <dcterms:modified xsi:type="dcterms:W3CDTF">2016-06-07T17:03:52Z</dcterms:modified>
</cp:coreProperties>
</file>