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288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42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8DA1-A69E-4B1C-8D60-95DFC0D030C3}" type="datetimeFigureOut">
              <a:rPr lang="zh-TW" altLang="en-US" smtClean="0"/>
              <a:t>2019/3/18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F445-189D-416E-B6E4-F4D7F31871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246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8DA1-A69E-4B1C-8D60-95DFC0D030C3}" type="datetimeFigureOut">
              <a:rPr lang="zh-TW" altLang="en-US" smtClean="0"/>
              <a:t>2019/3/18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F445-189D-416E-B6E4-F4D7F31871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6870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8DA1-A69E-4B1C-8D60-95DFC0D030C3}" type="datetimeFigureOut">
              <a:rPr lang="zh-TW" altLang="en-US" smtClean="0"/>
              <a:t>2019/3/18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F445-189D-416E-B6E4-F4D7F31871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4358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8DA1-A69E-4B1C-8D60-95DFC0D030C3}" type="datetimeFigureOut">
              <a:rPr lang="zh-TW" altLang="en-US" smtClean="0"/>
              <a:t>2019/3/18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F445-189D-416E-B6E4-F4D7F31871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8637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8DA1-A69E-4B1C-8D60-95DFC0D030C3}" type="datetimeFigureOut">
              <a:rPr lang="zh-TW" altLang="en-US" smtClean="0"/>
              <a:t>2019/3/18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F445-189D-416E-B6E4-F4D7F31871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1722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8DA1-A69E-4B1C-8D60-95DFC0D030C3}" type="datetimeFigureOut">
              <a:rPr lang="zh-TW" altLang="en-US" smtClean="0"/>
              <a:t>2019/3/18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F445-189D-416E-B6E4-F4D7F31871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4358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8DA1-A69E-4B1C-8D60-95DFC0D030C3}" type="datetimeFigureOut">
              <a:rPr lang="zh-TW" altLang="en-US" smtClean="0"/>
              <a:t>2019/3/18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F445-189D-416E-B6E4-F4D7F31871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865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8DA1-A69E-4B1C-8D60-95DFC0D030C3}" type="datetimeFigureOut">
              <a:rPr lang="zh-TW" altLang="en-US" smtClean="0"/>
              <a:t>2019/3/18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F445-189D-416E-B6E4-F4D7F31871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9388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8DA1-A69E-4B1C-8D60-95DFC0D030C3}" type="datetimeFigureOut">
              <a:rPr lang="zh-TW" altLang="en-US" smtClean="0"/>
              <a:t>2019/3/18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F445-189D-416E-B6E4-F4D7F31871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8304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8DA1-A69E-4B1C-8D60-95DFC0D030C3}" type="datetimeFigureOut">
              <a:rPr lang="zh-TW" altLang="en-US" smtClean="0"/>
              <a:t>2019/3/18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F445-189D-416E-B6E4-F4D7F31871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0323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8DA1-A69E-4B1C-8D60-95DFC0D030C3}" type="datetimeFigureOut">
              <a:rPr lang="zh-TW" altLang="en-US" smtClean="0"/>
              <a:t>2019/3/18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F445-189D-416E-B6E4-F4D7F31871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2191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6091F"/>
            </a:gs>
            <a:gs pos="43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A8DA1-A69E-4B1C-8D60-95DFC0D030C3}" type="datetimeFigureOut">
              <a:rPr lang="zh-TW" altLang="en-US" smtClean="0"/>
              <a:t>2019/3/18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4F445-189D-416E-B6E4-F4D7F31871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40500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J8CQtquGVE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3058510" y="1828799"/>
            <a:ext cx="66215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800" dirty="0" smtClean="0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主題</a:t>
            </a:r>
            <a:r>
              <a:rPr lang="en-US" altLang="zh-TW" sz="8800" dirty="0" smtClean="0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:</a:t>
            </a:r>
            <a:r>
              <a:rPr lang="zh-TW" altLang="en-US" sz="8800" dirty="0" smtClean="0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詐</a:t>
            </a:r>
            <a:r>
              <a:rPr lang="zh-TW" altLang="en-US" sz="8800" dirty="0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騙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2654550" y="5221400"/>
            <a:ext cx="98002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文鼎楷體外字M" panose="03000609000000000000" pitchFamily="65" charset="-120"/>
                <a:ea typeface="文鼎楷體外字M" panose="03000609000000000000" pitchFamily="65" charset="-120"/>
              </a:rPr>
              <a:t>組員</a:t>
            </a:r>
            <a:r>
              <a:rPr lang="en-US" altLang="zh-TW" sz="2800" dirty="0" smtClean="0">
                <a:latin typeface="文鼎楷體外字M" panose="03000609000000000000" pitchFamily="65" charset="-120"/>
                <a:ea typeface="文鼎楷體外字M" panose="03000609000000000000" pitchFamily="65" charset="-120"/>
              </a:rPr>
              <a:t>:</a:t>
            </a:r>
            <a:r>
              <a:rPr lang="zh-TW" altLang="en-US" sz="2800" dirty="0" smtClean="0">
                <a:latin typeface="文鼎楷體外字M" panose="03000609000000000000" pitchFamily="65" charset="-120"/>
                <a:ea typeface="文鼎楷體外字M" panose="03000609000000000000" pitchFamily="65" charset="-120"/>
              </a:rPr>
              <a:t>曾怡誠</a:t>
            </a:r>
            <a:r>
              <a:rPr lang="en-US" altLang="zh-TW" sz="2800" dirty="0" smtClean="0">
                <a:latin typeface="文鼎楷體外字M" panose="03000609000000000000" pitchFamily="65" charset="-120"/>
                <a:ea typeface="文鼎楷體外字M" panose="03000609000000000000" pitchFamily="65" charset="-120"/>
              </a:rPr>
              <a:t>.</a:t>
            </a:r>
            <a:r>
              <a:rPr lang="zh-TW" altLang="en-US" sz="2800" dirty="0" smtClean="0">
                <a:latin typeface="文鼎楷體外字M" panose="03000609000000000000" pitchFamily="65" charset="-120"/>
                <a:ea typeface="文鼎楷體外字M" panose="03000609000000000000" pitchFamily="65" charset="-120"/>
              </a:rPr>
              <a:t>曾柏瑜</a:t>
            </a:r>
            <a:r>
              <a:rPr lang="en-US" altLang="zh-TW" sz="2800" dirty="0" smtClean="0">
                <a:latin typeface="文鼎楷體外字M" panose="03000609000000000000" pitchFamily="65" charset="-120"/>
                <a:ea typeface="文鼎楷體外字M" panose="03000609000000000000" pitchFamily="65" charset="-120"/>
              </a:rPr>
              <a:t>.</a:t>
            </a:r>
            <a:r>
              <a:rPr lang="zh-TW" altLang="en-US" sz="2800" dirty="0" smtClean="0">
                <a:latin typeface="文鼎楷體外字M" panose="03000609000000000000" pitchFamily="65" charset="-120"/>
                <a:ea typeface="文鼎楷體外字M" panose="03000609000000000000" pitchFamily="65" charset="-120"/>
              </a:rPr>
              <a:t>黃馨慧</a:t>
            </a:r>
            <a:r>
              <a:rPr lang="en-US" altLang="zh-TW" sz="2800" dirty="0" smtClean="0">
                <a:latin typeface="文鼎楷體外字M" panose="03000609000000000000" pitchFamily="65" charset="-120"/>
                <a:ea typeface="文鼎楷體外字M" panose="03000609000000000000" pitchFamily="65" charset="-120"/>
              </a:rPr>
              <a:t>.</a:t>
            </a:r>
            <a:r>
              <a:rPr lang="zh-TW" altLang="en-US" sz="2800" dirty="0" smtClean="0">
                <a:latin typeface="文鼎楷體外字M" panose="03000609000000000000" pitchFamily="65" charset="-120"/>
                <a:ea typeface="文鼎楷體外字M" panose="03000609000000000000" pitchFamily="65" charset="-120"/>
              </a:rPr>
              <a:t>陳宥妘</a:t>
            </a:r>
            <a:r>
              <a:rPr lang="en-US" altLang="zh-TW" sz="2800" dirty="0" smtClean="0">
                <a:latin typeface="文鼎楷體外字M" panose="03000609000000000000" pitchFamily="65" charset="-120"/>
                <a:ea typeface="文鼎楷體外字M" panose="03000609000000000000" pitchFamily="65" charset="-120"/>
              </a:rPr>
              <a:t>.</a:t>
            </a:r>
            <a:r>
              <a:rPr lang="zh-TW" altLang="en-US" sz="2800" dirty="0" smtClean="0">
                <a:latin typeface="文鼎楷體外字M" panose="03000609000000000000" pitchFamily="65" charset="-120"/>
                <a:ea typeface="文鼎楷體外字M" panose="03000609000000000000" pitchFamily="65" charset="-120"/>
              </a:rPr>
              <a:t>游冠瀅</a:t>
            </a:r>
            <a:r>
              <a:rPr lang="en-US" altLang="zh-TW" sz="2800" dirty="0" smtClean="0">
                <a:latin typeface="文鼎楷體外字M" panose="03000609000000000000" pitchFamily="65" charset="-120"/>
                <a:ea typeface="文鼎楷體外字M" panose="03000609000000000000" pitchFamily="65" charset="-120"/>
              </a:rPr>
              <a:t>.</a:t>
            </a:r>
            <a:r>
              <a:rPr lang="zh-TW" altLang="en-US" sz="2800" dirty="0" smtClean="0">
                <a:latin typeface="文鼎楷體外字M" panose="03000609000000000000" pitchFamily="65" charset="-120"/>
                <a:ea typeface="文鼎楷體外字M" panose="03000609000000000000" pitchFamily="65" charset="-120"/>
              </a:rPr>
              <a:t>王真禎</a:t>
            </a:r>
            <a:r>
              <a:rPr lang="en-US" altLang="zh-TW" sz="2800" dirty="0" smtClean="0">
                <a:latin typeface="文鼎楷體外字M" panose="03000609000000000000" pitchFamily="65" charset="-120"/>
                <a:ea typeface="文鼎楷體外字M" panose="03000609000000000000" pitchFamily="65" charset="-120"/>
              </a:rPr>
              <a:t>.</a:t>
            </a:r>
            <a:r>
              <a:rPr lang="zh-TW" altLang="en-US" sz="2800" dirty="0" smtClean="0">
                <a:latin typeface="文鼎楷體外字M" panose="03000609000000000000" pitchFamily="65" charset="-120"/>
                <a:ea typeface="文鼎楷體外字M" panose="03000609000000000000" pitchFamily="65" charset="-120"/>
              </a:rPr>
              <a:t>蔡秉學</a:t>
            </a:r>
            <a:endParaRPr lang="zh-TW" altLang="en-US" sz="2800" dirty="0">
              <a:latin typeface="文鼎楷體外字M" panose="03000609000000000000" pitchFamily="65" charset="-120"/>
              <a:ea typeface="文鼎楷體外字M" panose="030006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6589984" y="5744620"/>
            <a:ext cx="64165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 smtClean="0">
                <a:latin typeface="文鼎楷體外字M" panose="03000609000000000000" pitchFamily="65" charset="-120"/>
                <a:ea typeface="文鼎楷體外字M" panose="03000609000000000000" pitchFamily="65" charset="-120"/>
              </a:rPr>
              <a:t>指導老師</a:t>
            </a:r>
            <a:r>
              <a:rPr lang="en-US" altLang="zh-TW" sz="4400" dirty="0" smtClean="0">
                <a:latin typeface="文鼎楷體外字M" panose="03000609000000000000" pitchFamily="65" charset="-120"/>
                <a:ea typeface="文鼎楷體外字M" panose="03000609000000000000" pitchFamily="65" charset="-120"/>
              </a:rPr>
              <a:t>:</a:t>
            </a:r>
            <a:r>
              <a:rPr lang="zh-TW" altLang="en-US" sz="4400" dirty="0" smtClean="0">
                <a:latin typeface="文鼎楷體外字M" panose="03000609000000000000" pitchFamily="65" charset="-120"/>
                <a:ea typeface="文鼎楷體外字M" panose="03000609000000000000" pitchFamily="65" charset="-120"/>
              </a:rPr>
              <a:t>戴宇真</a:t>
            </a:r>
            <a:endParaRPr lang="zh-TW" altLang="en-US" sz="4400" dirty="0">
              <a:latin typeface="文鼎楷體外字M" panose="03000609000000000000" pitchFamily="65" charset="-120"/>
              <a:ea typeface="文鼎楷體外字M" panose="03000609000000000000" pitchFamily="65" charset="-120"/>
            </a:endParaRPr>
          </a:p>
        </p:txBody>
      </p:sp>
      <p:pic>
        <p:nvPicPr>
          <p:cNvPr id="1026" name="Picture 2" descr="ãè©é¨ãçåçæå°çµæ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987" y="4038406"/>
            <a:ext cx="2090934" cy="2090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543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 flipH="1" flipV="1">
            <a:off x="3891196" y="6227379"/>
            <a:ext cx="45719" cy="1261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3891196" y="14188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2136896" y="2716223"/>
            <a:ext cx="7879080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0000" dirty="0">
                <a:latin typeface="SimHei" panose="02010609060101010101" pitchFamily="49" charset="-122"/>
                <a:ea typeface="SimHei" panose="02010609060101010101" pitchFamily="49" charset="-122"/>
              </a:rPr>
              <a:t>常見詐騙犯罪</a:t>
            </a:r>
          </a:p>
        </p:txBody>
      </p:sp>
    </p:spTree>
    <p:extLst>
      <p:ext uri="{BB962C8B-B14F-4D97-AF65-F5344CB8AC3E}">
        <p14:creationId xmlns:p14="http://schemas.microsoft.com/office/powerpoint/2010/main" val="52376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71336" y="344380"/>
            <a:ext cx="55194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詐騙第一招：</a:t>
            </a:r>
            <a:r>
              <a:rPr lang="zh-TW" altLang="en-US" sz="32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金融卡密碼外洩</a:t>
            </a:r>
          </a:p>
        </p:txBody>
      </p:sp>
      <p:sp>
        <p:nvSpPr>
          <p:cNvPr id="3" name="矩形 2"/>
          <p:cNvSpPr/>
          <p:nvPr/>
        </p:nvSpPr>
        <p:spPr>
          <a:xfrm>
            <a:off x="485115" y="1057478"/>
            <a:ext cx="112113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TW" alt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28225" y="1057478"/>
            <a:ext cx="111251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以所謂行政院金管會風險部或相類似之單位名稱（事實上行政院金管會並無風險部此一部門）名義發出簡訊，通知您的金融卡資料遭盜用，要求您速撥簡訊內容之電話號碼，聯絡後要您持金融卡（提款卡）至提款機依其指示更改密碼，誤導您將存款轉至歹徒人頭帳戶而受騙。</a:t>
            </a:r>
          </a:p>
        </p:txBody>
      </p:sp>
      <p:sp>
        <p:nvSpPr>
          <p:cNvPr id="5" name="矩形 4"/>
          <p:cNvSpPr/>
          <p:nvPr/>
        </p:nvSpPr>
        <p:spPr>
          <a:xfrm>
            <a:off x="571336" y="3219500"/>
            <a:ext cx="53142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詐騙第二招：</a:t>
            </a:r>
            <a:r>
              <a:rPr lang="zh-TW" altLang="en-US" sz="32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破案更改密碼 </a:t>
            </a:r>
          </a:p>
        </p:txBody>
      </p:sp>
      <p:sp>
        <p:nvSpPr>
          <p:cNvPr id="6" name="矩形 5"/>
          <p:cNvSpPr/>
          <p:nvPr/>
        </p:nvSpPr>
        <p:spPr>
          <a:xfrm>
            <a:off x="485115" y="4224986"/>
            <a:ext cx="1076200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歹徒佯稱是警調人員，因破獲金融卡偽卡集團，要求確認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您之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帳號、密碼，請您提供存款簿帳號、密碼；或要求您持金融卡（提款卡）依其指示更改金融卡密碼（其實是誤導您匯出款項），進而達到詐財之目的</a:t>
            </a:r>
          </a:p>
        </p:txBody>
      </p:sp>
    </p:spTree>
    <p:extLst>
      <p:ext uri="{BB962C8B-B14F-4D97-AF65-F5344CB8AC3E}">
        <p14:creationId xmlns:p14="http://schemas.microsoft.com/office/powerpoint/2010/main" val="351964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965270" y="43830"/>
            <a:ext cx="154403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dirty="0" smtClean="0"/>
              <a:t> </a:t>
            </a:r>
            <a:endParaRPr lang="en-US" altLang="zh-TW" sz="2800" dirty="0"/>
          </a:p>
          <a:p>
            <a:endParaRPr lang="zh-TW" altLang="en-US" sz="2800" dirty="0"/>
          </a:p>
        </p:txBody>
      </p:sp>
      <p:sp>
        <p:nvSpPr>
          <p:cNvPr id="3" name="矩形 2"/>
          <p:cNvSpPr/>
          <p:nvPr/>
        </p:nvSpPr>
        <p:spPr>
          <a:xfrm>
            <a:off x="291738" y="413162"/>
            <a:ext cx="53142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詐騙第三招：</a:t>
            </a:r>
            <a:r>
              <a:rPr lang="zh-TW" altLang="en-US" sz="32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親友急需用錢 </a:t>
            </a:r>
          </a:p>
        </p:txBody>
      </p:sp>
      <p:sp>
        <p:nvSpPr>
          <p:cNvPr id="4" name="矩形 3"/>
          <p:cNvSpPr/>
          <p:nvPr/>
        </p:nvSpPr>
        <p:spPr>
          <a:xfrm>
            <a:off x="291738" y="1092949"/>
            <a:ext cx="1156933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以許久未聯絡之親友、同學</a:t>
            </a:r>
            <a:r>
              <a:rPr lang="en-US" altLang="zh-TW" sz="2800" dirty="0">
                <a:latin typeface="SimHei" panose="02010609060101010101" pitchFamily="49" charset="-122"/>
                <a:ea typeface="SimHei" panose="02010609060101010101" pitchFamily="49" charset="-122"/>
              </a:rPr>
              <a:t>…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等名義，用電話與您聯絡，佯稱各種急難需用錢，請您匯錢至其人頭帳戶，事後便失去音訊，達成詐財之目的。</a:t>
            </a:r>
          </a:p>
        </p:txBody>
      </p:sp>
      <p:sp>
        <p:nvSpPr>
          <p:cNvPr id="5" name="矩形 4"/>
          <p:cNvSpPr/>
          <p:nvPr/>
        </p:nvSpPr>
        <p:spPr>
          <a:xfrm>
            <a:off x="291738" y="2142068"/>
            <a:ext cx="51090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詐騙第四招：</a:t>
            </a:r>
            <a:r>
              <a:rPr lang="zh-TW" altLang="en-US" sz="32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退稅支票遭退</a:t>
            </a:r>
          </a:p>
        </p:txBody>
      </p:sp>
      <p:sp>
        <p:nvSpPr>
          <p:cNvPr id="6" name="矩形 5"/>
          <p:cNvSpPr/>
          <p:nvPr/>
        </p:nvSpPr>
        <p:spPr>
          <a:xfrm>
            <a:off x="291738" y="2821855"/>
            <a:ext cx="116607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歹徒以電話佯稱國稅局人員，稱您的退稅支票被郵局退件，要求您持提款卡至提款機依其操作，完成退稅手續，使您誤將存款轉入歹徒人頭戶中。</a:t>
            </a:r>
          </a:p>
        </p:txBody>
      </p:sp>
      <p:sp>
        <p:nvSpPr>
          <p:cNvPr id="7" name="矩形 6"/>
          <p:cNvSpPr/>
          <p:nvPr/>
        </p:nvSpPr>
        <p:spPr>
          <a:xfrm>
            <a:off x="291738" y="3870974"/>
            <a:ext cx="49039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詐騙第五招：</a:t>
            </a:r>
            <a:r>
              <a:rPr lang="zh-TW" altLang="en-US" sz="32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刮刮樂詐騙 </a:t>
            </a:r>
          </a:p>
        </p:txBody>
      </p:sp>
      <p:sp>
        <p:nvSpPr>
          <p:cNvPr id="8" name="矩形 7"/>
          <p:cNvSpPr/>
          <p:nvPr/>
        </p:nvSpPr>
        <p:spPr>
          <a:xfrm>
            <a:off x="291738" y="4691939"/>
            <a:ext cx="1185249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郵件中獎通知，通知您中大獎或使您從所附之刮刮樂彩券中刮中大獎，並留有所謂公證律師電話（其實是集團成員所扮）取得您信任。當與其聯絡，便以加入會員、認股費、律師費、稅金</a:t>
            </a:r>
            <a:r>
              <a:rPr lang="en-US" altLang="zh-TW" sz="2800" dirty="0">
                <a:latin typeface="SimHei" panose="02010609060101010101" pitchFamily="49" charset="-122"/>
                <a:ea typeface="SimHei" panose="02010609060101010101" pitchFamily="49" charset="-122"/>
              </a:rPr>
              <a:t>…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等各種名義要求您匯款，使您上當。</a:t>
            </a:r>
          </a:p>
        </p:txBody>
      </p:sp>
    </p:spTree>
    <p:extLst>
      <p:ext uri="{BB962C8B-B14F-4D97-AF65-F5344CB8AC3E}">
        <p14:creationId xmlns:p14="http://schemas.microsoft.com/office/powerpoint/2010/main" val="263612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85456" y="220705"/>
            <a:ext cx="53142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詐騙第六招：</a:t>
            </a:r>
            <a:r>
              <a:rPr lang="zh-TW" altLang="en-US" sz="32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手機簡訊中獎 </a:t>
            </a:r>
          </a:p>
        </p:txBody>
      </p:sp>
      <p:sp>
        <p:nvSpPr>
          <p:cNvPr id="3" name="矩形 2"/>
          <p:cNvSpPr/>
          <p:nvPr/>
        </p:nvSpPr>
        <p:spPr>
          <a:xfrm>
            <a:off x="257772" y="1014214"/>
            <a:ext cx="122205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此種手法為刮刮樂詐騙翻版，將中獎通知改以手機簡訊方式傳送。要求您至提款機前操作轉入獎金，或匯出繳納稅金，因而受騙。</a:t>
            </a:r>
          </a:p>
        </p:txBody>
      </p:sp>
      <p:sp>
        <p:nvSpPr>
          <p:cNvPr id="4" name="矩形 3"/>
          <p:cNvSpPr/>
          <p:nvPr/>
        </p:nvSpPr>
        <p:spPr>
          <a:xfrm>
            <a:off x="257772" y="2082843"/>
            <a:ext cx="59298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詐騙第七招：</a:t>
            </a:r>
            <a:r>
              <a:rPr lang="zh-TW" altLang="en-US" sz="32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退費、補助款詐騙</a:t>
            </a:r>
          </a:p>
        </p:txBody>
      </p:sp>
      <p:sp>
        <p:nvSpPr>
          <p:cNvPr id="5" name="矩形 4"/>
          <p:cNvSpPr/>
          <p:nvPr/>
        </p:nvSpPr>
        <p:spPr>
          <a:xfrm>
            <a:off x="228571" y="2821080"/>
            <a:ext cx="115149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以國稅局、勞保局、中華電信公司</a:t>
            </a:r>
            <a:r>
              <a:rPr lang="en-US" altLang="zh-TW" sz="2800" dirty="0">
                <a:latin typeface="SimHei" panose="02010609060101010101" pitchFamily="49" charset="-122"/>
                <a:ea typeface="SimHei" panose="02010609060101010101" pitchFamily="49" charset="-122"/>
              </a:rPr>
              <a:t>…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等單位名義，電話聯絡您，聲稱有一筆退費款項。請您依其指示持提款卡至提款機前操作，辦理退費手續。 </a:t>
            </a:r>
          </a:p>
        </p:txBody>
      </p:sp>
      <p:sp>
        <p:nvSpPr>
          <p:cNvPr id="6" name="矩形 5"/>
          <p:cNvSpPr/>
          <p:nvPr/>
        </p:nvSpPr>
        <p:spPr>
          <a:xfrm>
            <a:off x="228571" y="3858573"/>
            <a:ext cx="53142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詐騙第八招：</a:t>
            </a:r>
            <a:r>
              <a:rPr lang="zh-TW" altLang="en-US" sz="32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假擄人真詐財 </a:t>
            </a:r>
          </a:p>
        </p:txBody>
      </p:sp>
      <p:sp>
        <p:nvSpPr>
          <p:cNvPr id="7" name="矩形 6"/>
          <p:cNvSpPr/>
          <p:nvPr/>
        </p:nvSpPr>
        <p:spPr>
          <a:xfrm>
            <a:off x="228571" y="4443348"/>
            <a:ext cx="1114277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歹徒詐來電詐騙，以您的親人已在其手中為由，利用您「不計一切代價，一定要救回親人」的心理進行詐騙，並以電腦程式模擬相關聲音情境，如被綁親人被虐待之慘叫聲、小孩哭聲</a:t>
            </a:r>
            <a:r>
              <a:rPr lang="en-US" altLang="zh-TW" sz="2800" dirty="0">
                <a:latin typeface="SimHei" panose="02010609060101010101" pitchFamily="49" charset="-122"/>
                <a:ea typeface="SimHei" panose="02010609060101010101" pitchFamily="49" charset="-122"/>
              </a:rPr>
              <a:t>…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，以干擾您的思緒、削弱您的判斷力，取得您信任後，進而要求匯款贖人。最後等到您情緒平復，發現親人並未遭綁架，且安然無恙，始知受騙。</a:t>
            </a:r>
          </a:p>
        </p:txBody>
      </p:sp>
    </p:spTree>
    <p:extLst>
      <p:ext uri="{BB962C8B-B14F-4D97-AF65-F5344CB8AC3E}">
        <p14:creationId xmlns:p14="http://schemas.microsoft.com/office/powerpoint/2010/main" val="416222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045030" y="3226525"/>
            <a:ext cx="9857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>
                <a:solidFill>
                  <a:schemeClr val="accent2">
                    <a:lumMod val="50000"/>
                  </a:schemeClr>
                </a:solidFill>
                <a:hlinkClick r:id="rId2"/>
              </a:rPr>
              <a:t>https://www.youtube.com/watch?v=WJ8CQtquGVE</a:t>
            </a:r>
            <a:endParaRPr lang="zh-TW" alt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4193178" y="1567543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宣導影片</a:t>
            </a:r>
            <a:endParaRPr lang="zh-TW" altLang="en-US" sz="54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629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3513907" y="104502"/>
            <a:ext cx="53688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9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有獎徵</a:t>
            </a:r>
            <a:r>
              <a:rPr lang="zh-TW" altLang="en-US" sz="9600" dirty="0">
                <a:latin typeface="SimHei" panose="02010609060101010101" pitchFamily="49" charset="-122"/>
                <a:ea typeface="SimHei" panose="02010609060101010101" pitchFamily="49" charset="-122"/>
              </a:rPr>
              <a:t>答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1018759" y="2410549"/>
            <a:ext cx="105721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2.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影片中提到如果被詐騙千萬不要說出自己的什麼</a:t>
            </a:r>
            <a:r>
              <a:rPr lang="en-US" altLang="zh-TW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?</a:t>
            </a:r>
            <a:endParaRPr lang="zh-TW" altLang="en-US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041842" y="1708243"/>
            <a:ext cx="5262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>
                <a:latin typeface="SimHei" panose="02010609060101010101" pitchFamily="49" charset="-122"/>
                <a:ea typeface="SimHei" panose="02010609060101010101" pitchFamily="49" charset="-122"/>
              </a:rPr>
              <a:t>1</a:t>
            </a:r>
            <a:r>
              <a:rPr lang="en-US" altLang="zh-TW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.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常見的詐騙犯罪有什麼</a:t>
            </a:r>
            <a:endParaRPr lang="zh-TW" altLang="en-US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018759" y="3250735"/>
            <a:ext cx="98796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3.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影片中提到哪一句話就是預防詐騙最好的方法</a:t>
            </a:r>
            <a:endParaRPr lang="zh-TW" altLang="en-US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018759" y="4090921"/>
            <a:ext cx="6186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4.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影片中詐騙的手法有哪幾種</a:t>
            </a:r>
            <a:endParaRPr lang="zh-TW" altLang="en-US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018759" y="4931107"/>
            <a:ext cx="80329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5.</a:t>
            </a:r>
            <a:r>
              <a:rPr lang="zh-TW" altLang="en-US" sz="36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影片的第一幕式使用哪一個詐騙手法</a:t>
            </a:r>
            <a:endParaRPr lang="zh-TW" altLang="en-US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074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3474720" y="3148148"/>
            <a:ext cx="42883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80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謝謝大家</a:t>
            </a:r>
            <a:endParaRPr lang="zh-TW" altLang="en-US" sz="80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3474719" y="2090057"/>
            <a:ext cx="42883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80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報告完畢</a:t>
            </a:r>
            <a:endParaRPr lang="zh-TW" altLang="en-US" sz="80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2415" y="3413496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48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</TotalTime>
  <Words>645</Words>
  <Application>Microsoft Office PowerPoint</Application>
  <PresentationFormat>寬螢幕</PresentationFormat>
  <Paragraphs>31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5" baseType="lpstr">
      <vt:lpstr>SimHei</vt:lpstr>
      <vt:lpstr>文鼎楷體外字M</vt:lpstr>
      <vt:lpstr>新細明體</vt:lpstr>
      <vt:lpstr>Arial</vt:lpstr>
      <vt:lpstr>Calibri</vt:lpstr>
      <vt:lpstr>Calibri Light</vt:lpstr>
      <vt:lpstr>Office Theme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27</cp:revision>
  <dcterms:created xsi:type="dcterms:W3CDTF">2019-03-12T08:24:35Z</dcterms:created>
  <dcterms:modified xsi:type="dcterms:W3CDTF">2019-03-18T04:02:52Z</dcterms:modified>
</cp:coreProperties>
</file>