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57" r:id="rId3"/>
    <p:sldId id="261" r:id="rId4"/>
    <p:sldId id="262" r:id="rId5"/>
    <p:sldId id="265" r:id="rId6"/>
    <p:sldId id="263" r:id="rId7"/>
    <p:sldId id="264" r:id="rId8"/>
    <p:sldId id="258" r:id="rId9"/>
    <p:sldId id="259" r:id="rId10"/>
    <p:sldId id="260" r:id="rId11"/>
    <p:sldId id="271" r:id="rId12"/>
    <p:sldId id="266" r:id="rId13"/>
    <p:sldId id="278" r:id="rId14"/>
    <p:sldId id="267" r:id="rId15"/>
    <p:sldId id="268" r:id="rId16"/>
    <p:sldId id="280" r:id="rId17"/>
    <p:sldId id="286" r:id="rId18"/>
    <p:sldId id="281" r:id="rId19"/>
    <p:sldId id="284" r:id="rId20"/>
    <p:sldId id="285" r:id="rId21"/>
    <p:sldId id="283" r:id="rId22"/>
    <p:sldId id="282" r:id="rId23"/>
    <p:sldId id="272" r:id="rId24"/>
    <p:sldId id="273" r:id="rId25"/>
    <p:sldId id="269" r:id="rId26"/>
    <p:sldId id="270" r:id="rId27"/>
    <p:sldId id="274" r:id="rId28"/>
    <p:sldId id="275" r:id="rId29"/>
    <p:sldId id="276" r:id="rId30"/>
    <p:sldId id="277" r:id="rId31"/>
    <p:sldId id="279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9" autoAdjust="0"/>
    <p:restoredTop sz="94679" autoAdjust="0"/>
  </p:normalViewPr>
  <p:slideViewPr>
    <p:cSldViewPr snapToGrid="0" snapToObjects="1">
      <p:cViewPr varScale="1">
        <p:scale>
          <a:sx n="82" d="100"/>
          <a:sy n="82" d="100"/>
        </p:scale>
        <p:origin x="56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7788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584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442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807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851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125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58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95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89586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487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7191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408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1436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4551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72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527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16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749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5332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432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20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324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677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7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7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7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7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#slide=id.p45"/><Relationship Id="rId3" Type="http://schemas.openxmlformats.org/officeDocument/2006/relationships/hyperlink" Target="ppt/slides/slide19.xml" TargetMode="External"/><Relationship Id="rId7" Type="http://schemas.openxmlformats.org/officeDocument/2006/relationships/slide" Target="slide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ppt/slides/#slide=id.p34" TargetMode="External"/><Relationship Id="rId5" Type="http://schemas.openxmlformats.org/officeDocument/2006/relationships/hyperlink" Target="#slide=id.p47"/><Relationship Id="rId4" Type="http://schemas.openxmlformats.org/officeDocument/2006/relationships/slide" Target="slide28.xml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hyperlink" Target="#slide=id.p49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hyperlink" Target="#slide=id.p4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07504" y="10"/>
            <a:ext cx="8520600" cy="841800"/>
          </a:xfrm>
          <a:prstGeom prst="rect">
            <a:avLst/>
          </a:prstGeom>
          <a:noFill/>
          <a:ln w="19050" cap="flat" cmpd="sng">
            <a:solidFill>
              <a:srgbClr val="FF0000">
                <a:alpha val="0"/>
              </a:srgbClr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4800" b="1" i="0" u="none" strike="noStrik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鳥類介紹</a:t>
            </a:r>
            <a:r>
              <a:rPr lang="en-US" altLang="zh-TW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~</a:t>
            </a:r>
            <a:r>
              <a:rPr lang="zh-TW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聒噪</a:t>
            </a:r>
            <a:r>
              <a:rPr lang="zh-TW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的</a:t>
            </a:r>
            <a:r>
              <a:rPr lang="zh-TW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咖</a:t>
            </a:r>
            <a:r>
              <a:rPr lang="zh-TW" alt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咖</a:t>
            </a:r>
            <a:r>
              <a:rPr lang="zh-TW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仔</a:t>
            </a:r>
            <a:endParaRPr lang="zh-TW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3958167" y="4014389"/>
            <a:ext cx="6455700" cy="175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00FFFF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教師:姜明雄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00FFFF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組員:顏堉倢&amp;張凱傑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i="0" u="none" strike="noStrike" cap="none" dirty="0">
                <a:ln>
                  <a:solidFill>
                    <a:schemeClr val="accent1"/>
                  </a:solidFill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樹鵲正在吃食物-昆蟲</a:t>
            </a:r>
          </a:p>
        </p:txBody>
      </p:sp>
      <p:sp>
        <p:nvSpPr>
          <p:cNvPr id="77" name="Shape 77"/>
          <p:cNvSpPr/>
          <p:nvPr/>
        </p:nvSpPr>
        <p:spPr>
          <a:xfrm>
            <a:off x="2997150" y="2299975"/>
            <a:ext cx="857400" cy="15093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00"/>
              </a:solidFill>
              <a:highlight>
                <a:srgbClr val="00FF00"/>
              </a:highlight>
            </a:endParaRPr>
          </a:p>
        </p:txBody>
      </p:sp>
      <p:pic>
        <p:nvPicPr>
          <p:cNvPr id="1026" name="Picture 2" descr="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326" y="0"/>
            <a:ext cx="3200674" cy="20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505075" y="42672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ln w="3175" cmpd="sng">
                  <a:solidFill>
                    <a:srgbClr val="FF0000"/>
                  </a:solidFill>
                </a:ln>
                <a:solidFill>
                  <a:srgbClr val="00FF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樹鵲會偷別的鳥的幼雛與卵來吃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96675" y="3364668"/>
            <a:ext cx="7344600" cy="107400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樹鵲有時候也喜歡單獨行動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8555" y="4460475"/>
            <a:ext cx="4288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樹鵲也會群體行動</a:t>
            </a:r>
            <a:endParaRPr lang="en-US" altLang="zh-TW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2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771525" y="302550"/>
            <a:ext cx="8100900" cy="108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>
              <a:solidFill>
                <a:srgbClr val="8E2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04002" y="3939960"/>
            <a:ext cx="4675860" cy="11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zh-TW" sz="4000" b="1" dirty="0">
                <a:ln>
                  <a:solidFill>
                    <a:schemeClr val="tx2"/>
                  </a:solidFill>
                </a:ln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樹鵲也會一起飛行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036275" y="574850"/>
            <a:ext cx="7503300" cy="100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>
              <a:solidFill>
                <a:srgbClr val="8E2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0" y="3557354"/>
            <a:ext cx="53286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Arial"/>
              <a:buNone/>
            </a:pPr>
            <a:endParaRPr sz="4800" b="1">
              <a:solidFill>
                <a:srgbClr val="BF9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4434475" y="3474125"/>
            <a:ext cx="4331400" cy="1308600"/>
          </a:xfrm>
          <a:prstGeom prst="roundRect">
            <a:avLst>
              <a:gd name="adj" fmla="val 16667"/>
            </a:avLst>
          </a:prstGeom>
          <a:solidFill>
            <a:srgbClr val="B6D7A8">
              <a:alpha val="5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3000" b="1" dirty="0">
                <a:ln>
                  <a:solidFill>
                    <a:schemeClr val="accent6"/>
                  </a:solidFill>
                </a:ln>
                <a:solidFill>
                  <a:srgbClr val="BF9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樹鵲在飛行時,會露出他的兩個白點。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highlight>
                <a:srgbClr val="00FF00"/>
              </a:highligh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3442813" y="1444223"/>
            <a:ext cx="840470" cy="791994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4712857" y="2023162"/>
            <a:ext cx="722181" cy="641187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圖: 替代處理程序 3"/>
          <p:cNvSpPr/>
          <p:nvPr/>
        </p:nvSpPr>
        <p:spPr>
          <a:xfrm>
            <a:off x="7168896" y="2499360"/>
            <a:ext cx="2017776" cy="24444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白尾八哥也有白斑，所以有時會和樹鵲搞混</a:t>
            </a:r>
            <a:r>
              <a:rPr lang="zh-TW" altLang="en-US" sz="3200" b="1" dirty="0" smtClean="0">
                <a:ln>
                  <a:solidFill>
                    <a:srgbClr val="FFFF00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。</a:t>
            </a:r>
            <a:endParaRPr lang="en-US" altLang="zh-TW" sz="3200" b="1" dirty="0" smtClean="0">
              <a:ln>
                <a:solidFill>
                  <a:srgbClr val="FFFF00"/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-67056" y="316992"/>
            <a:ext cx="6918960" cy="987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3000" b="1" dirty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頭的前部都為黑色；頭頂及上背</a:t>
            </a:r>
            <a:r>
              <a:rPr lang="zh-TW" altLang="zh-TW" sz="30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為灰色</a:t>
            </a:r>
            <a:r>
              <a:rPr lang="zh-TW" altLang="zh-TW" sz="3000" b="1" dirty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，下背顏色稍淡</a:t>
            </a:r>
            <a:r>
              <a:rPr lang="zh-TW" altLang="zh-TW" sz="30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；</a:t>
            </a:r>
            <a:r>
              <a:rPr lang="zh-TW" altLang="en-US" sz="30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翅膀</a:t>
            </a:r>
            <a:r>
              <a:rPr lang="zh-TW" altLang="zh-TW" sz="30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和尾</a:t>
            </a:r>
            <a:r>
              <a:rPr lang="zh-TW" altLang="en-US" sz="3000" b="1" dirty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巴</a:t>
            </a:r>
            <a:r>
              <a:rPr lang="zh-TW" altLang="zh-TW" sz="30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為黑色</a:t>
            </a:r>
            <a:r>
              <a:rPr lang="zh-TW" altLang="en-US" sz="3000" b="1" dirty="0" smtClean="0">
                <a:ln>
                  <a:solidFill>
                    <a:schemeClr val="tx2"/>
                  </a:solidFill>
                </a:ln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b="1" dirty="0">
              <a:ln>
                <a:solidFill>
                  <a:schemeClr val="tx2"/>
                </a:solidFill>
              </a:ln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20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07" y="2231136"/>
            <a:ext cx="4439158" cy="295853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211" y="2231136"/>
            <a:ext cx="4704842" cy="2912364"/>
          </a:xfrm>
          <a:prstGeom prst="rect">
            <a:avLst/>
          </a:prstGeom>
        </p:spPr>
      </p:pic>
      <p:sp>
        <p:nvSpPr>
          <p:cNvPr id="7" name="按鈕形 6"/>
          <p:cNvSpPr/>
          <p:nvPr/>
        </p:nvSpPr>
        <p:spPr>
          <a:xfrm>
            <a:off x="0" y="0"/>
            <a:ext cx="9144000" cy="223698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鴉科家族大略可以分成兩類</a:t>
            </a:r>
            <a:r>
              <a:rPr lang="en-US" altLang="zh-TW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——</a:t>
            </a:r>
            <a:r>
              <a:rPr lang="zh-TW" altLang="en-US" sz="3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尾羽較短者稱做「鴉」，尾羽較長者稱做「鵲」。</a:t>
            </a:r>
          </a:p>
        </p:txBody>
      </p:sp>
    </p:spTree>
    <p:extLst>
      <p:ext uri="{BB962C8B-B14F-4D97-AF65-F5344CB8AC3E}">
        <p14:creationId xmlns:p14="http://schemas.microsoft.com/office/powerpoint/2010/main" val="20561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2475"/>
            <a:ext cx="2879696" cy="399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696" y="1182470"/>
            <a:ext cx="2874264" cy="398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960" y="1160372"/>
            <a:ext cx="3246451" cy="402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向下箭號 6"/>
          <p:cNvSpPr/>
          <p:nvPr/>
        </p:nvSpPr>
        <p:spPr>
          <a:xfrm>
            <a:off x="109728" y="0"/>
            <a:ext cx="2078736" cy="1160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台灣藍鵲</a:t>
            </a:r>
            <a:endParaRPr lang="zh-TW" altLang="en-US" sz="3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3030572" y="0"/>
            <a:ext cx="2425348" cy="118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樹鵲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向下箭號 11"/>
          <p:cNvSpPr/>
          <p:nvPr/>
        </p:nvSpPr>
        <p:spPr>
          <a:xfrm>
            <a:off x="6301241" y="-11049"/>
            <a:ext cx="2427426" cy="118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喜鵲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91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對角線角落矩形 1"/>
          <p:cNvSpPr/>
          <p:nvPr/>
        </p:nvSpPr>
        <p:spPr>
          <a:xfrm>
            <a:off x="109728" y="3499104"/>
            <a:ext cx="4395216" cy="154838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Kaiti TC Bold"/>
              </a:rPr>
              <a:t>樹鵲喜歡站在樹枝上</a:t>
            </a:r>
            <a:endParaRPr lang="zh-TW" altLang="x-none" sz="3200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Kaiti T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52474"/>
            <a:ext cx="3230879" cy="399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880" y="1177404"/>
            <a:ext cx="3012192" cy="399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304" y="1189869"/>
            <a:ext cx="2949696" cy="396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向下箭號 7"/>
          <p:cNvSpPr/>
          <p:nvPr/>
        </p:nvSpPr>
        <p:spPr>
          <a:xfrm>
            <a:off x="73152" y="134112"/>
            <a:ext cx="2852928" cy="975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星鴉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3041904" y="23838"/>
            <a:ext cx="3035808" cy="1110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玉頸鴉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6077712" y="60414"/>
            <a:ext cx="3072384" cy="1092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小嘴鴉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8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45008" y="573334"/>
            <a:ext cx="843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>
                <a:ln>
                  <a:solidFill>
                    <a:srgbClr val="00B0F0"/>
                  </a:solidFill>
                </a:ln>
                <a:latin typeface="標楷體" pitchFamily="65" charset="-120"/>
                <a:ea typeface="標楷體" pitchFamily="65" charset="-120"/>
              </a:rPr>
              <a:t>樹鵲的體重大約是 </a:t>
            </a:r>
            <a:r>
              <a:rPr lang="en-US" altLang="zh-TW" sz="3000" b="1" dirty="0">
                <a:ln>
                  <a:solidFill>
                    <a:srgbClr val="00B0F0"/>
                  </a:solidFill>
                </a:ln>
                <a:latin typeface="標楷體" pitchFamily="65" charset="-120"/>
                <a:ea typeface="標楷體" pitchFamily="65" charset="-120"/>
              </a:rPr>
              <a:t>89-121g </a:t>
            </a:r>
            <a:r>
              <a:rPr lang="zh-TW" altLang="en-US" sz="3000" b="1" dirty="0">
                <a:ln>
                  <a:solidFill>
                    <a:srgbClr val="00B0F0"/>
                  </a:solidFill>
                </a:ln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b="1" dirty="0" smtClean="0">
                <a:ln>
                  <a:solidFill>
                    <a:srgbClr val="00B0F0"/>
                  </a:solidFill>
                </a:ln>
                <a:latin typeface="標楷體" pitchFamily="65" charset="-120"/>
                <a:ea typeface="標楷體" pitchFamily="65" charset="-120"/>
              </a:rPr>
              <a:t>是普遍</a:t>
            </a:r>
            <a:r>
              <a:rPr lang="zh-TW" altLang="en-US" sz="3000" b="1" dirty="0">
                <a:ln>
                  <a:solidFill>
                    <a:srgbClr val="00B0F0"/>
                  </a:solidFill>
                </a:ln>
                <a:latin typeface="標楷體" pitchFamily="65" charset="-120"/>
                <a:ea typeface="標楷體" pitchFamily="65" charset="-120"/>
              </a:rPr>
              <a:t>的特有亞種</a:t>
            </a:r>
          </a:p>
        </p:txBody>
      </p:sp>
    </p:spTree>
    <p:extLst>
      <p:ext uri="{BB962C8B-B14F-4D97-AF65-F5344CB8AC3E}">
        <p14:creationId xmlns:p14="http://schemas.microsoft.com/office/powerpoint/2010/main" val="27605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化對角線角落矩形 10"/>
          <p:cNvSpPr/>
          <p:nvPr/>
        </p:nvSpPr>
        <p:spPr>
          <a:xfrm>
            <a:off x="4572000" y="2663952"/>
            <a:ext cx="4468368" cy="2383536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</a:t>
            </a: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的身體</a:t>
            </a:r>
            <a:r>
              <a:rPr lang="zh-TW" alt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長</a:t>
            </a:r>
            <a:r>
              <a:rPr lang="en-US" altLang="zh-TW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34</a:t>
            </a:r>
            <a:r>
              <a:rPr lang="zh-TW" alt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公分，但是尾羽就已經佔了一半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459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1263175" y="340400"/>
            <a:ext cx="6119399" cy="100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>
              <a:solidFill>
                <a:srgbClr val="8E2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向右箭號 2"/>
          <p:cNvSpPr/>
          <p:nvPr/>
        </p:nvSpPr>
        <p:spPr>
          <a:xfrm rot="20924549">
            <a:off x="352335" y="2139048"/>
            <a:ext cx="3218160" cy="2451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B0F0"/>
              </a:buClr>
              <a:buSzPct val="25000"/>
            </a:pPr>
            <a:r>
              <a:rPr lang="zh-TW" altLang="zh-TW" sz="3200" b="1" dirty="0">
                <a:ln>
                  <a:solidFill>
                    <a:srgbClr val="660066"/>
                  </a:solidFill>
                </a:ln>
                <a:solidFill>
                  <a:srgbClr val="00B0F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樹鵲正在洗水浴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-42672" y="3569208"/>
            <a:ext cx="3749040" cy="1385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  <a:buClr>
                <a:schemeClr val="dk2"/>
              </a:buClr>
              <a:buSzPct val="25000"/>
            </a:pPr>
            <a:r>
              <a:rPr lang="zh-TW" altLang="zh-TW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樹鵲也會曬日光浴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-2556791" y="3723878"/>
            <a:ext cx="7511100" cy="9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0" i="0" u="none" strike="noStrike" cap="none">
              <a:solidFill>
                <a:srgbClr val="8E2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43053" y="4090158"/>
            <a:ext cx="7178017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鴉科是全部鳥類最聰明的家族鳥類之一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ln>
                  <a:solidFill>
                    <a:srgbClr val="660066"/>
                  </a:solidFill>
                </a:ln>
                <a:solidFill>
                  <a:srgbClr val="9F59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我們都是鴉科家族之一的鳥類-台灣藍鵲和喜鵲</a:t>
            </a:r>
            <a:br>
              <a:rPr lang="zh-TW" sz="3000" b="1" i="0" u="none" strike="noStrike" cap="none" dirty="0">
                <a:ln>
                  <a:solidFill>
                    <a:srgbClr val="660066"/>
                  </a:solidFill>
                </a:ln>
                <a:solidFill>
                  <a:srgbClr val="9F59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</a:br>
            <a:endParaRPr lang="zh-TW" sz="3000" b="1" i="0" u="none" strike="noStrike" cap="none" dirty="0">
              <a:ln>
                <a:solidFill>
                  <a:srgbClr val="660066"/>
                </a:solidFill>
              </a:ln>
              <a:solidFill>
                <a:srgbClr val="9F5900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2694"/>
            <a:ext cx="4197098" cy="435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7098" y="792694"/>
            <a:ext cx="4946900" cy="4350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2831900" y="355775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7200" b="0" i="0" u="none" strike="noStrike" cap="none" dirty="0">
                <a:solidFill>
                  <a:schemeClr val="dk1"/>
                </a:solidFill>
                <a:latin typeface="標楷體" pitchFamily="65" charset="-120"/>
                <a:ea typeface="標楷體" pitchFamily="65" charset="-120"/>
                <a:sym typeface="Arial"/>
              </a:rPr>
              <a:t>Q&amp;A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966480" y="1142204"/>
            <a:ext cx="39603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請問左圖這隻</a:t>
            </a:r>
            <a:r>
              <a:rPr lang="zh-TW" sz="3000" b="1" i="0" u="none" strike="noStrike" cap="none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鳥</a:t>
            </a:r>
            <a:r>
              <a:rPr lang="zh-TW" altLang="en-US" sz="3000" b="1" i="0" u="none" strike="noStrike" cap="none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是鴉還是鵲</a:t>
            </a:r>
            <a:r>
              <a:rPr lang="en-US" altLang="zh-TW" sz="3000" b="1" i="0" u="none" strike="noStrike" cap="none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?</a:t>
            </a:r>
            <a:endParaRPr lang="zh-TW" sz="3000" b="1" dirty="0"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</p:txBody>
      </p:sp>
      <p:sp>
        <p:nvSpPr>
          <p:cNvPr id="173" name="Shape 173">
            <a:hlinkClick r:id="rId3"/>
          </p:cNvPr>
          <p:cNvSpPr/>
          <p:nvPr/>
        </p:nvSpPr>
        <p:spPr>
          <a:xfrm>
            <a:off x="4885674" y="2210800"/>
            <a:ext cx="1649238" cy="100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altLang="en-US" sz="4800" b="1" u="sng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  <a:hlinkClick r:id="rId4" action="ppaction://hlinksldjump"/>
              </a:rPr>
              <a:t>鴉</a:t>
            </a:r>
            <a:endParaRPr lang="zh-TW" sz="4800" b="1" i="0" u="sng" strike="noStrike" cap="none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  <a:hlinkClick r:id="rId5"/>
            </a:endParaRPr>
          </a:p>
        </p:txBody>
      </p:sp>
      <p:sp>
        <p:nvSpPr>
          <p:cNvPr id="175" name="Shape 175">
            <a:hlinkClick r:id="rId6"/>
          </p:cNvPr>
          <p:cNvSpPr/>
          <p:nvPr/>
        </p:nvSpPr>
        <p:spPr>
          <a:xfrm>
            <a:off x="7150608" y="2210875"/>
            <a:ext cx="1993267" cy="100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5400" b="1" i="0" u="sng" strike="noStrike" cap="none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  <a:hlinkClick r:id="rId7" action="ppaction://hlinksldjump"/>
              </a:rPr>
              <a:t>鵲</a:t>
            </a:r>
            <a:endParaRPr lang="zh-TW" sz="5400" b="1" i="0" u="sng" strike="noStrike" cap="none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  <a:hlinkClick r:id="rId8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2204"/>
            <a:ext cx="4831964" cy="2717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779925" y="-206775"/>
            <a:ext cx="7173900" cy="54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5C"/>
              </a:buClr>
              <a:buSzPct val="25000"/>
              <a:buFont typeface="Arial"/>
              <a:buNone/>
            </a:pPr>
            <a:endParaRPr lang="zh-TW" sz="40000" b="1" i="0" u="none" strike="noStrike" cap="none" dirty="0">
              <a:solidFill>
                <a:srgbClr val="FFA85C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84" name="Shape 184">
            <a:hlinkClick r:id="rId4"/>
          </p:cNvPr>
          <p:cNvSpPr/>
          <p:nvPr/>
        </p:nvSpPr>
        <p:spPr>
          <a:xfrm>
            <a:off x="6890222" y="3055163"/>
            <a:ext cx="2221500" cy="1579499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7200" b="1" i="0" u="sng" strike="noStrike" cap="none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  <a:hlinkClick r:id="rId5" action="ppaction://hlinksldjump"/>
              </a:rPr>
              <a:t>過關</a:t>
            </a:r>
            <a:endParaRPr lang="zh-TW" sz="7200" b="1" i="0" u="sng" strike="noStrike" cap="none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-863699" y="-828650"/>
            <a:ext cx="7895700" cy="54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endParaRPr lang="zh-TW" sz="40000" i="0" u="none" strike="noStrike" cap="none" dirty="0">
              <a:solidFill>
                <a:srgbClr val="FF00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191" name="Shape 191">
            <a:hlinkClick r:id="rId4"/>
          </p:cNvPr>
          <p:cNvSpPr/>
          <p:nvPr/>
        </p:nvSpPr>
        <p:spPr>
          <a:xfrm>
            <a:off x="6961124" y="3287197"/>
            <a:ext cx="1964400" cy="1518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altLang="en-US" sz="3200" b="1" u="sng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  <a:hlinkClick r:id="rId5" action="ppaction://hlinksldjump"/>
              </a:rPr>
              <a:t>再</a:t>
            </a:r>
            <a:r>
              <a:rPr lang="zh-TW" sz="3200" b="1" i="0" u="sng" strike="noStrike" cap="none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  <a:hlinkClick r:id="rId5" action="ppaction://hlinksldjump"/>
              </a:rPr>
              <a:t>試</a:t>
            </a:r>
            <a:r>
              <a:rPr lang="zh-TW" sz="3200" b="1" i="0" u="sng" strike="noStrike" cap="none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  <a:hlinkClick r:id="rId5" action="ppaction://hlinksldjump"/>
              </a:rPr>
              <a:t>一次</a:t>
            </a:r>
            <a:endParaRPr lang="zh-TW" sz="3200" b="1" i="0" u="sng" strike="noStrike" cap="none" dirty="0">
              <a:solidFill>
                <a:schemeClr val="hlink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653025" y="429575"/>
            <a:ext cx="8252400" cy="97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>
              <a:solidFill>
                <a:srgbClr val="8E2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58117" y="4535343"/>
            <a:ext cx="29523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樹鵲也會站在電線桿上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600" b="0" i="0" u="none" strike="noStrike" cap="none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9600" b="1" i="0" u="none" strike="noStrik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/>
                <a:ea typeface="Arial"/>
                <a:cs typeface="Arial"/>
                <a:sym typeface="Arial"/>
              </a:rPr>
              <a:t>THE END</a:t>
            </a:r>
            <a:endParaRPr sz="9600" b="1" i="0" u="none" strike="noStrik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26069" y="1563637"/>
            <a:ext cx="8706230" cy="26314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F00"/>
              </a:buClr>
              <a:buSzPct val="25000"/>
              <a:buFont typeface="Arial"/>
              <a:buNone/>
            </a:pPr>
            <a:r>
              <a:rPr lang="zh-TW" sz="15000" b="1" i="0" u="none" strike="noStrike" cap="none" dirty="0">
                <a:solidFill>
                  <a:srgbClr val="FFBF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謝謝大家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7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以上圖片感謝吳志典老師提供</a:t>
            </a:r>
          </a:p>
          <a:p>
            <a:r>
              <a:rPr lang="zh-TW" altLang="en-US" sz="7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圖片來源</a:t>
            </a:r>
            <a:r>
              <a:rPr lang="en-US" altLang="zh-TW" sz="7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7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內政部</a:t>
            </a:r>
            <a:r>
              <a:rPr lang="zh-TW" altLang="en-US" sz="7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  <a:t/>
            </a:r>
            <a:br>
              <a:rPr lang="zh-TW" altLang="en-US" sz="7200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a:rPr>
            </a:br>
            <a:endParaRPr lang="zh-TW" altLang="en-US" sz="72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65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1081650" y="98350"/>
            <a:ext cx="7511100" cy="11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4355285" y="4272223"/>
            <a:ext cx="66966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ct val="25000"/>
              <a:buFont typeface="Arial"/>
              <a:buNone/>
            </a:pPr>
            <a:r>
              <a:rPr lang="zh-TW" sz="3000" i="0" u="none" strike="noStrike" cap="none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他在台灣算是很普遍的留</a:t>
            </a:r>
            <a:r>
              <a:rPr lang="zh-TW" sz="30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鳥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ct val="25000"/>
              <a:buFont typeface="Arial"/>
              <a:buNone/>
            </a:pPr>
            <a:r>
              <a:rPr lang="zh-TW" sz="3000" i="0" u="none" strike="noStrike" cap="none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大約在海拔 0 公尺~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600"/>
              </a:buClr>
              <a:buSzPct val="25000"/>
              <a:buFont typeface="Arial"/>
              <a:buNone/>
            </a:pPr>
            <a:r>
              <a:rPr lang="zh-TW" sz="3000" i="0" u="none" strike="noStrike" cap="none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海拔 2100 公尺生活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2857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3131840" y="438995"/>
            <a:ext cx="56886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EAFE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樹鵲在台灣的分布圖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681482" y="1219199"/>
            <a:ext cx="6138958" cy="456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在台灣各地幾乎都有樹鵲的</a:t>
            </a:r>
            <a:r>
              <a:rPr lang="zh-TW" sz="3000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蹤</a:t>
            </a:r>
            <a:r>
              <a:rPr lang="zh-TW" sz="3000" b="1" i="0" u="none" strike="noStrike" cap="none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跡</a:t>
            </a:r>
            <a:endParaRPr lang="zh-TW" sz="3000" b="1" i="0" u="none" strike="noStrike" cap="none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</p:txBody>
      </p:sp>
      <p:pic>
        <p:nvPicPr>
          <p:cNvPr id="113" name="Shape 113" descr="6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395" y="1744522"/>
            <a:ext cx="4990503" cy="241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51518" y="3454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3000" b="1" i="0" u="none" strike="noStrike" cap="none" dirty="0">
                <a:ln>
                  <a:solidFill>
                    <a:srgbClr val="FF0000"/>
                  </a:solidFill>
                </a:ln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長安國小也有樹鵲的蹤跡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331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Shape 96" descr="IMG_520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05" y="639341"/>
            <a:ext cx="4772748" cy="4415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7" name="Shape 97" descr="IMG_1987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779" y="639341"/>
            <a:ext cx="4271096" cy="44156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066525" y="400900"/>
            <a:ext cx="7594199" cy="8774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0" b="0" i="0" u="none" strike="noStrike" cap="none">
              <a:solidFill>
                <a:srgbClr val="8E2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4" y="3487512"/>
            <a:ext cx="50406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endParaRPr lang="zh-TW" sz="3000" b="1" i="0" u="none" strike="noStrike" cap="none" dirty="0">
              <a:ln>
                <a:solidFill>
                  <a:srgbClr val="660066"/>
                </a:solidFill>
              </a:ln>
              <a:solidFill>
                <a:srgbClr val="FFFF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0" y="2829224"/>
            <a:ext cx="4517136" cy="22670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0000"/>
                </a:schemeClr>
              </a:gs>
            </a:gsLst>
            <a:lin ang="16200000" scaled="0"/>
            <a:tileRect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FFFF00"/>
              </a:buClr>
              <a:buSzPct val="25000"/>
            </a:pPr>
            <a:r>
              <a:rPr lang="zh-TW" altLang="zh-TW" sz="3000" b="1" dirty="0">
                <a:ln>
                  <a:solidFill>
                    <a:srgbClr val="660066"/>
                  </a:solidFill>
                </a:ln>
                <a:solidFill>
                  <a:srgbClr val="FFFF00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咖咖仔（咖ㄍㄚ），鳴聲粗啞，似「咖啊—咖啊哦」，故在鄉野以其鳴聲為名</a:t>
            </a:r>
            <a:r>
              <a:rPr lang="zh-TW" altLang="zh-TW" sz="3000" b="1" dirty="0">
                <a:ln>
                  <a:solidFill>
                    <a:srgbClr val="660066"/>
                  </a:solidFill>
                </a:ln>
                <a:solidFill>
                  <a:srgbClr val="FFFF00"/>
                </a:solidFill>
                <a:latin typeface="BiauKai"/>
                <a:ea typeface="BiauKai"/>
                <a:cs typeface="BiauKai"/>
                <a:sym typeface="BiauKai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9248" y="3950738"/>
            <a:ext cx="6163056" cy="119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Clr>
                <a:schemeClr val="dk2"/>
              </a:buClr>
              <a:buSzPct val="25000"/>
            </a:pPr>
            <a:r>
              <a:rPr lang="zh-TW" altLang="zh-TW" sz="5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樹鵲很喜歡吃果實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911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3600" b="1" dirty="0">
              <a:solidFill>
                <a:srgbClr val="FFFF00"/>
              </a:solidFill>
              <a:latin typeface="BiauKai"/>
              <a:ea typeface="BiauKai"/>
              <a:cs typeface="BiauKai"/>
              <a:sym typeface="BiauKai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77350" y="3332325"/>
            <a:ext cx="3654600" cy="1166700"/>
          </a:xfrm>
          <a:prstGeom prst="roundRect">
            <a:avLst>
              <a:gd name="adj" fmla="val 16667"/>
            </a:avLst>
          </a:prstGeom>
          <a:solidFill>
            <a:srgbClr val="93C47D">
              <a:alpha val="48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zh-TW" sz="3200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樹鵲在吃果實時,</a:t>
            </a:r>
          </a:p>
          <a:p>
            <a:pPr lvl="0" algn="ctr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3200" b="1" dirty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  <a:latin typeface="標楷體" pitchFamily="65" charset="-120"/>
                <a:ea typeface="標楷體" pitchFamily="65" charset="-120"/>
                <a:cs typeface="BiauKai"/>
                <a:sym typeface="BiauKai"/>
              </a:rPr>
              <a:t>動作非常可愛</a:t>
            </a:r>
          </a:p>
          <a:p>
            <a:pPr lvl="0" algn="ctr">
              <a:lnSpc>
                <a:spcPct val="80000"/>
              </a:lnSpc>
              <a:spcBef>
                <a:spcPts val="0"/>
              </a:spcBef>
              <a:buNone/>
            </a:pPr>
            <a:endParaRPr sz="3000" b="1" dirty="0">
              <a:ln>
                <a:solidFill>
                  <a:srgbClr val="FF0000"/>
                </a:solidFill>
              </a:ln>
              <a:solidFill>
                <a:srgbClr val="980000"/>
              </a:solidFill>
              <a:latin typeface="標楷體" pitchFamily="65" charset="-120"/>
              <a:ea typeface="標楷體" pitchFamily="65" charset="-120"/>
              <a:cs typeface="BiauKai"/>
              <a:sym typeface="BiauKa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365</Words>
  <Application>Microsoft Office PowerPoint</Application>
  <PresentationFormat>如螢幕大小 (16:9)</PresentationFormat>
  <Paragraphs>46</Paragraphs>
  <Slides>31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7" baseType="lpstr">
      <vt:lpstr>BiauKai</vt:lpstr>
      <vt:lpstr>Kaiti TC Bold</vt:lpstr>
      <vt:lpstr>新細明體</vt:lpstr>
      <vt:lpstr>標楷體</vt:lpstr>
      <vt:lpstr>Arial</vt:lpstr>
      <vt:lpstr>simple-light-2</vt:lpstr>
      <vt:lpstr>鳥類介紹~聒噪的咖咖仔</vt:lpstr>
      <vt:lpstr>PowerPoint 簡報</vt:lpstr>
      <vt:lpstr>PowerPoint 簡報</vt:lpstr>
      <vt:lpstr>PowerPoint 簡報</vt:lpstr>
      <vt:lpstr>PowerPoint 簡報</vt:lpstr>
      <vt:lpstr>長安國小也有樹鵲的蹤跡</vt:lpstr>
      <vt:lpstr>PowerPoint 簡報</vt:lpstr>
      <vt:lpstr>PowerPoint 簡報</vt:lpstr>
      <vt:lpstr>PowerPoint 簡報</vt:lpstr>
      <vt:lpstr>PowerPoint 簡報</vt:lpstr>
      <vt:lpstr>樹鵲會偷別的鳥的幼雛與卵來吃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我們都是鴉科家族之一的鳥類-台灣藍鵲和喜鵲 </vt:lpstr>
      <vt:lpstr>Q&amp;A</vt:lpstr>
      <vt:lpstr>PowerPoint 簡報</vt:lpstr>
      <vt:lpstr>PowerPoint 簡報</vt:lpstr>
      <vt:lpstr> THE END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鳥類介紹-聒噪的咖啡仔</dc:title>
  <dc:creator>APPLE</dc:creator>
  <cp:lastModifiedBy>panda</cp:lastModifiedBy>
  <cp:revision>34</cp:revision>
  <dcterms:modified xsi:type="dcterms:W3CDTF">2017-06-07T15:17:08Z</dcterms:modified>
</cp:coreProperties>
</file>