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67" r:id="rId13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AE2D3-C976-4E61-B37C-BF2B96D8DFDC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FBDCF-BACA-4AAD-AC02-E0D712ABA6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369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E8CF-6102-4D6E-A61E-D7C05F2404D1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B3D6-F850-41D1-A3C3-E164A6CE48A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E8CF-6102-4D6E-A61E-D7C05F2404D1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B3D6-F850-41D1-A3C3-E164A6CE48A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E8CF-6102-4D6E-A61E-D7C05F2404D1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B3D6-F850-41D1-A3C3-E164A6CE48A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E8CF-6102-4D6E-A61E-D7C05F2404D1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B3D6-F850-41D1-A3C3-E164A6CE48A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E8CF-6102-4D6E-A61E-D7C05F2404D1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B3D6-F850-41D1-A3C3-E164A6CE48A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E8CF-6102-4D6E-A61E-D7C05F2404D1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B3D6-F850-41D1-A3C3-E164A6CE48A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E8CF-6102-4D6E-A61E-D7C05F2404D1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B3D6-F850-41D1-A3C3-E164A6CE48A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E8CF-6102-4D6E-A61E-D7C05F2404D1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B3D6-F850-41D1-A3C3-E164A6CE48A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E8CF-6102-4D6E-A61E-D7C05F2404D1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B3D6-F850-41D1-A3C3-E164A6CE48A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E8CF-6102-4D6E-A61E-D7C05F2404D1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B3D6-F850-41D1-A3C3-E164A6CE48A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1320E8CF-6102-4D6E-A61E-D7C05F2404D1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D99EB3D6-F850-41D1-A3C3-E164A6CE48A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320E8CF-6102-4D6E-A61E-D7C05F2404D1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99EB3D6-F850-41D1-A3C3-E164A6CE48A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ctivity.ntsec.gov.tw/activity/race-1/56/pdf/030309.pdf" TargetMode="External"/><Relationship Id="rId2" Type="http://schemas.openxmlformats.org/officeDocument/2006/relationships/hyperlink" Target="https://activity.ntsec.gov.tw/activity/race-1/49/pdf/040723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蚊封不動</a:t>
            </a:r>
            <a:r>
              <a:rPr lang="en-US" altLang="zh-TW" dirty="0" smtClean="0">
                <a:solidFill>
                  <a:srgbClr val="FFFF00"/>
                </a:solidFill>
              </a:rPr>
              <a:t>—</a:t>
            </a:r>
            <a:br>
              <a:rPr lang="en-US" altLang="zh-TW" dirty="0" smtClean="0">
                <a:solidFill>
                  <a:srgbClr val="FFFF00"/>
                </a:solidFill>
              </a:rPr>
            </a:br>
            <a:r>
              <a:rPr lang="zh-TW" altLang="en-US" dirty="0">
                <a:solidFill>
                  <a:srgbClr val="FFFF00"/>
                </a:solidFill>
              </a:rPr>
              <a:t>自製天然防</a:t>
            </a:r>
            <a:r>
              <a:rPr lang="zh-TW" altLang="en-US" dirty="0" smtClean="0">
                <a:solidFill>
                  <a:srgbClr val="FFFF00"/>
                </a:solidFill>
              </a:rPr>
              <a:t>蚊液大評比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304800" y="3227000"/>
            <a:ext cx="6100534" cy="1740989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4628</a:t>
            </a:r>
            <a:r>
              <a:rPr lang="zh-TW" altLang="en-US" dirty="0" smtClean="0"/>
              <a:t>劉葦萱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5127</a:t>
            </a:r>
            <a:r>
              <a:rPr lang="zh-TW" altLang="en-US" dirty="0" smtClean="0"/>
              <a:t>江佩庭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5429</a:t>
            </a:r>
            <a:r>
              <a:rPr lang="zh-TW" altLang="en-US" dirty="0" smtClean="0"/>
              <a:t>劉緯珊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5627</a:t>
            </a:r>
            <a:r>
              <a:rPr lang="zh-TW" altLang="en-US" dirty="0" smtClean="0"/>
              <a:t>鄭聿閑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438400"/>
            <a:ext cx="4719163" cy="353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298" y="0"/>
            <a:ext cx="77760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研究結果</a:t>
            </a:r>
            <a:r>
              <a:rPr lang="zh-TW" altLang="en-US" dirty="0" smtClean="0">
                <a:solidFill>
                  <a:srgbClr val="FFFF00"/>
                </a:solidFill>
              </a:rPr>
              <a:t>：</a:t>
            </a:r>
            <a:r>
              <a:rPr lang="zh-TW" altLang="en-US" dirty="0" smtClean="0"/>
              <a:t>天然浸漬油防</a:t>
            </a:r>
            <a:r>
              <a:rPr lang="zh-TW" altLang="en-US" dirty="0"/>
              <a:t>蚊</a:t>
            </a:r>
            <a:r>
              <a:rPr lang="zh-TW" altLang="en-US" dirty="0" smtClean="0"/>
              <a:t>液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889183"/>
              </p:ext>
            </p:extLst>
          </p:nvPr>
        </p:nvGraphicFramePr>
        <p:xfrm>
          <a:off x="457200" y="1088231"/>
          <a:ext cx="7814098" cy="4702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062">
                  <a:extLst>
                    <a:ext uri="{9D8B030D-6E8A-4147-A177-3AD203B41FA5}">
                      <a16:colId xmlns:a16="http://schemas.microsoft.com/office/drawing/2014/main" val="2010587856"/>
                    </a:ext>
                  </a:extLst>
                </a:gridCol>
                <a:gridCol w="1155397">
                  <a:extLst>
                    <a:ext uri="{9D8B030D-6E8A-4147-A177-3AD203B41FA5}">
                      <a16:colId xmlns:a16="http://schemas.microsoft.com/office/drawing/2014/main" val="2214818252"/>
                    </a:ext>
                  </a:extLst>
                </a:gridCol>
                <a:gridCol w="1972948">
                  <a:extLst>
                    <a:ext uri="{9D8B030D-6E8A-4147-A177-3AD203B41FA5}">
                      <a16:colId xmlns:a16="http://schemas.microsoft.com/office/drawing/2014/main" val="76295100"/>
                    </a:ext>
                  </a:extLst>
                </a:gridCol>
                <a:gridCol w="2055155">
                  <a:extLst>
                    <a:ext uri="{9D8B030D-6E8A-4147-A177-3AD203B41FA5}">
                      <a16:colId xmlns:a16="http://schemas.microsoft.com/office/drawing/2014/main" val="2970678792"/>
                    </a:ext>
                  </a:extLst>
                </a:gridCol>
                <a:gridCol w="1068680">
                  <a:extLst>
                    <a:ext uri="{9D8B030D-6E8A-4147-A177-3AD203B41FA5}">
                      <a16:colId xmlns:a16="http://schemas.microsoft.com/office/drawing/2014/main" val="1911365051"/>
                    </a:ext>
                  </a:extLst>
                </a:gridCol>
                <a:gridCol w="739856">
                  <a:extLst>
                    <a:ext uri="{9D8B030D-6E8A-4147-A177-3AD203B41FA5}">
                      <a16:colId xmlns:a16="http://schemas.microsoft.com/office/drawing/2014/main" val="1126499475"/>
                    </a:ext>
                  </a:extLst>
                </a:gridCol>
              </a:tblGrid>
              <a:tr h="730960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測試日期</a:t>
                      </a:r>
                      <a:endParaRPr lang="zh-TW" altLang="en-US" sz="3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叮咬包總數</a:t>
                      </a:r>
                      <a:endParaRPr lang="zh-TW" altLang="en-US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效果</a:t>
                      </a:r>
                      <a:endParaRPr lang="zh-TW" altLang="en-US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03101"/>
                  </a:ext>
                </a:extLst>
              </a:tr>
              <a:tr h="993002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altLang="en-US" b="1" kern="12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薄荷</a:t>
                      </a:r>
                      <a:endParaRPr kumimoji="0" lang="zh-TW" altLang="en-US" b="1" kern="1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9/4,9/6,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9/11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9/28,9/20</a:t>
                      </a:r>
                      <a:endParaRPr lang="zh-TW" altLang="en-US" dirty="0" smtClean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10/2,10/9,10/16,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10/18,10/25,10/30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11/6,11/8.11/13,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11/15,11/20,11/22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11/27,11/29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91905"/>
                  </a:ext>
                </a:extLst>
              </a:tr>
              <a:tr h="993002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altLang="en-US" b="1" kern="12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左手香</a:t>
                      </a:r>
                      <a:endParaRPr kumimoji="0" lang="zh-TW" altLang="en-US" b="1" kern="1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9/3,9/6,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9/10,9/17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9/25,9/27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10/1,10/8,10/11,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10/19,10/15,10/22</a:t>
                      </a: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11/2,11/5,11/9,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11/12,11/16,11/19,11/26,11/30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53046"/>
                  </a:ext>
                </a:extLst>
              </a:tr>
              <a:tr h="993002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altLang="en-US" b="1" kern="12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迷迭香</a:t>
                      </a:r>
                      <a:endParaRPr kumimoji="0" lang="zh-TW" altLang="en-US" b="1" kern="1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9/4,9/6,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9/11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9/28,9/20</a:t>
                      </a:r>
                      <a:endParaRPr lang="zh-TW" altLang="en-US" dirty="0" smtClean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10/2,10/9,10/16,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10/18,10/25,10/30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11/6,11/8.11/13,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11/15,11/20,11/22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11/27,11/29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4226"/>
                  </a:ext>
                </a:extLst>
              </a:tr>
              <a:tr h="993002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TW" altLang="en-US" b="1" kern="12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檸檬</a:t>
                      </a:r>
                      <a:endParaRPr kumimoji="0" lang="zh-TW" altLang="en-US" b="1" kern="1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9/3,9/6,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9/10,9/17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9/25,9/27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10/1,10/8,10/11,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10/19,10/15,10/22</a:t>
                      </a: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11/2,11/5,11/9,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11/12,11/16,11/19,11/26,11/30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450572"/>
                  </a:ext>
                </a:extLst>
              </a:tr>
            </a:tbl>
          </a:graphicData>
        </a:graphic>
      </p:graphicFrame>
      <p:sp>
        <p:nvSpPr>
          <p:cNvPr id="7" name="五角星形 6"/>
          <p:cNvSpPr/>
          <p:nvPr/>
        </p:nvSpPr>
        <p:spPr>
          <a:xfrm>
            <a:off x="7772400" y="2971800"/>
            <a:ext cx="346498" cy="3810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五角星形 7"/>
          <p:cNvSpPr/>
          <p:nvPr/>
        </p:nvSpPr>
        <p:spPr>
          <a:xfrm>
            <a:off x="7772400" y="5009535"/>
            <a:ext cx="346498" cy="3810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7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結論與討論：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983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一、天然酒</a:t>
            </a:r>
            <a:r>
              <a:rPr lang="zh-TW" altLang="en-US" dirty="0"/>
              <a:t>精防</a:t>
            </a:r>
            <a:r>
              <a:rPr lang="zh-TW" altLang="en-US" dirty="0" smtClean="0"/>
              <a:t>蚊液以</a:t>
            </a:r>
            <a:r>
              <a:rPr lang="zh-TW" altLang="en-US" dirty="0" smtClean="0">
                <a:solidFill>
                  <a:srgbClr val="FFFF00"/>
                </a:solidFill>
              </a:rPr>
              <a:t>檸檬</a:t>
            </a:r>
            <a:r>
              <a:rPr lang="zh-TW" altLang="en-US" dirty="0" smtClean="0"/>
              <a:t>和</a:t>
            </a:r>
            <a:r>
              <a:rPr lang="zh-TW" altLang="en-US" dirty="0">
                <a:solidFill>
                  <a:srgbClr val="FFFF00"/>
                </a:solidFill>
              </a:rPr>
              <a:t>柚子</a:t>
            </a:r>
            <a:r>
              <a:rPr lang="zh-TW" altLang="en-US" dirty="0" smtClean="0"/>
              <a:t>的效果最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佳，很有可能是因為柑橘類植物本身果皮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就能釋放豐富精油的關係。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二、天然浸漬油防蚊液以</a:t>
            </a:r>
            <a:r>
              <a:rPr lang="zh-TW" altLang="en-US" dirty="0" smtClean="0">
                <a:solidFill>
                  <a:srgbClr val="FFFF00"/>
                </a:solidFill>
              </a:rPr>
              <a:t>左手香</a:t>
            </a:r>
            <a:r>
              <a:rPr lang="zh-TW" altLang="en-US" dirty="0" smtClean="0"/>
              <a:t>和</a:t>
            </a:r>
            <a:r>
              <a:rPr lang="zh-TW" altLang="en-US" dirty="0" smtClean="0">
                <a:solidFill>
                  <a:srgbClr val="FFFF00"/>
                </a:solidFill>
              </a:rPr>
              <a:t>檸</a:t>
            </a:r>
            <a:r>
              <a:rPr lang="zh-TW" altLang="en-US" dirty="0">
                <a:solidFill>
                  <a:srgbClr val="FFFF00"/>
                </a:solidFill>
              </a:rPr>
              <a:t>檬</a:t>
            </a:r>
            <a:r>
              <a:rPr lang="zh-TW" altLang="en-US" dirty="0" smtClean="0"/>
              <a:t>效果最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佳。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三、每一種</a:t>
            </a:r>
            <a:r>
              <a:rPr lang="zh-TW" altLang="en-US" dirty="0" smtClean="0">
                <a:solidFill>
                  <a:srgbClr val="FFFF00"/>
                </a:solidFill>
              </a:rPr>
              <a:t>浸漬油</a:t>
            </a:r>
            <a:r>
              <a:rPr lang="zh-TW" altLang="en-US" dirty="0" smtClean="0"/>
              <a:t>防蚊液的效果明顯都比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</a:t>
            </a:r>
            <a:r>
              <a:rPr lang="zh-TW" altLang="en-US" dirty="0" smtClean="0">
                <a:solidFill>
                  <a:srgbClr val="FFFF00"/>
                </a:solidFill>
              </a:rPr>
              <a:t>酒精</a:t>
            </a:r>
            <a:r>
              <a:rPr lang="zh-TW" altLang="en-US" dirty="0" smtClean="0"/>
              <a:t>防蚊液的效果</a:t>
            </a:r>
            <a:r>
              <a:rPr lang="zh-TW" altLang="en-US" dirty="0" smtClean="0">
                <a:solidFill>
                  <a:srgbClr val="FFFF00"/>
                </a:solidFill>
              </a:rPr>
              <a:t>好</a:t>
            </a:r>
            <a:r>
              <a:rPr lang="zh-TW" altLang="en-US" dirty="0" smtClean="0"/>
              <a:t>。推測有可能因為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橄欖油較油，產生的黏膩感使蚊子不易靠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近叮咬。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66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參考資料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err="1" smtClean="0">
                <a:hlinkClick r:id="rId2"/>
              </a:rPr>
              <a:t>www.youtube.com</a:t>
            </a:r>
            <a:r>
              <a:rPr lang="en-US" altLang="zh-TW" dirty="0" smtClean="0">
                <a:hlinkClick r:id="rId2"/>
              </a:rPr>
              <a:t>/</a:t>
            </a:r>
            <a:r>
              <a:rPr lang="en-US" altLang="zh-TW" dirty="0" err="1" smtClean="0">
                <a:hlinkClick r:id="rId2"/>
              </a:rPr>
              <a:t>watch?v</a:t>
            </a:r>
            <a:r>
              <a:rPr lang="en-US" altLang="zh-TW" dirty="0" smtClean="0">
                <a:hlinkClick r:id="rId2"/>
              </a:rPr>
              <a:t>=</a:t>
            </a:r>
            <a:r>
              <a:rPr lang="en-US" altLang="zh-TW" dirty="0" err="1" smtClean="0">
                <a:hlinkClick r:id="rId2"/>
              </a:rPr>
              <a:t>1ohuvrDESvc</a:t>
            </a:r>
            <a:r>
              <a:rPr lang="zh-TW" altLang="en-US" dirty="0" smtClean="0">
                <a:hlinkClick r:id="rId2"/>
              </a:rPr>
              <a:t>  動手做好簡單防蚊液</a:t>
            </a:r>
            <a:endParaRPr lang="en-US" altLang="zh-TW" dirty="0" smtClean="0">
              <a:hlinkClick r:id="rId2"/>
            </a:endParaRPr>
          </a:p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err="1" smtClean="0">
                <a:hlinkClick r:id="rId2"/>
              </a:rPr>
              <a:t>web.lib.fcu.edu.tw</a:t>
            </a:r>
            <a:r>
              <a:rPr lang="en-US" altLang="zh-TW" dirty="0" smtClean="0">
                <a:hlinkClick r:id="rId2"/>
              </a:rPr>
              <a:t>/</a:t>
            </a:r>
            <a:r>
              <a:rPr lang="en-US" altLang="zh-TW" dirty="0" err="1" smtClean="0">
                <a:hlinkClick r:id="rId2"/>
              </a:rPr>
              <a:t>libstories</a:t>
            </a:r>
            <a:r>
              <a:rPr lang="en-US" altLang="zh-TW" dirty="0" smtClean="0">
                <a:hlinkClick r:id="rId2"/>
              </a:rPr>
              <a:t>/archives/2164</a:t>
            </a:r>
          </a:p>
          <a:p>
            <a:pPr marL="0" indent="0">
              <a:buNone/>
            </a:pPr>
            <a:r>
              <a:rPr lang="zh-TW" altLang="en-US" dirty="0">
                <a:hlinkClick r:id="rId2"/>
              </a:rPr>
              <a:t> </a:t>
            </a:r>
            <a:r>
              <a:rPr lang="zh-TW" altLang="en-US" dirty="0" smtClean="0">
                <a:hlinkClick r:id="rId2"/>
              </a:rPr>
              <a:t>   自製中藥防蚊精華油</a:t>
            </a:r>
            <a:endParaRPr lang="en-US" altLang="zh-TW" dirty="0">
              <a:hlinkClick r:id="rId2"/>
            </a:endParaRPr>
          </a:p>
          <a:p>
            <a:r>
              <a:rPr lang="zh-TW" altLang="en-US" dirty="0" smtClean="0">
                <a:hlinkClick r:id="rId2"/>
              </a:rPr>
              <a:t>第</a:t>
            </a:r>
            <a:r>
              <a:rPr lang="en-US" altLang="zh-TW" dirty="0" smtClean="0">
                <a:hlinkClick r:id="rId2"/>
              </a:rPr>
              <a:t>49</a:t>
            </a:r>
            <a:r>
              <a:rPr lang="zh-TW" altLang="en-US" dirty="0" smtClean="0">
                <a:hlinkClick r:id="rId2"/>
              </a:rPr>
              <a:t>屆科展高中組：香草植物對蚊子的影響</a:t>
            </a:r>
            <a:endParaRPr lang="en-US" altLang="zh-TW" dirty="0" smtClean="0">
              <a:hlinkClick r:id="rId2"/>
            </a:endParaRPr>
          </a:p>
          <a:p>
            <a:pPr marL="0" indent="0">
              <a:buNone/>
            </a:pPr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err="1" smtClean="0">
                <a:hlinkClick r:id="rId2"/>
              </a:rPr>
              <a:t>activity.ntsec.gov.tw</a:t>
            </a:r>
            <a:r>
              <a:rPr lang="en-US" altLang="zh-TW" dirty="0" smtClean="0">
                <a:hlinkClick r:id="rId2"/>
              </a:rPr>
              <a:t>/activity/race-1/49/pdf/</a:t>
            </a:r>
            <a:r>
              <a:rPr lang="en-US" altLang="zh-TW" dirty="0" err="1" smtClean="0">
                <a:hlinkClick r:id="rId2"/>
              </a:rPr>
              <a:t>040723.pdf</a:t>
            </a:r>
            <a:endParaRPr lang="en-US" altLang="zh-TW" dirty="0" smtClean="0"/>
          </a:p>
          <a:p>
            <a:r>
              <a:rPr lang="zh-TW" altLang="en-US" dirty="0" smtClean="0"/>
              <a:t>第</a:t>
            </a:r>
            <a:r>
              <a:rPr lang="en-US" altLang="zh-TW" dirty="0" smtClean="0"/>
              <a:t>56</a:t>
            </a:r>
            <a:r>
              <a:rPr lang="zh-TW" altLang="en-US" dirty="0"/>
              <a:t>屆科展國中</a:t>
            </a:r>
            <a:r>
              <a:rPr lang="zh-TW" altLang="en-US" dirty="0" smtClean="0"/>
              <a:t>組：「</a:t>
            </a:r>
            <a:r>
              <a:rPr lang="zh-TW" altLang="en-US" dirty="0"/>
              <a:t>藥」到「蚊」除 －探討中藥氣味對白線斑蚊之忌避</a:t>
            </a:r>
            <a:r>
              <a:rPr lang="zh-TW" altLang="en-US" dirty="0" smtClean="0"/>
              <a:t>效果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>
                <a:hlinkClick r:id="rId3"/>
              </a:rPr>
              <a:t>https://</a:t>
            </a:r>
            <a:r>
              <a:rPr lang="en-US" altLang="zh-TW" dirty="0" err="1" smtClean="0">
                <a:hlinkClick r:id="rId3"/>
              </a:rPr>
              <a:t>activity.ntsec.gov.tw</a:t>
            </a:r>
            <a:r>
              <a:rPr lang="en-US" altLang="zh-TW" dirty="0" smtClean="0">
                <a:hlinkClick r:id="rId3"/>
              </a:rPr>
              <a:t>/activity/race-1/56/pdf/</a:t>
            </a:r>
            <a:r>
              <a:rPr lang="en-US" altLang="zh-TW" dirty="0" err="1" smtClean="0">
                <a:hlinkClick r:id="rId3"/>
              </a:rPr>
              <a:t>030309.pdf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31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研究動機</a:t>
            </a:r>
            <a:r>
              <a:rPr lang="en-US" altLang="zh-TW" dirty="0" smtClean="0">
                <a:solidFill>
                  <a:srgbClr val="FFFF00"/>
                </a:solidFill>
              </a:rPr>
              <a:t>: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    今年夏天台北市出現好幾起登革熱病例，都是因為蚊蟲叮咬引起，我們剛好也很容易被蚊子叮，簡直就是「捕蚊燈」，總是滿腿「紅豆冰」，因此想要自製天然防蚊液，用健康又容易製作的方式，找出最有效的天然防蚊液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57600"/>
            <a:ext cx="2057400" cy="365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研究目的：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876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600" dirty="0" smtClean="0"/>
              <a:t>一、</a:t>
            </a:r>
            <a:r>
              <a:rPr lang="zh-TW" altLang="zh-TW" sz="3600" dirty="0"/>
              <a:t>用</a:t>
            </a:r>
            <a:r>
              <a:rPr lang="zh-TW" altLang="zh-TW" sz="3600" b="1" dirty="0">
                <a:solidFill>
                  <a:srgbClr val="FFC000"/>
                </a:solidFill>
              </a:rPr>
              <a:t>酒精析出法</a:t>
            </a:r>
            <a:r>
              <a:rPr lang="zh-TW" altLang="zh-TW" sz="3600" dirty="0" smtClean="0"/>
              <a:t>製作</a:t>
            </a:r>
            <a:r>
              <a:rPr lang="zh-TW" altLang="zh-TW" sz="3600" dirty="0"/>
              <a:t>天然酒精防蚊</a:t>
            </a:r>
            <a:r>
              <a:rPr lang="zh-TW" altLang="zh-TW" sz="3600" dirty="0" smtClean="0"/>
              <a:t>液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pPr marL="0" lvl="0" indent="0">
              <a:buNone/>
            </a:pPr>
            <a:r>
              <a:rPr lang="zh-TW" altLang="en-US" sz="3600" dirty="0" smtClean="0"/>
              <a:t>二、</a:t>
            </a:r>
            <a:r>
              <a:rPr lang="zh-TW" altLang="zh-TW" sz="3600" dirty="0"/>
              <a:t>用</a:t>
            </a:r>
            <a:r>
              <a:rPr lang="zh-TW" altLang="zh-TW" sz="3600" b="1" dirty="0">
                <a:solidFill>
                  <a:srgbClr val="FFC000"/>
                </a:solidFill>
              </a:rPr>
              <a:t>熱油析出法</a:t>
            </a:r>
            <a:r>
              <a:rPr lang="zh-TW" altLang="zh-TW" sz="3600" dirty="0" smtClean="0"/>
              <a:t>製作</a:t>
            </a:r>
            <a:r>
              <a:rPr lang="zh-TW" altLang="zh-TW" sz="3600" dirty="0"/>
              <a:t>天然浸漬油防蚊</a:t>
            </a:r>
            <a:r>
              <a:rPr lang="zh-TW" altLang="zh-TW" sz="3600" dirty="0" smtClean="0"/>
              <a:t>液。</a:t>
            </a:r>
            <a:endParaRPr lang="zh-TW" altLang="zh-TW" sz="3600" dirty="0"/>
          </a:p>
          <a:p>
            <a:pPr marL="0" lvl="0" indent="0">
              <a:buNone/>
            </a:pPr>
            <a:r>
              <a:rPr lang="zh-TW" altLang="en-US" sz="3600" dirty="0" smtClean="0"/>
              <a:t>三、</a:t>
            </a:r>
            <a:r>
              <a:rPr lang="zh-TW" altLang="zh-TW" sz="3600" dirty="0" smtClean="0">
                <a:solidFill>
                  <a:srgbClr val="FFC000"/>
                </a:solidFill>
              </a:rPr>
              <a:t>實測</a:t>
            </a:r>
            <a:r>
              <a:rPr lang="zh-TW" altLang="en-US" sz="3600" dirty="0" smtClean="0"/>
              <a:t>天然</a:t>
            </a:r>
            <a:r>
              <a:rPr lang="zh-TW" altLang="zh-TW" sz="3600" b="1" dirty="0" smtClean="0"/>
              <a:t>酒精</a:t>
            </a:r>
            <a:r>
              <a:rPr lang="zh-TW" altLang="zh-TW" sz="3600" dirty="0"/>
              <a:t>防蚊</a:t>
            </a:r>
            <a:r>
              <a:rPr lang="zh-TW" altLang="zh-TW" sz="3600" dirty="0" smtClean="0"/>
              <a:t>液</a:t>
            </a:r>
            <a:r>
              <a:rPr lang="zh-TW" altLang="en-US" sz="3600" dirty="0" smtClean="0"/>
              <a:t>和</a:t>
            </a:r>
            <a:r>
              <a:rPr lang="zh-TW" altLang="zh-TW" sz="3600" dirty="0"/>
              <a:t>天然</a:t>
            </a:r>
            <a:r>
              <a:rPr lang="zh-TW" altLang="zh-TW" sz="3600" b="1" dirty="0"/>
              <a:t>浸漬油</a:t>
            </a:r>
            <a:r>
              <a:rPr lang="zh-TW" altLang="zh-TW" sz="3600" dirty="0" smtClean="0"/>
              <a:t>防</a:t>
            </a:r>
            <a:endParaRPr lang="en-US" altLang="zh-TW" sz="3600" dirty="0" smtClean="0"/>
          </a:p>
          <a:p>
            <a:pPr marL="0" lv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    </a:t>
            </a:r>
            <a:r>
              <a:rPr lang="zh-TW" altLang="zh-TW" sz="3600" dirty="0" smtClean="0"/>
              <a:t>蚊</a:t>
            </a:r>
            <a:r>
              <a:rPr lang="zh-TW" altLang="zh-TW" sz="3600" dirty="0"/>
              <a:t>液</a:t>
            </a:r>
            <a:r>
              <a:rPr lang="zh-TW" altLang="en-US" sz="3600" dirty="0" smtClean="0"/>
              <a:t>：</a:t>
            </a:r>
            <a:endParaRPr lang="en-US" altLang="zh-TW" sz="3600" dirty="0" smtClean="0"/>
          </a:p>
          <a:p>
            <a:pPr marL="0" lvl="0" indent="0">
              <a:buNone/>
            </a:pPr>
            <a:r>
              <a:rPr lang="zh-TW" altLang="en-US" sz="3600" dirty="0"/>
              <a:t> </a:t>
            </a:r>
            <a:r>
              <a:rPr lang="zh-TW" altLang="zh-TW" sz="3600" dirty="0" smtClean="0"/>
              <a:t>找出</a:t>
            </a:r>
            <a:r>
              <a:rPr lang="zh-TW" altLang="en-US" sz="3600" dirty="0" smtClean="0"/>
              <a:t>防蚊</a:t>
            </a:r>
            <a:r>
              <a:rPr lang="zh-TW" altLang="zh-TW" sz="3600" dirty="0" smtClean="0"/>
              <a:t>效果最佳的</a:t>
            </a:r>
            <a:r>
              <a:rPr lang="zh-TW" altLang="en-US" sz="3600" dirty="0" smtClean="0"/>
              <a:t>酒精和</a:t>
            </a:r>
            <a:r>
              <a:rPr lang="zh-TW" altLang="en-US" sz="3600" dirty="0"/>
              <a:t>浸漬</a:t>
            </a:r>
            <a:r>
              <a:rPr lang="zh-TW" altLang="en-US" sz="3600" dirty="0" smtClean="0"/>
              <a:t>油</a:t>
            </a:r>
            <a:r>
              <a:rPr lang="zh-TW" altLang="zh-TW" sz="3600" dirty="0"/>
              <a:t>防蚊液。</a:t>
            </a:r>
            <a:endParaRPr lang="en-US" altLang="zh-TW" sz="3600" dirty="0" smtClean="0"/>
          </a:p>
          <a:p>
            <a:pPr marL="0" lv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     </a:t>
            </a:r>
            <a:endParaRPr lang="zh-TW" altLang="zh-TW" sz="3600" dirty="0"/>
          </a:p>
        </p:txBody>
      </p:sp>
    </p:spTree>
    <p:extLst>
      <p:ext uri="{BB962C8B-B14F-4D97-AF65-F5344CB8AC3E}">
        <p14:creationId xmlns:p14="http://schemas.microsoft.com/office/powerpoint/2010/main" val="8278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研究過程與方法：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lvl="0" indent="0">
              <a:buNone/>
            </a:pPr>
            <a:r>
              <a:rPr lang="zh-TW" alt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實驗一：</a:t>
            </a:r>
            <a:r>
              <a:rPr lang="zh-TW" altLang="zh-TW" dirty="0">
                <a:solidFill>
                  <a:schemeClr val="bg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自製天然酒精防蚊</a:t>
            </a:r>
            <a:r>
              <a:rPr lang="zh-TW" altLang="zh-TW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液</a:t>
            </a:r>
            <a:endParaRPr lang="en-US" altLang="zh-TW" sz="800" dirty="0" smtClean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TW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步驟</a:t>
            </a:r>
            <a:r>
              <a:rPr lang="zh-TW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endParaRPr lang="zh-TW" altLang="zh-TW" sz="8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zh-TW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蒐集</a:t>
            </a:r>
            <a:r>
              <a:rPr lang="zh-TW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五種常見有香味植物：薄荷、迷迭香</a:t>
            </a:r>
            <a:r>
              <a:rPr lang="zh-TW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、</a:t>
            </a:r>
            <a:endParaRPr lang="en-US" altLang="zh-TW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zh-TW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左手</a:t>
            </a:r>
            <a:r>
              <a:rPr lang="zh-TW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香、柚子、檸檬</a:t>
            </a:r>
            <a:endParaRPr lang="zh-TW" altLang="zh-TW" sz="8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TW" altLang="zh-TW" sz="4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lvl="0" indent="0">
              <a:buNone/>
            </a:pPr>
            <a:r>
              <a:rPr lang="en-US" altLang="zh-TW" dirty="0" smtClean="0"/>
              <a:t>2.</a:t>
            </a:r>
            <a:r>
              <a:rPr lang="zh-TW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將有香味植物</a:t>
            </a:r>
            <a:r>
              <a:rPr lang="en-US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薄荷葉切碎，浸泡於</a:t>
            </a:r>
            <a:r>
              <a:rPr lang="en-US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95%</a:t>
            </a:r>
            <a:r>
              <a:rPr lang="zh-TW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的</a:t>
            </a:r>
            <a:r>
              <a:rPr lang="zh-TW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酒</a:t>
            </a:r>
            <a:endParaRPr lang="en-US" altLang="zh-TW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精</a:t>
            </a:r>
            <a:r>
              <a:rPr lang="zh-TW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二個星期。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9" name="圖片 1" descr="IMG_3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55552"/>
            <a:ext cx="966620" cy="128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圖片 2" descr="IMG_30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6" y="3202088"/>
            <a:ext cx="1006860" cy="13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圖片 11" descr="ãå·¦æé¦çæ ½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1536" y="3123406"/>
            <a:ext cx="1520322" cy="114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圖片 12" descr="ãæå­ç®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63" y="2909655"/>
            <a:ext cx="1519070" cy="90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圖片 3" descr="IMG_31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927351"/>
            <a:ext cx="1295400" cy="9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28600" y="2254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8600" y="405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28600" y="619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28600" y="734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endParaRPr kumimoji="0" lang="en-US" alt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</a:t>
            </a:r>
            <a:r>
              <a:rPr kumimoji="0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柚子皮                       檸檬皮</a:t>
            </a:r>
            <a:endParaRPr kumimoji="0" lang="zh-TW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7" name="圖片 4" descr="IMG_31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61" y="5111596"/>
            <a:ext cx="1668246" cy="12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圖片 5" descr="IMG_315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68" y="5099920"/>
            <a:ext cx="1635523" cy="1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901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1898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3340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kumimoji="0" lang="en-US" altLang="zh-TW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圖片 21" descr="G:\亞媛\珊科展\珊五年級科展\IMG_317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870" y="5069306"/>
            <a:ext cx="1796887" cy="1296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9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4572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zh-TW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將</a:t>
            </a:r>
            <a:r>
              <a:rPr lang="zh-TW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自製薄荷酒精</a:t>
            </a:r>
            <a:r>
              <a:rPr lang="en-US" altLang="zh-TW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30ml</a:t>
            </a:r>
            <a:r>
              <a:rPr lang="zh-TW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與</a:t>
            </a:r>
            <a:r>
              <a:rPr lang="zh-TW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純水</a:t>
            </a:r>
            <a:r>
              <a:rPr lang="en-US" altLang="zh-TW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85ml</a:t>
            </a:r>
            <a:r>
              <a:rPr lang="zh-TW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均勻</a:t>
            </a:r>
            <a:r>
              <a:rPr lang="zh-TW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混合</a:t>
            </a:r>
            <a:r>
              <a:rPr lang="zh-TW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，</a:t>
            </a:r>
            <a:endParaRPr lang="en-US" altLang="zh-TW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倒入</a:t>
            </a:r>
            <a:r>
              <a:rPr lang="zh-TW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噴瓶中，製成天然酒精防蚊液。</a:t>
            </a:r>
            <a:endParaRPr lang="zh-TW" altLang="en-US" sz="800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2049" name="圖片 6" descr="P_20180823_100534_vHDR_A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1447800" cy="256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6615" y="4209570"/>
            <a:ext cx="920797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kumimoji="0" lang="en-US" altLang="zh-TW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zh-TW" alt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迷迭香、左手香、柚子、檸檬作法與薄荷相同。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73" y="4995453"/>
            <a:ext cx="2336800" cy="17526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071653"/>
            <a:ext cx="2133600" cy="16002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40" y="5017576"/>
            <a:ext cx="1339760" cy="178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zh-TW" altLang="zh-TW" sz="3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實驗二、自製天然浸漬油防蚊液</a:t>
            </a:r>
            <a:endParaRPr lang="zh-TW" altLang="en-US" sz="3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8053" y="1293990"/>
            <a:ext cx="8229600" cy="5329061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TW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步驟：</a:t>
            </a:r>
            <a:endParaRPr lang="zh-TW" altLang="zh-TW" sz="8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zh-TW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蒐集常見</a:t>
            </a:r>
            <a:r>
              <a:rPr lang="zh-TW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有香味植物：薄荷、迷迭香</a:t>
            </a:r>
            <a:r>
              <a:rPr lang="zh-TW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、</a:t>
            </a:r>
            <a:r>
              <a:rPr lang="zh-TW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zh-TW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左手</a:t>
            </a:r>
            <a:r>
              <a:rPr lang="zh-TW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香、</a:t>
            </a:r>
            <a:r>
              <a:rPr lang="zh-TW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檸檬。</a:t>
            </a:r>
            <a:endParaRPr lang="zh-TW" altLang="zh-TW" sz="8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zh-TW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將</a:t>
            </a:r>
            <a:r>
              <a:rPr lang="zh-TW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薄荷葉切碎</a:t>
            </a:r>
            <a:r>
              <a:rPr lang="zh-TW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TW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TW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zh-TW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zh-TW" altLang="zh-TW" sz="800" dirty="0"/>
          </a:p>
          <a:p>
            <a:pPr marL="0" lvl="0" indent="0">
              <a:buNone/>
            </a:pPr>
            <a:r>
              <a:rPr lang="en-US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zh-TW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橄欖油</a:t>
            </a:r>
            <a:r>
              <a:rPr lang="zh-TW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隔水加熱至</a:t>
            </a:r>
            <a:r>
              <a:rPr lang="en-US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70</a:t>
            </a:r>
            <a:r>
              <a:rPr lang="zh-TW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度</a:t>
            </a:r>
            <a:r>
              <a:rPr lang="zh-TW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zh-TW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將</a:t>
            </a:r>
            <a:r>
              <a:rPr lang="zh-TW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切碎的薄荷</a:t>
            </a:r>
            <a:r>
              <a:rPr lang="zh-TW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葉倒入</a:t>
            </a:r>
            <a:r>
              <a:rPr lang="zh-TW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橄欖油浸泡半</a:t>
            </a:r>
            <a:r>
              <a:rPr lang="zh-TW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小時，</a:t>
            </a:r>
            <a:endParaRPr lang="en-US" altLang="zh-TW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zh-TW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再</a:t>
            </a:r>
            <a:r>
              <a:rPr lang="zh-TW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重新隔水加熱至</a:t>
            </a:r>
            <a:r>
              <a:rPr lang="en-US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70</a:t>
            </a:r>
            <a:r>
              <a:rPr lang="zh-TW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度，浸泡</a:t>
            </a:r>
            <a:r>
              <a:rPr lang="en-US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小時。</a:t>
            </a:r>
            <a:endParaRPr lang="zh-TW" altLang="en-US" sz="800" dirty="0"/>
          </a:p>
          <a:p>
            <a:endParaRPr lang="zh-TW" alt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2" name="圖片 26" descr="86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91981"/>
            <a:ext cx="1524000" cy="114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圖片 25" descr="86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065" y="2366308"/>
            <a:ext cx="1704829" cy="22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圖片 7" descr="P_20180825_131007_vHDR_Au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21601"/>
            <a:ext cx="1276496" cy="22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28600" y="1196201"/>
            <a:ext cx="2199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kumimoji="0" lang="en-US" altLang="zh-TW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28600" y="147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28600" y="490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28600" y="6422251"/>
            <a:ext cx="2199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kumimoji="0" lang="en-US" altLang="zh-TW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6699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808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947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60198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zh-TW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倒入</a:t>
            </a:r>
            <a:r>
              <a:rPr lang="zh-TW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乾淨玻璃容器中</a:t>
            </a:r>
            <a:r>
              <a:rPr lang="zh-TW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TW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TW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TW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TW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TW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zh-TW" alt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zh-TW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迷</a:t>
            </a:r>
            <a:r>
              <a:rPr lang="zh-TW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迭香、左手</a:t>
            </a:r>
            <a:r>
              <a:rPr lang="zh-TW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香、</a:t>
            </a:r>
            <a:r>
              <a:rPr lang="zh-TW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檸檬的作法與薄荷相同。</a:t>
            </a:r>
            <a:endParaRPr lang="en-US" altLang="zh-TW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14" descr="P_20180825_161647_vHDR_A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158404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15" descr="P_20180825_162147_vHDR_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08570"/>
            <a:ext cx="1571625" cy="279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 descr="H:\DCIM\129___12\IMG_40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64806" y="5060408"/>
            <a:ext cx="2078171" cy="136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G:\亞媛\珊科展\珊五年級科展\868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20" y="4695826"/>
            <a:ext cx="1249679" cy="20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 descr="G:\亞媛\珊科展\珊五年級科展\S__3622505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382" y="4695826"/>
            <a:ext cx="1355725" cy="20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 descr="G:\亞媛\珊科展\珊五年級科展\P_20180826_211900_vHDR_Aut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30" y="4712008"/>
            <a:ext cx="1095370" cy="2069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3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521162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zh-TW" altLang="zh-TW" sz="3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實驗三、測試酒精防蚊液</a:t>
            </a:r>
            <a:r>
              <a:rPr lang="zh-TW" altLang="en-US" sz="3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和浸漬油防蚊液</a:t>
            </a:r>
            <a:r>
              <a:rPr lang="zh-TW" altLang="zh-TW" sz="3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，</a:t>
            </a:r>
            <a:r>
              <a:rPr lang="zh-TW" altLang="en-US" sz="3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分別</a:t>
            </a:r>
            <a:r>
              <a:rPr lang="zh-TW" altLang="zh-TW" sz="3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找出防蚊效果最佳的防蚊液</a:t>
            </a:r>
            <a:endParaRPr lang="zh-TW" altLang="en-US" sz="32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4731" y="1676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步驟：</a:t>
            </a:r>
            <a:endParaRPr lang="en-US" altLang="zh-TW" dirty="0" smtClean="0"/>
          </a:p>
          <a:p>
            <a:pPr marL="0" lvl="0" indent="0">
              <a:buNone/>
            </a:pPr>
            <a:r>
              <a:rPr lang="en-US" altLang="zh-TW" dirty="0" smtClean="0"/>
              <a:t>1.</a:t>
            </a:r>
            <a:r>
              <a:rPr lang="zh-TW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到本校</a:t>
            </a:r>
            <a:r>
              <a:rPr lang="zh-TW" altLang="zh-TW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舊</a:t>
            </a:r>
            <a:r>
              <a:rPr lang="zh-TW" altLang="zh-TW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幼兒園</a:t>
            </a:r>
            <a:r>
              <a:rPr lang="zh-TW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及</a:t>
            </a:r>
            <a:r>
              <a:rPr lang="zh-TW" altLang="en-US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前庭</a:t>
            </a:r>
            <a:r>
              <a:rPr lang="zh-TW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，將天然薄荷酒精</a:t>
            </a:r>
            <a:r>
              <a:rPr lang="zh-TW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防蚊液塗抹於雙</a:t>
            </a:r>
            <a:r>
              <a:rPr lang="zh-TW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腳</a:t>
            </a:r>
            <a:r>
              <a:rPr lang="en-US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zh-TW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雙手。</a:t>
            </a:r>
            <a:endParaRPr lang="en-US" altLang="zh-TW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altLang="zh-TW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zh-TW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靜</a:t>
            </a:r>
            <a:r>
              <a:rPr lang="zh-TW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待</a:t>
            </a:r>
            <a:r>
              <a:rPr lang="en-US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zh-TW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分鐘</a:t>
            </a:r>
            <a:r>
              <a:rPr lang="zh-TW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zh-TW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記錄</a:t>
            </a:r>
            <a:r>
              <a:rPr lang="zh-TW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雙腳被叮咬的疱數。</a:t>
            </a:r>
            <a:endParaRPr lang="zh-TW" altLang="en-US" sz="800" dirty="0"/>
          </a:p>
          <a:p>
            <a:pPr marL="0" lvl="0" indent="0">
              <a:buNone/>
            </a:pPr>
            <a:r>
              <a:rPr lang="en-US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zh-TW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其他</a:t>
            </a:r>
            <a:r>
              <a:rPr lang="zh-TW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酒精</a:t>
            </a:r>
            <a:r>
              <a:rPr lang="zh-TW" altLang="zh-TW" dirty="0">
                <a:latin typeface="Calibri" panose="020F0502020204030204" pitchFamily="34" charset="0"/>
                <a:cs typeface="Times New Roman" panose="02020603050405020304" pitchFamily="18" charset="0"/>
              </a:rPr>
              <a:t>防蚊</a:t>
            </a:r>
            <a:r>
              <a:rPr lang="zh-TW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液</a:t>
            </a:r>
            <a:r>
              <a:rPr lang="zh-TW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測試方式相同</a:t>
            </a:r>
            <a:r>
              <a:rPr lang="zh-TW" altLang="zh-TW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zh-TW" altLang="zh-TW" sz="4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sz="800" dirty="0"/>
          </a:p>
          <a:p>
            <a:pPr lvl="0"/>
            <a:endParaRPr lang="en-US" altLang="zh-TW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zh-TW" altLang="zh-TW" sz="800" dirty="0"/>
          </a:p>
          <a:p>
            <a:endParaRPr lang="zh-TW" altLang="en-US" dirty="0"/>
          </a:p>
        </p:txBody>
      </p:sp>
      <p:pic>
        <p:nvPicPr>
          <p:cNvPr id="4100" name="圖片 8" descr="P_20180823_103511_vHDR_Au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38" y="3040856"/>
            <a:ext cx="1009650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圖片 19" descr="P_20180824_112955_vHDR_Au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28" y="2708923"/>
            <a:ext cx="1009650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圖片 9" descr="P_20180824_105839_vHDR_Au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886" y="2667516"/>
            <a:ext cx="3200400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圖片 10" descr="P_20180823_103710_vHDR_Au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85" y="4613933"/>
            <a:ext cx="1260801" cy="224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8600" y="2254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095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向左箭號 3"/>
          <p:cNvSpPr/>
          <p:nvPr/>
        </p:nvSpPr>
        <p:spPr>
          <a:xfrm rot="20419268">
            <a:off x="6840187" y="5496378"/>
            <a:ext cx="582972" cy="411163"/>
          </a:xfrm>
          <a:prstGeom prst="lef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65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298" y="0"/>
            <a:ext cx="77760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研究結果</a:t>
            </a:r>
            <a:r>
              <a:rPr lang="zh-TW" altLang="en-US" dirty="0" smtClean="0">
                <a:solidFill>
                  <a:srgbClr val="FFFF00"/>
                </a:solidFill>
              </a:rPr>
              <a:t>：</a:t>
            </a:r>
            <a:r>
              <a:rPr lang="zh-TW" altLang="en-US" dirty="0"/>
              <a:t>天然酒精防蚊</a:t>
            </a:r>
            <a:r>
              <a:rPr lang="zh-TW" altLang="en-US" dirty="0" smtClean="0"/>
              <a:t>液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057493"/>
              </p:ext>
            </p:extLst>
          </p:nvPr>
        </p:nvGraphicFramePr>
        <p:xfrm>
          <a:off x="457200" y="1088231"/>
          <a:ext cx="7896534" cy="524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10587856"/>
                    </a:ext>
                  </a:extLst>
                </a:gridCol>
                <a:gridCol w="653353">
                  <a:extLst>
                    <a:ext uri="{9D8B030D-6E8A-4147-A177-3AD203B41FA5}">
                      <a16:colId xmlns:a16="http://schemas.microsoft.com/office/drawing/2014/main" val="1467925785"/>
                    </a:ext>
                  </a:extLst>
                </a:gridCol>
                <a:gridCol w="1070981">
                  <a:extLst>
                    <a:ext uri="{9D8B030D-6E8A-4147-A177-3AD203B41FA5}">
                      <a16:colId xmlns:a16="http://schemas.microsoft.com/office/drawing/2014/main" val="221481825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62951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97067879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91136505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126499475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chemeClr val="bg2"/>
                          </a:solidFill>
                        </a:rPr>
                        <a:t>測試日期</a:t>
                      </a:r>
                      <a:endParaRPr lang="zh-TW" altLang="en-US" sz="3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bg2"/>
                          </a:solidFill>
                        </a:rPr>
                        <a:t>叮咬包總數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bg2"/>
                          </a:solidFill>
                        </a:rPr>
                        <a:t>效果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031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2060"/>
                          </a:solidFill>
                        </a:rPr>
                        <a:t>薄荷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8/27,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8/28,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8/30,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9/4,9/6,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9/11,9/13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9/28,9/20</a:t>
                      </a:r>
                      <a:endParaRPr lang="zh-TW" altLang="en-US" dirty="0" smtClean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10/2,10/9,10/16,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10/18,10/23,10/25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10/30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11/6,11/8.11/13,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11/15,11/20,11/22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11/27,11/29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91905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2060"/>
                          </a:solidFill>
                        </a:rPr>
                        <a:t>左手香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8/27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8/28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8/30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9/3,9/6,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9/10,9/17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9/25,9/27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10/1,10/8,10/11,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10/19,10/15,10/22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10/29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11/2,11/5,11/9,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11/12,11/16,11/19,11/26,11/30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53046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2060"/>
                          </a:solidFill>
                        </a:rPr>
                        <a:t>迷迭香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8/27,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8/28,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8/30,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9/4,9/6,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9/11,9/13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9/28,9/20</a:t>
                      </a:r>
                      <a:endParaRPr lang="zh-TW" altLang="en-US" dirty="0" smtClean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10/2,10/9,10/16,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10/18,10/23,10/25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10/30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11/6,11/8.11/13,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11/15,11/20,11/22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11/27,11/29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7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4226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2060"/>
                          </a:solidFill>
                        </a:rPr>
                        <a:t>檸檬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8/27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8/28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8/30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9/3,9/6,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9/10,9/17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9/25,9/27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10/1,10/8,10/11,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10/19,10/15,10/22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10/29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11/2,11/5,11/9,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11/12,11/16,11/19,11/26,11/30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45057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2060"/>
                          </a:solidFill>
                        </a:rPr>
                        <a:t>柚子</a:t>
                      </a:r>
                      <a:endParaRPr lang="zh-TW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10/11,10/12,10/16,10/17,10/24,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10/31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11/1,11/2,11/7,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11/9,11/13,11/14,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11/21,11/28,12/4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105108"/>
                  </a:ext>
                </a:extLst>
              </a:tr>
            </a:tbl>
          </a:graphicData>
        </a:graphic>
      </p:graphicFrame>
      <p:sp>
        <p:nvSpPr>
          <p:cNvPr id="5" name="五角星形 4"/>
          <p:cNvSpPr/>
          <p:nvPr/>
        </p:nvSpPr>
        <p:spPr>
          <a:xfrm>
            <a:off x="7848600" y="4648200"/>
            <a:ext cx="346498" cy="3810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五角星形 5"/>
          <p:cNvSpPr/>
          <p:nvPr/>
        </p:nvSpPr>
        <p:spPr>
          <a:xfrm>
            <a:off x="7846711" y="5486400"/>
            <a:ext cx="346498" cy="3810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鳳舞九天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鳳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809</TotalTime>
  <Words>794</Words>
  <Application>Microsoft Office PowerPoint</Application>
  <PresentationFormat>如螢幕大小 (4:3)</PresentationFormat>
  <Paragraphs>202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2" baseType="lpstr">
      <vt:lpstr>Goudy Old Style</vt:lpstr>
      <vt:lpstr>宋体</vt:lpstr>
      <vt:lpstr>微軟正黑體</vt:lpstr>
      <vt:lpstr>新細明體</vt:lpstr>
      <vt:lpstr>Arial</vt:lpstr>
      <vt:lpstr>Calibri</vt:lpstr>
      <vt:lpstr>Footlight MT Light</vt:lpstr>
      <vt:lpstr>Times New Roman</vt:lpstr>
      <vt:lpstr>Wingdings 2</vt:lpstr>
      <vt:lpstr>鳳舞九天</vt:lpstr>
      <vt:lpstr>蚊封不動— 自製天然防蚊液大評比 </vt:lpstr>
      <vt:lpstr>研究動機:</vt:lpstr>
      <vt:lpstr>研究目的：</vt:lpstr>
      <vt:lpstr>研究過程與方法：</vt:lpstr>
      <vt:lpstr>PowerPoint 簡報</vt:lpstr>
      <vt:lpstr>實驗二、自製天然浸漬油防蚊液</vt:lpstr>
      <vt:lpstr>PowerPoint 簡報</vt:lpstr>
      <vt:lpstr>實驗三、測試酒精防蚊液和浸漬油防蚊液，分別找出防蚊效果最佳的防蚊液</vt:lpstr>
      <vt:lpstr>研究結果：天然酒精防蚊液</vt:lpstr>
      <vt:lpstr>研究結果：天然浸漬油防蚊液</vt:lpstr>
      <vt:lpstr>結論與討論：</vt:lpstr>
      <vt:lpstr>參考資料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蚊封不動— 自製天然防蚊液 4628劉葦萱 5127江佩庭 5429劉緯珊 5627鎮</dc:title>
  <dc:creator>劉文正</dc:creator>
  <cp:lastModifiedBy>teacher</cp:lastModifiedBy>
  <cp:revision>49</cp:revision>
  <cp:lastPrinted>2018-12-17T07:06:39Z</cp:lastPrinted>
  <dcterms:created xsi:type="dcterms:W3CDTF">2018-12-05T12:27:24Z</dcterms:created>
  <dcterms:modified xsi:type="dcterms:W3CDTF">2018-12-18T05:19:34Z</dcterms:modified>
</cp:coreProperties>
</file>