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6" r:id="rId2"/>
    <p:sldId id="267" r:id="rId3"/>
    <p:sldId id="263" r:id="rId4"/>
    <p:sldId id="260" r:id="rId5"/>
    <p:sldId id="262" r:id="rId6"/>
    <p:sldId id="265" r:id="rId7"/>
    <p:sldId id="261" r:id="rId8"/>
    <p:sldId id="264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41" autoAdjust="0"/>
  </p:normalViewPr>
  <p:slideViewPr>
    <p:cSldViewPr snapToGrid="0">
      <p:cViewPr varScale="1">
        <p:scale>
          <a:sx n="64" d="100"/>
          <a:sy n="64" d="100"/>
        </p:scale>
        <p:origin x="90" y="1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0548B-092A-4801-A8AE-52430FC071F0}" type="datetimeFigureOut">
              <a:rPr lang="zh-TW" altLang="en-US" smtClean="0"/>
              <a:pPr/>
              <a:t>2019/11/19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75E45-62AE-435B-8A31-4909F642164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4603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75E45-62AE-435B-8A31-4909F6421646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651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E14A-1F9C-46D9-B727-A4B07EAB15B2}" type="datetimeFigureOut">
              <a:rPr lang="zh-TW" altLang="en-US" smtClean="0"/>
              <a:pPr/>
              <a:t>2019/11/19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F9B7-15B1-4794-87C8-217E60EFED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356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E14A-1F9C-46D9-B727-A4B07EAB15B2}" type="datetimeFigureOut">
              <a:rPr lang="zh-TW" altLang="en-US" smtClean="0"/>
              <a:pPr/>
              <a:t>2019/11/19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F9B7-15B1-4794-87C8-217E60EFED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7015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E14A-1F9C-46D9-B727-A4B07EAB15B2}" type="datetimeFigureOut">
              <a:rPr lang="zh-TW" altLang="en-US" smtClean="0"/>
              <a:pPr/>
              <a:t>2019/11/19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F9B7-15B1-4794-87C8-217E60EFED8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3575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E14A-1F9C-46D9-B727-A4B07EAB15B2}" type="datetimeFigureOut">
              <a:rPr lang="zh-TW" altLang="en-US" smtClean="0"/>
              <a:pPr/>
              <a:t>2019/11/19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F9B7-15B1-4794-87C8-217E60EFED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9455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E14A-1F9C-46D9-B727-A4B07EAB15B2}" type="datetimeFigureOut">
              <a:rPr lang="zh-TW" altLang="en-US" smtClean="0"/>
              <a:pPr/>
              <a:t>2019/11/19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F9B7-15B1-4794-87C8-217E60EFED8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1558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E14A-1F9C-46D9-B727-A4B07EAB15B2}" type="datetimeFigureOut">
              <a:rPr lang="zh-TW" altLang="en-US" smtClean="0"/>
              <a:pPr/>
              <a:t>2019/11/19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F9B7-15B1-4794-87C8-217E60EFED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0592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E14A-1F9C-46D9-B727-A4B07EAB15B2}" type="datetimeFigureOut">
              <a:rPr lang="zh-TW" altLang="en-US" smtClean="0"/>
              <a:pPr/>
              <a:t>2019/11/19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F9B7-15B1-4794-87C8-217E60EFED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23804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E14A-1F9C-46D9-B727-A4B07EAB15B2}" type="datetimeFigureOut">
              <a:rPr lang="zh-TW" altLang="en-US" smtClean="0"/>
              <a:pPr/>
              <a:t>2019/11/19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F9B7-15B1-4794-87C8-217E60EFED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0225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E14A-1F9C-46D9-B727-A4B07EAB15B2}" type="datetimeFigureOut">
              <a:rPr lang="zh-TW" altLang="en-US" smtClean="0"/>
              <a:pPr/>
              <a:t>2019/11/19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F9B7-15B1-4794-87C8-217E60EFED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66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E14A-1F9C-46D9-B727-A4B07EAB15B2}" type="datetimeFigureOut">
              <a:rPr lang="zh-TW" altLang="en-US" smtClean="0"/>
              <a:pPr/>
              <a:t>2019/11/19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F9B7-15B1-4794-87C8-217E60EFED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0711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E14A-1F9C-46D9-B727-A4B07EAB15B2}" type="datetimeFigureOut">
              <a:rPr lang="zh-TW" altLang="en-US" smtClean="0"/>
              <a:pPr/>
              <a:t>2019/11/19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F9B7-15B1-4794-87C8-217E60EFED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966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E14A-1F9C-46D9-B727-A4B07EAB15B2}" type="datetimeFigureOut">
              <a:rPr lang="zh-TW" altLang="en-US" smtClean="0"/>
              <a:pPr/>
              <a:t>2019/11/19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F9B7-15B1-4794-87C8-217E60EFED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1866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E14A-1F9C-46D9-B727-A4B07EAB15B2}" type="datetimeFigureOut">
              <a:rPr lang="zh-TW" altLang="en-US" smtClean="0"/>
              <a:pPr/>
              <a:t>2019/11/19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F9B7-15B1-4794-87C8-217E60EFED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4519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E14A-1F9C-46D9-B727-A4B07EAB15B2}" type="datetimeFigureOut">
              <a:rPr lang="zh-TW" altLang="en-US" smtClean="0"/>
              <a:pPr/>
              <a:t>2019/11/19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F9B7-15B1-4794-87C8-217E60EFED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496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E14A-1F9C-46D9-B727-A4B07EAB15B2}" type="datetimeFigureOut">
              <a:rPr lang="zh-TW" altLang="en-US" smtClean="0"/>
              <a:pPr/>
              <a:t>2019/11/19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F9B7-15B1-4794-87C8-217E60EFED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340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E14A-1F9C-46D9-B727-A4B07EAB15B2}" type="datetimeFigureOut">
              <a:rPr lang="zh-TW" altLang="en-US" smtClean="0"/>
              <a:pPr/>
              <a:t>2019/11/19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F9B7-15B1-4794-87C8-217E60EFED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256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AE14A-1F9C-46D9-B727-A4B07EAB15B2}" type="datetimeFigureOut">
              <a:rPr lang="zh-TW" altLang="en-US" smtClean="0"/>
              <a:pPr/>
              <a:t>2019/11/19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7EEF9B7-15B1-4794-87C8-217E60EFED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8684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ivicmedia.fandom.com/zh/wiki/%E8%B1%AA%E9%9B%A8?action=edit&amp;redlink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embed/WcOjWJKHQK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台灣的山坡危機</a:t>
            </a:r>
            <a:endParaRPr lang="zh-TW" altLang="en-US" sz="6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2160589"/>
            <a:ext cx="9801690" cy="3880773"/>
          </a:xfrm>
        </p:spPr>
        <p:txBody>
          <a:bodyPr/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sz="5400" dirty="0" smtClean="0"/>
              <a:t>組員</a:t>
            </a:r>
            <a:r>
              <a:rPr lang="zh-TW" altLang="en-US" dirty="0" smtClean="0"/>
              <a:t> </a:t>
            </a:r>
            <a:r>
              <a:rPr lang="en-US" altLang="zh-TW" dirty="0" smtClean="0"/>
              <a:t>: </a:t>
            </a:r>
            <a:r>
              <a:rPr lang="en-US" altLang="zh-TW" sz="5400" dirty="0" smtClean="0"/>
              <a:t>1</a:t>
            </a:r>
            <a:r>
              <a:rPr lang="zh-TW" altLang="en-US" sz="5400" dirty="0" smtClean="0"/>
              <a:t>號</a:t>
            </a:r>
            <a:r>
              <a:rPr lang="zh-TW" altLang="en-US" dirty="0" smtClean="0"/>
              <a:t>、</a:t>
            </a:r>
            <a:r>
              <a:rPr lang="en-US" altLang="zh-TW" sz="6600" dirty="0" smtClean="0"/>
              <a:t>4</a:t>
            </a:r>
            <a:r>
              <a:rPr lang="zh-TW" altLang="en-US" sz="6600" dirty="0" smtClean="0"/>
              <a:t>號</a:t>
            </a:r>
            <a:r>
              <a:rPr lang="zh-TW" altLang="en-US" dirty="0" smtClean="0"/>
              <a:t>、</a:t>
            </a:r>
            <a:r>
              <a:rPr lang="en-US" altLang="zh-TW" sz="8000" dirty="0" smtClean="0"/>
              <a:t>7</a:t>
            </a:r>
            <a:r>
              <a:rPr lang="zh-TW" altLang="en-US" sz="8000" dirty="0" smtClean="0"/>
              <a:t>號</a:t>
            </a:r>
            <a:r>
              <a:rPr lang="zh-TW" altLang="en-US" dirty="0" smtClean="0"/>
              <a:t>、</a:t>
            </a:r>
            <a:r>
              <a:rPr lang="en-US" altLang="zh-TW" sz="9600" dirty="0" smtClean="0"/>
              <a:t>10</a:t>
            </a:r>
            <a:r>
              <a:rPr lang="zh-TW" altLang="en-US" sz="9600" dirty="0" smtClean="0"/>
              <a:t>號</a:t>
            </a:r>
            <a:endParaRPr lang="zh-TW" alt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dirty="0" smtClean="0">
                <a:solidFill>
                  <a:srgbClr val="FF0000"/>
                </a:solidFill>
              </a:rPr>
              <a:t>山坡地濫墾濫伐 </a:t>
            </a:r>
            <a:endParaRPr lang="zh-TW" altLang="en-US" sz="54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 smtClean="0">
                <a:solidFill>
                  <a:schemeClr val="tx2">
                    <a:lumMod val="75000"/>
                  </a:schemeClr>
                </a:solidFill>
              </a:rPr>
              <a:t>山坡地的自然環境與人的關係雖然如此之密切，但在自然資 源永續利用的大前提下，配合合理的規劃和管理制度，則適當的 開發利用，以增進全體國民的福祉，也並非全然不可行。 </a:t>
            </a:r>
            <a:endParaRPr lang="en-US" altLang="zh-TW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zh-TW" altLang="en-US" sz="2400" dirty="0" smtClean="0">
                <a:solidFill>
                  <a:schemeClr val="tx2">
                    <a:lumMod val="75000"/>
                  </a:schemeClr>
                </a:solidFill>
              </a:rPr>
              <a:t>       無奈，過去模糊的政策、唯利是圖的開發者，和審時度勢的 選擇性執法，對山坡地資源的開發失去了掌控，植被或地貌或兩 者的巨大改變，成為開發行為的祭品，遂使山坡地的自然環境系 統受到相當程度的戕害，社會全體也為此付出了慘重的代價。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7200" dirty="0" smtClean="0">
                <a:solidFill>
                  <a:schemeClr val="accent5"/>
                </a:solidFill>
              </a:rPr>
              <a:t>  山坡地濫墾的因果</a:t>
            </a:r>
            <a:endParaRPr lang="zh-TW" altLang="en-US" sz="7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過度開發山坡地，在山坡地上濫墾、濫伐，會</a:t>
            </a:r>
            <a:r>
              <a:rPr lang="zh-TW" altLang="zh-TW" b="1" dirty="0" smtClean="0">
                <a:solidFill>
                  <a:srgbClr val="FF0000"/>
                </a:solidFill>
              </a:rPr>
              <a:t>影響生活在其中的生物</a:t>
            </a:r>
            <a:r>
              <a:rPr lang="zh-TW" altLang="zh-TW" dirty="0" smtClean="0"/>
              <a:t>、造成</a:t>
            </a:r>
            <a:r>
              <a:rPr lang="zh-TW" altLang="zh-TW" b="1" dirty="0" smtClean="0">
                <a:solidFill>
                  <a:srgbClr val="FF0000"/>
                </a:solidFill>
              </a:rPr>
              <a:t>水土流失</a:t>
            </a:r>
            <a:r>
              <a:rPr lang="zh-TW" altLang="zh-TW" dirty="0" smtClean="0">
                <a:solidFill>
                  <a:srgbClr val="FF0000"/>
                </a:solidFill>
              </a:rPr>
              <a:t>、</a:t>
            </a:r>
            <a:r>
              <a:rPr lang="zh-TW" altLang="zh-TW" b="1" dirty="0" smtClean="0">
                <a:solidFill>
                  <a:srgbClr val="FF0000"/>
                </a:solidFill>
              </a:rPr>
              <a:t>河川污染</a:t>
            </a:r>
            <a:r>
              <a:rPr lang="zh-TW" altLang="zh-TW" dirty="0" smtClean="0">
                <a:solidFill>
                  <a:srgbClr val="FF0000"/>
                </a:solidFill>
              </a:rPr>
              <a:t>、</a:t>
            </a:r>
            <a:r>
              <a:rPr lang="zh-TW" altLang="zh-TW" b="1" dirty="0" smtClean="0">
                <a:solidFill>
                  <a:srgbClr val="FF0000"/>
                </a:solidFill>
              </a:rPr>
              <a:t>水庫水質優養化</a:t>
            </a:r>
            <a:r>
              <a:rPr lang="zh-TW" altLang="zh-TW" dirty="0" smtClean="0"/>
              <a:t>，甚至引發</a:t>
            </a:r>
            <a:r>
              <a:rPr lang="zh-TW" altLang="zh-TW" b="1" dirty="0" smtClean="0">
                <a:solidFill>
                  <a:srgbClr val="FF0000"/>
                </a:solidFill>
              </a:rPr>
              <a:t>山崩</a:t>
            </a:r>
            <a:r>
              <a:rPr lang="zh-TW" altLang="zh-TW" dirty="0" smtClean="0">
                <a:solidFill>
                  <a:srgbClr val="FF0000"/>
                </a:solidFill>
              </a:rPr>
              <a:t>、</a:t>
            </a:r>
            <a:r>
              <a:rPr lang="zh-TW" altLang="zh-TW" b="1" dirty="0" smtClean="0">
                <a:solidFill>
                  <a:srgbClr val="FF0000"/>
                </a:solidFill>
              </a:rPr>
              <a:t>地滑</a:t>
            </a:r>
            <a:r>
              <a:rPr lang="zh-TW" altLang="zh-TW" dirty="0" smtClean="0"/>
              <a:t>和</a:t>
            </a:r>
            <a:r>
              <a:rPr lang="zh-TW" altLang="zh-TW" b="1" dirty="0" smtClean="0">
                <a:solidFill>
                  <a:srgbClr val="FF0000"/>
                </a:solidFill>
              </a:rPr>
              <a:t>土石流</a:t>
            </a:r>
            <a:r>
              <a:rPr lang="zh-TW" altLang="zh-TW" dirty="0" smtClean="0"/>
              <a:t>。 </a:t>
            </a:r>
          </a:p>
          <a:p>
            <a:r>
              <a:rPr lang="zh-TW" altLang="zh-TW" dirty="0" smtClean="0"/>
              <a:t>如果</a:t>
            </a:r>
            <a:r>
              <a:rPr lang="zh-TW" altLang="zh-TW" b="1" dirty="0" smtClean="0">
                <a:solidFill>
                  <a:srgbClr val="FF0000"/>
                </a:solidFill>
              </a:rPr>
              <a:t>河川汙染</a:t>
            </a:r>
            <a:r>
              <a:rPr lang="zh-TW" altLang="zh-TW" dirty="0" smtClean="0"/>
              <a:t>，那在河邊的稻田，裡面的作物就吸收到汙水了，那我們吃下肚是否會生病呢？！ </a:t>
            </a:r>
          </a:p>
          <a:p>
            <a:r>
              <a:rPr lang="zh-TW" altLang="zh-TW" dirty="0" smtClean="0"/>
              <a:t>如果</a:t>
            </a:r>
            <a:r>
              <a:rPr lang="zh-TW" altLang="zh-TW" b="1" dirty="0" smtClean="0">
                <a:solidFill>
                  <a:srgbClr val="FF0000"/>
                </a:solidFill>
              </a:rPr>
              <a:t>山崩</a:t>
            </a:r>
            <a:r>
              <a:rPr lang="zh-TW" altLang="zh-TW" dirty="0" smtClean="0">
                <a:solidFill>
                  <a:srgbClr val="FF0000"/>
                </a:solidFill>
              </a:rPr>
              <a:t>、</a:t>
            </a:r>
            <a:r>
              <a:rPr lang="zh-TW" altLang="zh-TW" b="1" dirty="0" smtClean="0">
                <a:solidFill>
                  <a:srgbClr val="FF0000"/>
                </a:solidFill>
              </a:rPr>
              <a:t>地滑</a:t>
            </a:r>
            <a:r>
              <a:rPr lang="zh-TW" altLang="zh-TW" dirty="0" smtClean="0"/>
              <a:t>和</a:t>
            </a:r>
            <a:r>
              <a:rPr lang="zh-TW" altLang="zh-TW" b="1" dirty="0" smtClean="0">
                <a:solidFill>
                  <a:srgbClr val="FF0000"/>
                </a:solidFill>
              </a:rPr>
              <a:t>土石流</a:t>
            </a:r>
            <a:r>
              <a:rPr lang="zh-TW" altLang="zh-TW" dirty="0" smtClean="0"/>
              <a:t>，將會有許多生命、家園和財產流失。 </a:t>
            </a:r>
          </a:p>
          <a:p>
            <a:r>
              <a:rPr lang="zh-TW" altLang="zh-TW" dirty="0" smtClean="0"/>
              <a:t>如果因此</a:t>
            </a:r>
            <a:r>
              <a:rPr lang="zh-TW" altLang="zh-TW" b="1" dirty="0" smtClean="0">
                <a:solidFill>
                  <a:srgbClr val="FF0000"/>
                </a:solidFill>
              </a:rPr>
              <a:t>影響生活在其中的生物</a:t>
            </a:r>
            <a:r>
              <a:rPr lang="zh-TW" altLang="zh-TW" dirty="0" smtClean="0"/>
              <a:t>，使得這些生物無家可歸，甚至可能讓牠們瀕臨絕種！ </a:t>
            </a:r>
          </a:p>
          <a:p>
            <a:r>
              <a:rPr lang="zh-TW" altLang="zh-TW" dirty="0" smtClean="0"/>
              <a:t>如果</a:t>
            </a:r>
            <a:r>
              <a:rPr lang="zh-TW" altLang="zh-TW" b="1" dirty="0" smtClean="0">
                <a:solidFill>
                  <a:srgbClr val="FF0000"/>
                </a:solidFill>
              </a:rPr>
              <a:t>水土流失</a:t>
            </a:r>
            <a:r>
              <a:rPr lang="zh-TW" altLang="zh-TW" dirty="0" smtClean="0"/>
              <a:t>，</a:t>
            </a:r>
            <a:r>
              <a:rPr lang="zh-TW" altLang="zh-TW" dirty="0" smtClean="0">
                <a:solidFill>
                  <a:schemeClr val="tx1"/>
                </a:solidFill>
                <a:hlinkClick r:id="rId2" tooltip="豪雨 （頁面不存在）"/>
              </a:rPr>
              <a:t>豪雨</a:t>
            </a:r>
            <a:r>
              <a:rPr lang="zh-TW" altLang="zh-TW" dirty="0" smtClean="0"/>
              <a:t>時，將容易產生</a:t>
            </a:r>
            <a:r>
              <a:rPr lang="zh-TW" altLang="zh-TW" b="1" dirty="0" smtClean="0">
                <a:solidFill>
                  <a:srgbClr val="FF0000"/>
                </a:solidFill>
              </a:rPr>
              <a:t>土石流</a:t>
            </a:r>
            <a:r>
              <a:rPr lang="zh-TW" altLang="zh-TW" dirty="0" smtClean="0">
                <a:solidFill>
                  <a:srgbClr val="FF0000"/>
                </a:solidFill>
              </a:rPr>
              <a:t>、</a:t>
            </a:r>
            <a:r>
              <a:rPr lang="zh-TW" altLang="zh-TW" b="1" dirty="0" smtClean="0">
                <a:solidFill>
                  <a:srgbClr val="FF0000"/>
                </a:solidFill>
              </a:rPr>
              <a:t>地滑</a:t>
            </a:r>
            <a:r>
              <a:rPr lang="zh-TW" altLang="zh-TW" dirty="0" smtClean="0"/>
              <a:t>等現象。所以濫墾山坡地會連續造成許多災害，稱為「連鎖效應」。 </a:t>
            </a:r>
          </a:p>
          <a:p>
            <a:endParaRPr lang="zh-TW" altLang="en-US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54767" y="1257300"/>
            <a:ext cx="7008283" cy="2326811"/>
          </a:xfrm>
        </p:spPr>
        <p:txBody>
          <a:bodyPr/>
          <a:lstStyle/>
          <a:p>
            <a:r>
              <a:rPr lang="zh-TW" altLang="en-US" dirty="0"/>
              <a:t/>
            </a:r>
            <a:br>
              <a:rPr lang="zh-TW" altLang="en-US" dirty="0"/>
            </a:br>
            <a:endParaRPr lang="zh-TW" altLang="en-US" sz="6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07067" y="4706911"/>
            <a:ext cx="7766936" cy="1259174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dirty="0" smtClean="0">
                <a:solidFill>
                  <a:srgbClr val="7030A0"/>
                </a:solidFill>
              </a:rPr>
              <a:t>人為破壞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pic>
        <p:nvPicPr>
          <p:cNvPr id="4" name="Picture 2" descr="「山坡地」的圖片搜尋結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067" y="389420"/>
            <a:ext cx="7620000" cy="406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55436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998976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77335" y="3492709"/>
            <a:ext cx="10715190" cy="2983042"/>
          </a:xfrm>
        </p:spPr>
        <p:txBody>
          <a:bodyPr>
            <a:normAutofit/>
          </a:bodyPr>
          <a:lstStyle/>
          <a:p>
            <a:r>
              <a:rPr lang="zh-TW" altLang="en-US" sz="6600" dirty="0" smtClean="0"/>
              <a:t>山坡地濫墾濫伐的後果</a:t>
            </a:r>
            <a:endParaRPr lang="en-US" altLang="zh-TW" sz="6600" dirty="0" smtClean="0"/>
          </a:p>
          <a:p>
            <a:pPr algn="ctr"/>
            <a:r>
              <a:rPr lang="zh-TW" altLang="en-US" sz="6600" dirty="0" smtClean="0"/>
              <a:t>土石</a:t>
            </a:r>
            <a:r>
              <a:rPr lang="zh-TW" altLang="en-US" sz="6600" dirty="0"/>
              <a:t>流</a:t>
            </a:r>
            <a:endParaRPr lang="en-US" altLang="zh-TW" sz="6600" dirty="0" smtClean="0"/>
          </a:p>
        </p:txBody>
      </p:sp>
      <p:pic>
        <p:nvPicPr>
          <p:cNvPr id="4" name="Picture 2" descr="「土石流」的圖片搜尋結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157" y="234746"/>
            <a:ext cx="8193023" cy="3632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60013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167" y="201168"/>
            <a:ext cx="8596668" cy="1307592"/>
          </a:xfrm>
        </p:spPr>
        <p:txBody>
          <a:bodyPr/>
          <a:lstStyle/>
          <a:p>
            <a:pPr algn="ctr"/>
            <a:r>
              <a:rPr lang="zh-TW" altLang="en-US" dirty="0" smtClean="0">
                <a:solidFill>
                  <a:srgbClr val="FF0000"/>
                </a:solidFill>
              </a:rPr>
              <a:t>預 防 土 石 流 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77334" y="1298448"/>
            <a:ext cx="9051881" cy="4742914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『</a:t>
            </a:r>
            <a:r>
              <a:rPr lang="zh-TW" altLang="en-US" sz="2800" dirty="0" smtClean="0"/>
              <a:t>原則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減少土石供應量；減少水量。</a:t>
            </a:r>
            <a:r>
              <a:rPr lang="en-US" altLang="zh-TW" sz="2800" dirty="0" smtClean="0"/>
              <a:t>』</a:t>
            </a:r>
          </a:p>
          <a:p>
            <a:r>
              <a:rPr lang="zh-TW" altLang="en-US" sz="2800" dirty="0" smtClean="0"/>
              <a:t>改善方法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禁止墾殖；種植樹林；處理崩塌地；穩定邊坡；儲水、蓄水；減少地表水進入發源地的匯水漥地。 </a:t>
            </a:r>
          </a:p>
          <a:p>
            <a:r>
              <a:rPr lang="zh-TW" altLang="en-US" sz="2800" dirty="0" smtClean="0"/>
              <a:t>流通段之防治 </a:t>
            </a:r>
          </a:p>
          <a:p>
            <a:r>
              <a:rPr lang="en-US" altLang="zh-TW" sz="2800" dirty="0" smtClean="0"/>
              <a:t>『</a:t>
            </a:r>
            <a:r>
              <a:rPr lang="zh-TW" altLang="en-US" sz="2800" dirty="0" smtClean="0"/>
              <a:t>原則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改善運輸功能；維持適當流速；調整流向；防止直進；防止漫流；攔截土石。</a:t>
            </a:r>
            <a:r>
              <a:rPr lang="en-US" altLang="zh-TW" sz="2800" dirty="0" smtClean="0"/>
              <a:t>』</a:t>
            </a:r>
          </a:p>
          <a:p>
            <a:r>
              <a:rPr lang="zh-TW" altLang="en-US" sz="2800" dirty="0" smtClean="0"/>
              <a:t>改善方法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槽溝治理；排導溝；倒流提；截彎取直；攔砂壩；截石池。 </a:t>
            </a:r>
            <a:endParaRPr lang="zh-TW" altLang="en-US" sz="28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           </a:t>
            </a:r>
            <a:r>
              <a:rPr lang="zh-TW" altLang="en-US" sz="5400" b="1" dirty="0" smtClean="0">
                <a:solidFill>
                  <a:srgbClr val="FF0000"/>
                </a:solidFill>
              </a:rPr>
              <a:t>影 片   欣 賞</a:t>
            </a:r>
            <a:r>
              <a:rPr lang="en-US" altLang="zh-TW" dirty="0" smtClean="0"/>
              <a:t> 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04671" y="2935224"/>
            <a:ext cx="8469331" cy="2548354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https://www.youtube.com/embed/WcOjWJKHQKE</a:t>
            </a:r>
            <a:endParaRPr lang="en-US" altLang="zh-TW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altLang="zh-TW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844951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8800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報告完畢</a:t>
            </a:r>
            <a:r>
              <a:rPr lang="en-US" altLang="zh-TW" sz="8800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</a:t>
            </a:r>
            <a:r>
              <a:rPr lang="zh-TW" altLang="en-US" sz="5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報告完畢</a:t>
            </a:r>
            <a:r>
              <a:rPr lang="en-US" altLang="zh-TW" sz="5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</a:t>
            </a:r>
            <a:endParaRPr lang="zh-TW" altLang="en-US" sz="54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77335" y="3886200"/>
            <a:ext cx="8596668" cy="2155162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4" name="圖片 3" descr="33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9808" y="3950208"/>
            <a:ext cx="8390745" cy="2002536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179</TotalTime>
  <Words>434</Words>
  <Application>Microsoft Office PowerPoint</Application>
  <PresentationFormat>寬螢幕</PresentationFormat>
  <Paragraphs>27</Paragraphs>
  <Slides>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5" baseType="lpstr">
      <vt:lpstr>微軟正黑體</vt:lpstr>
      <vt:lpstr>新細明體</vt:lpstr>
      <vt:lpstr>Arial</vt:lpstr>
      <vt:lpstr>Calibri</vt:lpstr>
      <vt:lpstr>Trebuchet MS</vt:lpstr>
      <vt:lpstr>Wingdings 3</vt:lpstr>
      <vt:lpstr>多面向</vt:lpstr>
      <vt:lpstr>台灣的山坡危機</vt:lpstr>
      <vt:lpstr>山坡地濫墾濫伐 </vt:lpstr>
      <vt:lpstr>  山坡地濫墾的因果</vt:lpstr>
      <vt:lpstr> </vt:lpstr>
      <vt:lpstr>PowerPoint 簡報</vt:lpstr>
      <vt:lpstr>預 防 土 石 流 </vt:lpstr>
      <vt:lpstr>             影 片   欣 賞  </vt:lpstr>
      <vt:lpstr>報告完畢!!報告完畢!!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25</cp:revision>
  <dcterms:created xsi:type="dcterms:W3CDTF">2019-11-10T05:04:08Z</dcterms:created>
  <dcterms:modified xsi:type="dcterms:W3CDTF">2019-11-19T03:50:27Z</dcterms:modified>
</cp:coreProperties>
</file>