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35"/>
  </p:notesMasterIdLst>
  <p:sldIdLst>
    <p:sldId id="316" r:id="rId3"/>
    <p:sldId id="301" r:id="rId4"/>
    <p:sldId id="287" r:id="rId5"/>
    <p:sldId id="298" r:id="rId6"/>
    <p:sldId id="289" r:id="rId7"/>
    <p:sldId id="288" r:id="rId8"/>
    <p:sldId id="292" r:id="rId9"/>
    <p:sldId id="291" r:id="rId10"/>
    <p:sldId id="290" r:id="rId11"/>
    <p:sldId id="259" r:id="rId12"/>
    <p:sldId id="268" r:id="rId13"/>
    <p:sldId id="293" r:id="rId14"/>
    <p:sldId id="271" r:id="rId15"/>
    <p:sldId id="267" r:id="rId16"/>
    <p:sldId id="317" r:id="rId17"/>
    <p:sldId id="303" r:id="rId18"/>
    <p:sldId id="304" r:id="rId19"/>
    <p:sldId id="305" r:id="rId20"/>
    <p:sldId id="306" r:id="rId21"/>
    <p:sldId id="307" r:id="rId22"/>
    <p:sldId id="308" r:id="rId23"/>
    <p:sldId id="309" r:id="rId24"/>
    <p:sldId id="262" r:id="rId25"/>
    <p:sldId id="286" r:id="rId26"/>
    <p:sldId id="299" r:id="rId27"/>
    <p:sldId id="300" r:id="rId28"/>
    <p:sldId id="285" r:id="rId29"/>
    <p:sldId id="313" r:id="rId30"/>
    <p:sldId id="314" r:id="rId31"/>
    <p:sldId id="273" r:id="rId32"/>
    <p:sldId id="261" r:id="rId33"/>
    <p:sldId id="312" r:id="rId3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42" autoAdjust="0"/>
    <p:restoredTop sz="94660"/>
  </p:normalViewPr>
  <p:slideViewPr>
    <p:cSldViewPr>
      <p:cViewPr varScale="1">
        <p:scale>
          <a:sx n="67" d="100"/>
          <a:sy n="67" d="100"/>
        </p:scale>
        <p:origin x="-648"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82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27963;&#38913;&#31807;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36"/>
    </mc:Choice>
    <mc:Fallback>
      <c:style val="36"/>
    </mc:Fallback>
  </mc:AlternateContent>
  <c:chart>
    <c:title>
      <c:tx>
        <c:rich>
          <a:bodyPr/>
          <a:lstStyle/>
          <a:p>
            <a:pPr>
              <a:defRPr sz="2000" b="1">
                <a:effectLst>
                  <a:outerShdw blurRad="38100" dist="38100" dir="2700000" algn="tl">
                    <a:srgbClr val="000000">
                      <a:alpha val="43137"/>
                    </a:srgbClr>
                  </a:outerShdw>
                </a:effectLst>
              </a:defRPr>
            </a:pPr>
            <a:r>
              <a:rPr lang="zh-TW" altLang="en-US" sz="2000" b="1" i="0" u="none" strike="noStrike" baseline="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西元</a:t>
            </a:r>
            <a:r>
              <a:rPr lang="en-US" altLang="zh-TW" sz="2000" b="1" i="0" u="none" strike="noStrike" baseline="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1911</a:t>
            </a:r>
            <a:r>
              <a:rPr lang="zh-TW" altLang="en-US" sz="2000" b="1" i="0" u="none" strike="noStrike" baseline="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年至</a:t>
            </a:r>
            <a:r>
              <a:rPr lang="en-US" altLang="zh-TW" sz="2000" b="1" i="0" u="none" strike="noStrike" baseline="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2015</a:t>
            </a:r>
            <a:r>
              <a:rPr lang="zh-TW" altLang="en-US" sz="2000" b="1" i="0" u="none" strike="noStrike" baseline="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年颱風侵襲臺灣各月個數</a:t>
            </a:r>
            <a:endParaRPr lang="zh-TW" altLang="en-US" sz="2000" b="1">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c:rich>
      </c:tx>
      <c:layout>
        <c:manualLayout>
          <c:xMode val="edge"/>
          <c:yMode val="edge"/>
          <c:x val="0.21854714555525576"/>
          <c:y val="2.4103513961411693E-2"/>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工作表1!$A$2</c:f>
              <c:strCache>
                <c:ptCount val="1"/>
                <c:pt idx="0">
                  <c:v>個數</c:v>
                </c:pt>
              </c:strCache>
            </c:strRef>
          </c:tx>
          <c:invertIfNegative val="0"/>
          <c:cat>
            <c:strRef>
              <c:f>工作表1!$B$1:$J$1</c:f>
              <c:strCache>
                <c:ptCount val="9"/>
                <c:pt idx="0">
                  <c:v>4月</c:v>
                </c:pt>
                <c:pt idx="1">
                  <c:v>5月</c:v>
                </c:pt>
                <c:pt idx="2">
                  <c:v>6月</c:v>
                </c:pt>
                <c:pt idx="3">
                  <c:v>7月</c:v>
                </c:pt>
                <c:pt idx="4">
                  <c:v>8月</c:v>
                </c:pt>
                <c:pt idx="5">
                  <c:v>9月</c:v>
                </c:pt>
                <c:pt idx="6">
                  <c:v>10月</c:v>
                </c:pt>
                <c:pt idx="7">
                  <c:v>11月</c:v>
                </c:pt>
                <c:pt idx="8">
                  <c:v>12月</c:v>
                </c:pt>
              </c:strCache>
            </c:strRef>
          </c:cat>
          <c:val>
            <c:numRef>
              <c:f>工作表1!$B$2:$J$2</c:f>
              <c:numCache>
                <c:formatCode>General</c:formatCode>
                <c:ptCount val="9"/>
                <c:pt idx="0">
                  <c:v>1</c:v>
                </c:pt>
                <c:pt idx="1">
                  <c:v>9</c:v>
                </c:pt>
                <c:pt idx="2">
                  <c:v>26</c:v>
                </c:pt>
                <c:pt idx="3">
                  <c:v>93</c:v>
                </c:pt>
                <c:pt idx="4">
                  <c:v>106</c:v>
                </c:pt>
                <c:pt idx="5">
                  <c:v>84</c:v>
                </c:pt>
                <c:pt idx="6">
                  <c:v>30</c:v>
                </c:pt>
                <c:pt idx="7">
                  <c:v>10</c:v>
                </c:pt>
                <c:pt idx="8">
                  <c:v>1</c:v>
                </c:pt>
              </c:numCache>
            </c:numRef>
          </c:val>
          <c:extLst xmlns:c16r2="http://schemas.microsoft.com/office/drawing/2015/06/chart">
            <c:ext xmlns:c16="http://schemas.microsoft.com/office/drawing/2014/chart" uri="{C3380CC4-5D6E-409C-BE32-E72D297353CC}">
              <c16:uniqueId val="{00000000-542B-4402-894F-58EDD2DEA549}"/>
            </c:ext>
          </c:extLst>
        </c:ser>
        <c:dLbls>
          <c:showLegendKey val="0"/>
          <c:showVal val="0"/>
          <c:showCatName val="0"/>
          <c:showSerName val="0"/>
          <c:showPercent val="0"/>
          <c:showBubbleSize val="0"/>
        </c:dLbls>
        <c:gapWidth val="150"/>
        <c:shape val="cylinder"/>
        <c:axId val="66846080"/>
        <c:axId val="79074432"/>
        <c:axId val="0"/>
      </c:bar3DChart>
      <c:catAx>
        <c:axId val="66846080"/>
        <c:scaling>
          <c:orientation val="minMax"/>
        </c:scaling>
        <c:delete val="0"/>
        <c:axPos val="b"/>
        <c:numFmt formatCode="General" sourceLinked="0"/>
        <c:majorTickMark val="none"/>
        <c:minorTickMark val="none"/>
        <c:tickLblPos val="nextTo"/>
        <c:crossAx val="79074432"/>
        <c:crosses val="autoZero"/>
        <c:auto val="1"/>
        <c:lblAlgn val="ctr"/>
        <c:lblOffset val="100"/>
        <c:noMultiLvlLbl val="0"/>
      </c:catAx>
      <c:valAx>
        <c:axId val="79074432"/>
        <c:scaling>
          <c:orientation val="minMax"/>
        </c:scaling>
        <c:delete val="0"/>
        <c:axPos val="l"/>
        <c:majorGridlines/>
        <c:numFmt formatCode="General" sourceLinked="1"/>
        <c:majorTickMark val="none"/>
        <c:minorTickMark val="none"/>
        <c:tickLblPos val="nextTo"/>
        <c:crossAx val="66846080"/>
        <c:crosses val="autoZero"/>
        <c:crossBetween val="between"/>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75D6E9-D1C6-4642-8B19-E7BABB8236E3}" type="datetimeFigureOut">
              <a:rPr lang="zh-TW" altLang="en-US" smtClean="0"/>
              <a:t>2016/11/10</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603EF1-8BFC-4560-B404-BD7604A1F1ED}" type="slidenum">
              <a:rPr lang="zh-TW" altLang="en-US" smtClean="0"/>
              <a:t>‹#›</a:t>
            </a:fld>
            <a:endParaRPr lang="zh-TW" altLang="en-US"/>
          </a:p>
        </p:txBody>
      </p:sp>
    </p:spTree>
    <p:extLst>
      <p:ext uri="{BB962C8B-B14F-4D97-AF65-F5344CB8AC3E}">
        <p14:creationId xmlns:p14="http://schemas.microsoft.com/office/powerpoint/2010/main" val="3612621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 </a:t>
            </a:r>
            <a:endParaRPr lang="zh-TW" altLang="en-US" dirty="0"/>
          </a:p>
        </p:txBody>
      </p:sp>
      <p:sp>
        <p:nvSpPr>
          <p:cNvPr id="4" name="投影片編號版面配置區 3"/>
          <p:cNvSpPr>
            <a:spLocks noGrp="1"/>
          </p:cNvSpPr>
          <p:nvPr>
            <p:ph type="sldNum" sz="quarter" idx="10"/>
          </p:nvPr>
        </p:nvSpPr>
        <p:spPr/>
        <p:txBody>
          <a:bodyPr/>
          <a:lstStyle/>
          <a:p>
            <a:fld id="{7F603EF1-8BFC-4560-B404-BD7604A1F1ED}" type="slidenum">
              <a:rPr lang="zh-TW" altLang="en-US" smtClean="0"/>
              <a:t>16</a:t>
            </a:fld>
            <a:endParaRPr lang="zh-TW" altLang="en-US"/>
          </a:p>
        </p:txBody>
      </p:sp>
    </p:spTree>
    <p:extLst>
      <p:ext uri="{BB962C8B-B14F-4D97-AF65-F5344CB8AC3E}">
        <p14:creationId xmlns:p14="http://schemas.microsoft.com/office/powerpoint/2010/main" val="2191011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zh-TW" altLang="en-US" smtClean="0"/>
              <a:t>按一下以編輯母片標題樣式</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a:xfrm>
            <a:off x="6770676" y="5357592"/>
            <a:ext cx="1213821" cy="365125"/>
          </a:xfrm>
          <a:prstGeom prst="rect">
            <a:avLst/>
          </a:prstGeom>
        </p:spPr>
        <p:txBody>
          <a:bodyPr/>
          <a:lstStyle/>
          <a:p>
            <a:fld id="{392474C7-FB2E-4E19-910F-E6E98265EF69}" type="datetimeFigureOut">
              <a:rPr lang="zh-TW" altLang="en-US" smtClean="0"/>
              <a:t>2016/11/10</a:t>
            </a:fld>
            <a:endParaRPr lang="zh-TW" altLang="en-US"/>
          </a:p>
        </p:txBody>
      </p:sp>
      <p:sp>
        <p:nvSpPr>
          <p:cNvPr id="5" name="Footer Placeholder 4"/>
          <p:cNvSpPr>
            <a:spLocks noGrp="1"/>
          </p:cNvSpPr>
          <p:nvPr>
            <p:ph type="ftr" sz="quarter" idx="11"/>
          </p:nvPr>
        </p:nvSpPr>
        <p:spPr>
          <a:xfrm>
            <a:off x="1174044" y="5357592"/>
            <a:ext cx="5034845"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6213930" y="5357592"/>
            <a:ext cx="554023" cy="365125"/>
          </a:xfrm>
          <a:prstGeom prst="rect">
            <a:avLst/>
          </a:prstGeom>
        </p:spPr>
        <p:txBody>
          <a:bodyPr/>
          <a:lstStyle>
            <a:lvl1pPr algn="ctr">
              <a:defRPr/>
            </a:lvl1pPr>
          </a:lstStyle>
          <a:p>
            <a:fld id="{A11CFF59-B81E-445C-B1DC-570635F1F802}"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nchor="ct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a:xfrm>
            <a:off x="6454588" y="5809152"/>
            <a:ext cx="1213821" cy="365125"/>
          </a:xfrm>
          <a:prstGeom prst="rect">
            <a:avLst/>
          </a:prstGeom>
        </p:spPr>
        <p:txBody>
          <a:bodyPr/>
          <a:lstStyle/>
          <a:p>
            <a:fld id="{392474C7-FB2E-4E19-910F-E6E98265EF69}" type="datetimeFigureOut">
              <a:rPr lang="zh-TW" altLang="en-US" smtClean="0"/>
              <a:t>2016/11/10</a:t>
            </a:fld>
            <a:endParaRPr lang="zh-TW" altLang="en-US"/>
          </a:p>
        </p:txBody>
      </p:sp>
      <p:sp>
        <p:nvSpPr>
          <p:cNvPr id="5" name="Footer Placeholder 4"/>
          <p:cNvSpPr>
            <a:spLocks noGrp="1"/>
          </p:cNvSpPr>
          <p:nvPr>
            <p:ph type="ftr" sz="quarter" idx="11"/>
          </p:nvPr>
        </p:nvSpPr>
        <p:spPr>
          <a:xfrm>
            <a:off x="914401" y="5809152"/>
            <a:ext cx="5540188"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7670202" y="5809152"/>
            <a:ext cx="554023" cy="365125"/>
          </a:xfrm>
          <a:prstGeom prst="rect">
            <a:avLst/>
          </a:prstGeom>
        </p:spPr>
        <p:txBody>
          <a:bodyPr/>
          <a:lstStyle/>
          <a:p>
            <a:fld id="{A11CFF59-B81E-445C-B1DC-570635F1F802}"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a:xfrm>
            <a:off x="6454588" y="5809152"/>
            <a:ext cx="1213821" cy="365125"/>
          </a:xfrm>
          <a:prstGeom prst="rect">
            <a:avLst/>
          </a:prstGeom>
        </p:spPr>
        <p:txBody>
          <a:bodyPr/>
          <a:lstStyle/>
          <a:p>
            <a:fld id="{392474C7-FB2E-4E19-910F-E6E98265EF69}" type="datetimeFigureOut">
              <a:rPr lang="zh-TW" altLang="en-US" smtClean="0"/>
              <a:t>2016/11/10</a:t>
            </a:fld>
            <a:endParaRPr lang="zh-TW" altLang="en-US"/>
          </a:p>
        </p:txBody>
      </p:sp>
      <p:sp>
        <p:nvSpPr>
          <p:cNvPr id="5" name="Footer Placeholder 4"/>
          <p:cNvSpPr>
            <a:spLocks noGrp="1"/>
          </p:cNvSpPr>
          <p:nvPr>
            <p:ph type="ftr" sz="quarter" idx="11"/>
          </p:nvPr>
        </p:nvSpPr>
        <p:spPr>
          <a:xfrm>
            <a:off x="914401" y="5809152"/>
            <a:ext cx="5540188"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7670202" y="5809152"/>
            <a:ext cx="554023" cy="365125"/>
          </a:xfrm>
          <a:prstGeom prst="rect">
            <a:avLst/>
          </a:prstGeom>
        </p:spPr>
        <p:txBody>
          <a:bodyPr/>
          <a:lstStyle/>
          <a:p>
            <a:fld id="{A11CFF59-B81E-445C-B1DC-570635F1F802}" type="slidenum">
              <a:rPr lang="zh-TW" altLang="en-US" smtClean="0"/>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C324C80C-E200-4C7D-B637-EB2BCDA4BC17}" type="datetimeFigureOut">
              <a:rPr lang="zh-TW" altLang="en-US" smtClean="0"/>
              <a:t>2016/11/10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E9752D6-D22F-4408-B4BB-5E7463538CB2}" type="slidenum">
              <a:rPr lang="zh-TW" altLang="en-US" smtClean="0"/>
              <a:t>‹#›</a:t>
            </a:fld>
            <a:endParaRPr lang="zh-TW" altLang="en-US"/>
          </a:p>
        </p:txBody>
      </p:sp>
    </p:spTree>
    <p:extLst>
      <p:ext uri="{BB962C8B-B14F-4D97-AF65-F5344CB8AC3E}">
        <p14:creationId xmlns:p14="http://schemas.microsoft.com/office/powerpoint/2010/main" val="2653866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C324C80C-E200-4C7D-B637-EB2BCDA4BC17}" type="datetimeFigureOut">
              <a:rPr lang="zh-TW" altLang="en-US" smtClean="0"/>
              <a:t>2016/11/10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E9752D6-D22F-4408-B4BB-5E7463538CB2}" type="slidenum">
              <a:rPr lang="zh-TW" altLang="en-US" smtClean="0"/>
              <a:t>‹#›</a:t>
            </a:fld>
            <a:endParaRPr lang="zh-TW" altLang="en-US"/>
          </a:p>
        </p:txBody>
      </p:sp>
    </p:spTree>
    <p:extLst>
      <p:ext uri="{BB962C8B-B14F-4D97-AF65-F5344CB8AC3E}">
        <p14:creationId xmlns:p14="http://schemas.microsoft.com/office/powerpoint/2010/main" val="226577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C324C80C-E200-4C7D-B637-EB2BCDA4BC17}" type="datetimeFigureOut">
              <a:rPr lang="zh-TW" altLang="en-US" smtClean="0"/>
              <a:t>2016/11/10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E9752D6-D22F-4408-B4BB-5E7463538CB2}" type="slidenum">
              <a:rPr lang="zh-TW" altLang="en-US" smtClean="0"/>
              <a:t>‹#›</a:t>
            </a:fld>
            <a:endParaRPr lang="zh-TW" altLang="en-US"/>
          </a:p>
        </p:txBody>
      </p:sp>
    </p:spTree>
    <p:extLst>
      <p:ext uri="{BB962C8B-B14F-4D97-AF65-F5344CB8AC3E}">
        <p14:creationId xmlns:p14="http://schemas.microsoft.com/office/powerpoint/2010/main" val="4201946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C324C80C-E200-4C7D-B637-EB2BCDA4BC17}" type="datetimeFigureOut">
              <a:rPr lang="zh-TW" altLang="en-US" smtClean="0"/>
              <a:t>2016/11/10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E9752D6-D22F-4408-B4BB-5E7463538CB2}" type="slidenum">
              <a:rPr lang="zh-TW" altLang="en-US" smtClean="0"/>
              <a:t>‹#›</a:t>
            </a:fld>
            <a:endParaRPr lang="zh-TW" altLang="en-US"/>
          </a:p>
        </p:txBody>
      </p:sp>
    </p:spTree>
    <p:extLst>
      <p:ext uri="{BB962C8B-B14F-4D97-AF65-F5344CB8AC3E}">
        <p14:creationId xmlns:p14="http://schemas.microsoft.com/office/powerpoint/2010/main" val="2403265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C324C80C-E200-4C7D-B637-EB2BCDA4BC17}" type="datetimeFigureOut">
              <a:rPr lang="zh-TW" altLang="en-US" smtClean="0"/>
              <a:t>2016/11/10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E9752D6-D22F-4408-B4BB-5E7463538CB2}" type="slidenum">
              <a:rPr lang="zh-TW" altLang="en-US" smtClean="0"/>
              <a:t>‹#›</a:t>
            </a:fld>
            <a:endParaRPr lang="zh-TW" altLang="en-US"/>
          </a:p>
        </p:txBody>
      </p:sp>
    </p:spTree>
    <p:extLst>
      <p:ext uri="{BB962C8B-B14F-4D97-AF65-F5344CB8AC3E}">
        <p14:creationId xmlns:p14="http://schemas.microsoft.com/office/powerpoint/2010/main" val="2711531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C324C80C-E200-4C7D-B637-EB2BCDA4BC17}" type="datetimeFigureOut">
              <a:rPr lang="zh-TW" altLang="en-US" smtClean="0"/>
              <a:t>2016/11/10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E9752D6-D22F-4408-B4BB-5E7463538CB2}" type="slidenum">
              <a:rPr lang="zh-TW" altLang="en-US" smtClean="0"/>
              <a:t>‹#›</a:t>
            </a:fld>
            <a:endParaRPr lang="zh-TW" altLang="en-US"/>
          </a:p>
        </p:txBody>
      </p:sp>
    </p:spTree>
    <p:extLst>
      <p:ext uri="{BB962C8B-B14F-4D97-AF65-F5344CB8AC3E}">
        <p14:creationId xmlns:p14="http://schemas.microsoft.com/office/powerpoint/2010/main" val="30241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324C80C-E200-4C7D-B637-EB2BCDA4BC17}" type="datetimeFigureOut">
              <a:rPr lang="zh-TW" altLang="en-US" smtClean="0"/>
              <a:t>2016/11/10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E9752D6-D22F-4408-B4BB-5E7463538CB2}" type="slidenum">
              <a:rPr lang="zh-TW" altLang="en-US" smtClean="0"/>
              <a:t>‹#›</a:t>
            </a:fld>
            <a:endParaRPr lang="zh-TW" altLang="en-US"/>
          </a:p>
        </p:txBody>
      </p:sp>
    </p:spTree>
    <p:extLst>
      <p:ext uri="{BB962C8B-B14F-4D97-AF65-F5344CB8AC3E}">
        <p14:creationId xmlns:p14="http://schemas.microsoft.com/office/powerpoint/2010/main" val="2109770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324C80C-E200-4C7D-B637-EB2BCDA4BC17}" type="datetimeFigureOut">
              <a:rPr lang="zh-TW" altLang="en-US" smtClean="0"/>
              <a:t>2016/11/10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E9752D6-D22F-4408-B4BB-5E7463538CB2}" type="slidenum">
              <a:rPr lang="zh-TW" altLang="en-US" smtClean="0"/>
              <a:t>‹#›</a:t>
            </a:fld>
            <a:endParaRPr lang="zh-TW" altLang="en-US"/>
          </a:p>
        </p:txBody>
      </p:sp>
    </p:spTree>
    <p:extLst>
      <p:ext uri="{BB962C8B-B14F-4D97-AF65-F5344CB8AC3E}">
        <p14:creationId xmlns:p14="http://schemas.microsoft.com/office/powerpoint/2010/main" val="3065402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a:xfrm>
            <a:off x="6454588" y="5809152"/>
            <a:ext cx="1213821" cy="365125"/>
          </a:xfrm>
          <a:prstGeom prst="rect">
            <a:avLst/>
          </a:prstGeom>
        </p:spPr>
        <p:txBody>
          <a:bodyPr/>
          <a:lstStyle/>
          <a:p>
            <a:fld id="{392474C7-FB2E-4E19-910F-E6E98265EF69}" type="datetimeFigureOut">
              <a:rPr lang="zh-TW" altLang="en-US" smtClean="0"/>
              <a:t>2016/11/10</a:t>
            </a:fld>
            <a:endParaRPr lang="zh-TW" altLang="en-US"/>
          </a:p>
        </p:txBody>
      </p:sp>
      <p:sp>
        <p:nvSpPr>
          <p:cNvPr id="5" name="Footer Placeholder 4"/>
          <p:cNvSpPr>
            <a:spLocks noGrp="1"/>
          </p:cNvSpPr>
          <p:nvPr>
            <p:ph type="ftr" sz="quarter" idx="11"/>
          </p:nvPr>
        </p:nvSpPr>
        <p:spPr>
          <a:xfrm>
            <a:off x="914401" y="5809152"/>
            <a:ext cx="5540188"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7670202" y="5809152"/>
            <a:ext cx="554023" cy="365125"/>
          </a:xfrm>
          <a:prstGeom prst="rect">
            <a:avLst/>
          </a:prstGeom>
        </p:spPr>
        <p:txBody>
          <a:bodyPr/>
          <a:lstStyle/>
          <a:p>
            <a:fld id="{A11CFF59-B81E-445C-B1DC-570635F1F802}" type="slidenum">
              <a:rPr lang="zh-TW" altLang="en-US" smtClean="0"/>
              <a:t>‹#›</a:t>
            </a:fld>
            <a:endParaRPr lang="zh-TW"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324C80C-E200-4C7D-B637-EB2BCDA4BC17}" type="datetimeFigureOut">
              <a:rPr lang="zh-TW" altLang="en-US" smtClean="0"/>
              <a:t>2016/11/10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E9752D6-D22F-4408-B4BB-5E7463538CB2}" type="slidenum">
              <a:rPr lang="zh-TW" altLang="en-US" smtClean="0"/>
              <a:t>‹#›</a:t>
            </a:fld>
            <a:endParaRPr lang="zh-TW" altLang="en-US"/>
          </a:p>
        </p:txBody>
      </p:sp>
    </p:spTree>
    <p:extLst>
      <p:ext uri="{BB962C8B-B14F-4D97-AF65-F5344CB8AC3E}">
        <p14:creationId xmlns:p14="http://schemas.microsoft.com/office/powerpoint/2010/main" val="45930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C324C80C-E200-4C7D-B637-EB2BCDA4BC17}" type="datetimeFigureOut">
              <a:rPr lang="zh-TW" altLang="en-US" smtClean="0"/>
              <a:t>2016/11/10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E9752D6-D22F-4408-B4BB-5E7463538CB2}" type="slidenum">
              <a:rPr lang="zh-TW" altLang="en-US" smtClean="0"/>
              <a:t>‹#›</a:t>
            </a:fld>
            <a:endParaRPr lang="zh-TW" altLang="en-US"/>
          </a:p>
        </p:txBody>
      </p:sp>
    </p:spTree>
    <p:extLst>
      <p:ext uri="{BB962C8B-B14F-4D97-AF65-F5344CB8AC3E}">
        <p14:creationId xmlns:p14="http://schemas.microsoft.com/office/powerpoint/2010/main" val="1867267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C324C80C-E200-4C7D-B637-EB2BCDA4BC17}" type="datetimeFigureOut">
              <a:rPr lang="zh-TW" altLang="en-US" smtClean="0"/>
              <a:t>2016/11/10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E9752D6-D22F-4408-B4BB-5E7463538CB2}" type="slidenum">
              <a:rPr lang="zh-TW" altLang="en-US" smtClean="0"/>
              <a:t>‹#›</a:t>
            </a:fld>
            <a:endParaRPr lang="zh-TW" altLang="en-US"/>
          </a:p>
        </p:txBody>
      </p:sp>
    </p:spTree>
    <p:extLst>
      <p:ext uri="{BB962C8B-B14F-4D97-AF65-F5344CB8AC3E}">
        <p14:creationId xmlns:p14="http://schemas.microsoft.com/office/powerpoint/2010/main" val="4023876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a:xfrm>
            <a:off x="6454588" y="5809152"/>
            <a:ext cx="1213821" cy="365125"/>
          </a:xfrm>
          <a:prstGeom prst="rect">
            <a:avLst/>
          </a:prstGeom>
        </p:spPr>
        <p:txBody>
          <a:bodyPr/>
          <a:lstStyle/>
          <a:p>
            <a:fld id="{392474C7-FB2E-4E19-910F-E6E98265EF69}" type="datetimeFigureOut">
              <a:rPr lang="zh-TW" altLang="en-US" smtClean="0"/>
              <a:t>2016/11/10</a:t>
            </a:fld>
            <a:endParaRPr lang="zh-TW" altLang="en-US"/>
          </a:p>
        </p:txBody>
      </p:sp>
      <p:sp>
        <p:nvSpPr>
          <p:cNvPr id="5" name="Footer Placeholder 4"/>
          <p:cNvSpPr>
            <a:spLocks noGrp="1"/>
          </p:cNvSpPr>
          <p:nvPr>
            <p:ph type="ftr" sz="quarter" idx="11"/>
          </p:nvPr>
        </p:nvSpPr>
        <p:spPr>
          <a:xfrm>
            <a:off x="914401" y="5809152"/>
            <a:ext cx="5540188"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7670202" y="5809152"/>
            <a:ext cx="554023" cy="365125"/>
          </a:xfrm>
          <a:prstGeom prst="rect">
            <a:avLst/>
          </a:prstGeom>
        </p:spPr>
        <p:txBody>
          <a:bodyPr/>
          <a:lstStyle/>
          <a:p>
            <a:fld id="{A11CFF59-B81E-445C-B1DC-570635F1F802}"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a:xfrm>
            <a:off x="6454588" y="5809152"/>
            <a:ext cx="1213821" cy="365125"/>
          </a:xfrm>
          <a:prstGeom prst="rect">
            <a:avLst/>
          </a:prstGeom>
        </p:spPr>
        <p:txBody>
          <a:bodyPr/>
          <a:lstStyle/>
          <a:p>
            <a:fld id="{392474C7-FB2E-4E19-910F-E6E98265EF69}" type="datetimeFigureOut">
              <a:rPr lang="zh-TW" altLang="en-US" smtClean="0"/>
              <a:t>2016/11/10</a:t>
            </a:fld>
            <a:endParaRPr lang="zh-TW" altLang="en-US"/>
          </a:p>
        </p:txBody>
      </p:sp>
      <p:sp>
        <p:nvSpPr>
          <p:cNvPr id="6" name="Footer Placeholder 5"/>
          <p:cNvSpPr>
            <a:spLocks noGrp="1"/>
          </p:cNvSpPr>
          <p:nvPr>
            <p:ph type="ftr" sz="quarter" idx="11"/>
          </p:nvPr>
        </p:nvSpPr>
        <p:spPr>
          <a:xfrm>
            <a:off x="914401" y="5809152"/>
            <a:ext cx="5540188" cy="365125"/>
          </a:xfrm>
          <a:prstGeom prst="rect">
            <a:avLst/>
          </a:prstGeom>
        </p:spPr>
        <p:txBody>
          <a:bodyPr/>
          <a:lstStyle/>
          <a:p>
            <a:endParaRPr lang="zh-TW" altLang="en-US"/>
          </a:p>
        </p:txBody>
      </p:sp>
      <p:sp>
        <p:nvSpPr>
          <p:cNvPr id="7" name="Slide Number Placeholder 6"/>
          <p:cNvSpPr>
            <a:spLocks noGrp="1"/>
          </p:cNvSpPr>
          <p:nvPr>
            <p:ph type="sldNum" sz="quarter" idx="12"/>
          </p:nvPr>
        </p:nvSpPr>
        <p:spPr>
          <a:xfrm>
            <a:off x="7670202" y="5809152"/>
            <a:ext cx="554023" cy="365125"/>
          </a:xfrm>
          <a:prstGeom prst="rect">
            <a:avLst/>
          </a:prstGeom>
        </p:spPr>
        <p:txBody>
          <a:bodyPr/>
          <a:lstStyle/>
          <a:p>
            <a:fld id="{A11CFF59-B81E-445C-B1DC-570635F1F802}" type="slidenum">
              <a:rPr lang="zh-TW" altLang="en-US" smtClean="0"/>
              <a:t>‹#›</a:t>
            </a:fld>
            <a:endParaRPr lang="zh-TW" altLang="en-US"/>
          </a:p>
        </p:txBody>
      </p:sp>
      <p:sp>
        <p:nvSpPr>
          <p:cNvPr id="9" name="Content Placeholder 8"/>
          <p:cNvSpPr>
            <a:spLocks noGrp="1"/>
          </p:cNvSpPr>
          <p:nvPr>
            <p:ph sz="quarter" idx="13"/>
          </p:nvPr>
        </p:nvSpPr>
        <p:spPr>
          <a:xfrm>
            <a:off x="1298448" y="2121407"/>
            <a:ext cx="3200400" cy="360273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7" name="Date Placeholder 6"/>
          <p:cNvSpPr>
            <a:spLocks noGrp="1"/>
          </p:cNvSpPr>
          <p:nvPr>
            <p:ph type="dt" sz="half" idx="10"/>
          </p:nvPr>
        </p:nvSpPr>
        <p:spPr>
          <a:xfrm>
            <a:off x="6454588" y="5809152"/>
            <a:ext cx="1213821" cy="365125"/>
          </a:xfrm>
          <a:prstGeom prst="rect">
            <a:avLst/>
          </a:prstGeom>
        </p:spPr>
        <p:txBody>
          <a:bodyPr/>
          <a:lstStyle/>
          <a:p>
            <a:fld id="{392474C7-FB2E-4E19-910F-E6E98265EF69}" type="datetimeFigureOut">
              <a:rPr lang="zh-TW" altLang="en-US" smtClean="0"/>
              <a:t>2016/11/10</a:t>
            </a:fld>
            <a:endParaRPr lang="zh-TW" altLang="en-US"/>
          </a:p>
        </p:txBody>
      </p:sp>
      <p:sp>
        <p:nvSpPr>
          <p:cNvPr id="8" name="Footer Placeholder 7"/>
          <p:cNvSpPr>
            <a:spLocks noGrp="1"/>
          </p:cNvSpPr>
          <p:nvPr>
            <p:ph type="ftr" sz="quarter" idx="11"/>
          </p:nvPr>
        </p:nvSpPr>
        <p:spPr>
          <a:xfrm>
            <a:off x="914401" y="5809152"/>
            <a:ext cx="5540188" cy="365125"/>
          </a:xfrm>
          <a:prstGeom prst="rect">
            <a:avLst/>
          </a:prstGeom>
        </p:spPr>
        <p:txBody>
          <a:bodyPr/>
          <a:lstStyle/>
          <a:p>
            <a:endParaRPr lang="zh-TW" altLang="en-US"/>
          </a:p>
        </p:txBody>
      </p:sp>
      <p:sp>
        <p:nvSpPr>
          <p:cNvPr id="9" name="Slide Number Placeholder 8"/>
          <p:cNvSpPr>
            <a:spLocks noGrp="1"/>
          </p:cNvSpPr>
          <p:nvPr>
            <p:ph type="sldNum" sz="quarter" idx="12"/>
          </p:nvPr>
        </p:nvSpPr>
        <p:spPr>
          <a:xfrm>
            <a:off x="7670202" y="5809152"/>
            <a:ext cx="554023" cy="365125"/>
          </a:xfrm>
          <a:prstGeom prst="rect">
            <a:avLst/>
          </a:prstGeom>
        </p:spPr>
        <p:txBody>
          <a:bodyPr/>
          <a:lstStyle/>
          <a:p>
            <a:fld id="{A11CFF59-B81E-445C-B1DC-570635F1F802}" type="slidenum">
              <a:rPr lang="zh-TW" altLang="en-US" smtClean="0"/>
              <a:t>‹#›</a:t>
            </a:fld>
            <a:endParaRPr lang="zh-TW" altLang="en-US"/>
          </a:p>
        </p:txBody>
      </p:sp>
      <p:sp>
        <p:nvSpPr>
          <p:cNvPr id="11" name="Content Placeholder 10"/>
          <p:cNvSpPr>
            <a:spLocks noGrp="1"/>
          </p:cNvSpPr>
          <p:nvPr>
            <p:ph sz="quarter" idx="13"/>
          </p:nvPr>
        </p:nvSpPr>
        <p:spPr>
          <a:xfrm>
            <a:off x="1298448" y="2944368"/>
            <a:ext cx="3227832" cy="277977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a:xfrm>
            <a:off x="6454588" y="5809152"/>
            <a:ext cx="1213821" cy="365125"/>
          </a:xfrm>
          <a:prstGeom prst="rect">
            <a:avLst/>
          </a:prstGeom>
        </p:spPr>
        <p:txBody>
          <a:bodyPr/>
          <a:lstStyle/>
          <a:p>
            <a:fld id="{392474C7-FB2E-4E19-910F-E6E98265EF69}" type="datetimeFigureOut">
              <a:rPr lang="zh-TW" altLang="en-US" smtClean="0"/>
              <a:t>2016/11/10</a:t>
            </a:fld>
            <a:endParaRPr lang="zh-TW" altLang="en-US"/>
          </a:p>
        </p:txBody>
      </p:sp>
      <p:sp>
        <p:nvSpPr>
          <p:cNvPr id="4" name="Footer Placeholder 3"/>
          <p:cNvSpPr>
            <a:spLocks noGrp="1"/>
          </p:cNvSpPr>
          <p:nvPr>
            <p:ph type="ftr" sz="quarter" idx="11"/>
          </p:nvPr>
        </p:nvSpPr>
        <p:spPr>
          <a:xfrm>
            <a:off x="914401" y="5809152"/>
            <a:ext cx="5540188" cy="365125"/>
          </a:xfrm>
          <a:prstGeom prst="rect">
            <a:avLst/>
          </a:prstGeom>
        </p:spPr>
        <p:txBody>
          <a:bodyPr/>
          <a:lstStyle/>
          <a:p>
            <a:endParaRPr lang="zh-TW" altLang="en-US"/>
          </a:p>
        </p:txBody>
      </p:sp>
      <p:sp>
        <p:nvSpPr>
          <p:cNvPr id="5" name="Slide Number Placeholder 4"/>
          <p:cNvSpPr>
            <a:spLocks noGrp="1"/>
          </p:cNvSpPr>
          <p:nvPr>
            <p:ph type="sldNum" sz="quarter" idx="12"/>
          </p:nvPr>
        </p:nvSpPr>
        <p:spPr>
          <a:xfrm>
            <a:off x="7670202" y="5809152"/>
            <a:ext cx="554023" cy="365125"/>
          </a:xfrm>
          <a:prstGeom prst="rect">
            <a:avLst/>
          </a:prstGeom>
        </p:spPr>
        <p:txBody>
          <a:bodyPr/>
          <a:lstStyle/>
          <a:p>
            <a:fld id="{A11CFF59-B81E-445C-B1DC-570635F1F802}"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54588" y="5809152"/>
            <a:ext cx="1213821" cy="365125"/>
          </a:xfrm>
          <a:prstGeom prst="rect">
            <a:avLst/>
          </a:prstGeom>
        </p:spPr>
        <p:txBody>
          <a:bodyPr/>
          <a:lstStyle/>
          <a:p>
            <a:fld id="{392474C7-FB2E-4E19-910F-E6E98265EF69}" type="datetimeFigureOut">
              <a:rPr lang="zh-TW" altLang="en-US" smtClean="0"/>
              <a:t>2016/11/10</a:t>
            </a:fld>
            <a:endParaRPr lang="zh-TW" altLang="en-US"/>
          </a:p>
        </p:txBody>
      </p:sp>
      <p:sp>
        <p:nvSpPr>
          <p:cNvPr id="3" name="Footer Placeholder 2"/>
          <p:cNvSpPr>
            <a:spLocks noGrp="1"/>
          </p:cNvSpPr>
          <p:nvPr>
            <p:ph type="ftr" sz="quarter" idx="11"/>
          </p:nvPr>
        </p:nvSpPr>
        <p:spPr>
          <a:xfrm>
            <a:off x="914401" y="5809152"/>
            <a:ext cx="5540188" cy="365125"/>
          </a:xfrm>
          <a:prstGeom prst="rect">
            <a:avLst/>
          </a:prstGeom>
        </p:spPr>
        <p:txBody>
          <a:bodyPr/>
          <a:lstStyle/>
          <a:p>
            <a:endParaRPr lang="zh-TW" altLang="en-US"/>
          </a:p>
        </p:txBody>
      </p:sp>
      <p:sp>
        <p:nvSpPr>
          <p:cNvPr id="4" name="Slide Number Placeholder 3"/>
          <p:cNvSpPr>
            <a:spLocks noGrp="1"/>
          </p:cNvSpPr>
          <p:nvPr>
            <p:ph type="sldNum" sz="quarter" idx="12"/>
          </p:nvPr>
        </p:nvSpPr>
        <p:spPr>
          <a:xfrm>
            <a:off x="7670202" y="5809152"/>
            <a:ext cx="554023" cy="365125"/>
          </a:xfrm>
          <a:prstGeom prst="rect">
            <a:avLst/>
          </a:prstGeom>
        </p:spPr>
        <p:txBody>
          <a:bodyPr/>
          <a:lstStyle/>
          <a:p>
            <a:fld id="{A11CFF59-B81E-445C-B1DC-570635F1F802}"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zh-TW" altLang="en-US" smtClean="0"/>
              <a:t>按一下以編輯母片標題樣式</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rot="60000">
            <a:off x="6341698" y="5885672"/>
            <a:ext cx="1213821" cy="365125"/>
          </a:xfrm>
          <a:prstGeom prst="rect">
            <a:avLst/>
          </a:prstGeom>
        </p:spPr>
        <p:txBody>
          <a:bodyPr/>
          <a:lstStyle/>
          <a:p>
            <a:fld id="{392474C7-FB2E-4E19-910F-E6E98265EF69}" type="datetimeFigureOut">
              <a:rPr lang="zh-TW" altLang="en-US" smtClean="0"/>
              <a:t>2016/11/10</a:t>
            </a:fld>
            <a:endParaRPr lang="zh-TW" altLang="en-US"/>
          </a:p>
        </p:txBody>
      </p:sp>
      <p:sp>
        <p:nvSpPr>
          <p:cNvPr id="6" name="Footer Placeholder 5"/>
          <p:cNvSpPr>
            <a:spLocks noGrp="1"/>
          </p:cNvSpPr>
          <p:nvPr>
            <p:ph type="ftr" sz="quarter" idx="11"/>
          </p:nvPr>
        </p:nvSpPr>
        <p:spPr>
          <a:xfrm rot="-60000">
            <a:off x="914554" y="5829261"/>
            <a:ext cx="3522607" cy="365125"/>
          </a:xfrm>
          <a:prstGeom prst="rect">
            <a:avLst/>
          </a:prstGeom>
        </p:spPr>
        <p:txBody>
          <a:bodyPr/>
          <a:lstStyle/>
          <a:p>
            <a:endParaRPr lang="zh-TW" altLang="en-US"/>
          </a:p>
        </p:txBody>
      </p:sp>
      <p:sp>
        <p:nvSpPr>
          <p:cNvPr id="7" name="Slide Number Placeholder 6"/>
          <p:cNvSpPr>
            <a:spLocks noGrp="1"/>
          </p:cNvSpPr>
          <p:nvPr>
            <p:ph type="sldNum" sz="quarter" idx="12"/>
          </p:nvPr>
        </p:nvSpPr>
        <p:spPr>
          <a:xfrm rot="60000">
            <a:off x="7557313" y="5896961"/>
            <a:ext cx="554023" cy="365125"/>
          </a:xfrm>
          <a:prstGeom prst="rect">
            <a:avLst/>
          </a:prstGeom>
        </p:spPr>
        <p:txBody>
          <a:bodyPr/>
          <a:lstStyle/>
          <a:p>
            <a:fld id="{A11CFF59-B81E-445C-B1DC-570635F1F802}"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zh-TW" altLang="en-US" smtClean="0"/>
              <a:t>按一下以編輯母片標題樣式</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rot="60000">
            <a:off x="6345936" y="5888737"/>
            <a:ext cx="1213821" cy="365125"/>
          </a:xfrm>
          <a:prstGeom prst="rect">
            <a:avLst/>
          </a:prstGeom>
        </p:spPr>
        <p:txBody>
          <a:bodyPr/>
          <a:lstStyle/>
          <a:p>
            <a:fld id="{392474C7-FB2E-4E19-910F-E6E98265EF69}" type="datetimeFigureOut">
              <a:rPr lang="zh-TW" altLang="en-US" smtClean="0"/>
              <a:t>2016/11/10</a:t>
            </a:fld>
            <a:endParaRPr lang="zh-TW" altLang="en-US"/>
          </a:p>
        </p:txBody>
      </p:sp>
      <p:sp>
        <p:nvSpPr>
          <p:cNvPr id="6" name="Footer Placeholder 5"/>
          <p:cNvSpPr>
            <a:spLocks noGrp="1"/>
          </p:cNvSpPr>
          <p:nvPr>
            <p:ph type="ftr" sz="quarter" idx="11"/>
          </p:nvPr>
        </p:nvSpPr>
        <p:spPr>
          <a:xfrm rot="-60000">
            <a:off x="914569" y="5831037"/>
            <a:ext cx="3319043" cy="365125"/>
          </a:xfrm>
          <a:prstGeom prst="rect">
            <a:avLst/>
          </a:prstGeom>
        </p:spPr>
        <p:txBody>
          <a:bodyPr/>
          <a:lstStyle/>
          <a:p>
            <a:endParaRPr lang="zh-TW" altLang="en-US"/>
          </a:p>
        </p:txBody>
      </p:sp>
      <p:sp>
        <p:nvSpPr>
          <p:cNvPr id="7" name="Slide Number Placeholder 6"/>
          <p:cNvSpPr>
            <a:spLocks noGrp="1"/>
          </p:cNvSpPr>
          <p:nvPr>
            <p:ph type="sldNum" sz="quarter" idx="12"/>
          </p:nvPr>
        </p:nvSpPr>
        <p:spPr>
          <a:xfrm rot="60000">
            <a:off x="7562089" y="5900026"/>
            <a:ext cx="554023" cy="365125"/>
          </a:xfrm>
          <a:prstGeom prst="rect">
            <a:avLst/>
          </a:prstGeom>
        </p:spPr>
        <p:txBody>
          <a:bodyPr/>
          <a:lstStyle/>
          <a:p>
            <a:fld id="{A11CFF59-B81E-445C-B1DC-570635F1F802}" type="slidenum">
              <a:rPr lang="zh-TW" altLang="en-US" smtClean="0"/>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323528" y="213357"/>
            <a:ext cx="8443284" cy="639318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3" cstate="print"/>
          <a:srcRect/>
          <a:stretch>
            <a:fillRect/>
          </a:stretch>
        </p:blipFill>
        <p:spPr bwMode="auto">
          <a:xfrm rot="1435684">
            <a:off x="169415" y="472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3" cstate="print"/>
          <a:srcRect/>
          <a:stretch>
            <a:fillRect/>
          </a:stretch>
        </p:blipFill>
        <p:spPr bwMode="auto">
          <a:xfrm rot="4096196">
            <a:off x="8401220" y="-1226"/>
            <a:ext cx="566928" cy="566928"/>
          </a:xfrm>
          <a:prstGeom prst="rect">
            <a:avLst/>
          </a:prstGeom>
          <a:noFill/>
        </p:spPr>
      </p:pic>
      <p:sp>
        <p:nvSpPr>
          <p:cNvPr id="2" name="Title Placeholder 1"/>
          <p:cNvSpPr>
            <a:spLocks noGrp="1"/>
          </p:cNvSpPr>
          <p:nvPr>
            <p:ph type="title"/>
          </p:nvPr>
        </p:nvSpPr>
        <p:spPr>
          <a:xfrm>
            <a:off x="628650" y="312549"/>
            <a:ext cx="6534149" cy="668180"/>
          </a:xfrm>
          <a:prstGeom prst="rect">
            <a:avLst/>
          </a:prstGeom>
        </p:spPr>
        <p:txBody>
          <a:bodyPr vert="horz" lIns="91440" tIns="45720" rIns="91440" bIns="45720" rtlCol="0" anchor="ctr">
            <a:noAutofit/>
          </a:bodyPr>
          <a:lstStyle/>
          <a:p>
            <a:r>
              <a:rPr lang="zh-TW" altLang="en-US" dirty="0" smtClean="0"/>
              <a:t>按一下以編輯母片標題樣式</a:t>
            </a:r>
            <a:endParaRPr lang="en-US" dirty="0"/>
          </a:p>
        </p:txBody>
      </p:sp>
      <p:sp>
        <p:nvSpPr>
          <p:cNvPr id="3" name="Text Placeholder 2"/>
          <p:cNvSpPr>
            <a:spLocks noGrp="1"/>
          </p:cNvSpPr>
          <p:nvPr>
            <p:ph type="body" idx="1"/>
          </p:nvPr>
        </p:nvSpPr>
        <p:spPr>
          <a:xfrm>
            <a:off x="531344" y="1124744"/>
            <a:ext cx="8153340" cy="5184576"/>
          </a:xfrm>
          <a:prstGeom prst="rect">
            <a:avLst/>
          </a:prstGeom>
        </p:spPr>
        <p:txBody>
          <a:bodyPr vert="horz" lIns="91440" tIns="45720" rIns="91440" bIns="45720" rtlCol="0" anchor="t">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pic>
        <p:nvPicPr>
          <p:cNvPr id="1026" name="Picture 2" descr="C:\Users\fang weng\Desktop\莫蘭蒂雲圖\歪腰.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5438316"/>
            <a:ext cx="1757033" cy="141968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群組 11"/>
          <p:cNvGrpSpPr/>
          <p:nvPr userDrawn="1"/>
        </p:nvGrpSpPr>
        <p:grpSpPr>
          <a:xfrm rot="20496265">
            <a:off x="7839938" y="908278"/>
            <a:ext cx="94571" cy="138837"/>
            <a:chOff x="4575231" y="3074547"/>
            <a:chExt cx="279648" cy="440432"/>
          </a:xfrm>
        </p:grpSpPr>
        <p:cxnSp>
          <p:nvCxnSpPr>
            <p:cNvPr id="15" name="弧形接點 14"/>
            <p:cNvCxnSpPr/>
            <p:nvPr/>
          </p:nvCxnSpPr>
          <p:spPr>
            <a:xfrm rot="5400000">
              <a:off x="4602851" y="3110551"/>
              <a:ext cx="288032" cy="216024"/>
            </a:xfrm>
            <a:prstGeom prst="curvedConnector3">
              <a:avLst>
                <a:gd name="adj1" fmla="val 105818"/>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弧形接點 15"/>
            <p:cNvCxnSpPr/>
            <p:nvPr/>
          </p:nvCxnSpPr>
          <p:spPr>
            <a:xfrm rot="5400000">
              <a:off x="4539227" y="3262951"/>
              <a:ext cx="288032" cy="216024"/>
            </a:xfrm>
            <a:prstGeom prst="curvedConnector3">
              <a:avLst>
                <a:gd name="adj1" fmla="val -2329"/>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群組 16"/>
          <p:cNvGrpSpPr/>
          <p:nvPr userDrawn="1"/>
        </p:nvGrpSpPr>
        <p:grpSpPr>
          <a:xfrm>
            <a:off x="6961596" y="140237"/>
            <a:ext cx="1830359" cy="1703475"/>
            <a:chOff x="2052063" y="634644"/>
            <a:chExt cx="5412362" cy="5403945"/>
          </a:xfrm>
        </p:grpSpPr>
        <p:sp>
          <p:nvSpPr>
            <p:cNvPr id="18" name="橢圓 17"/>
            <p:cNvSpPr/>
            <p:nvPr/>
          </p:nvSpPr>
          <p:spPr>
            <a:xfrm>
              <a:off x="3303907" y="1887171"/>
              <a:ext cx="2808312" cy="28083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3864065" y="2461139"/>
              <a:ext cx="1687996" cy="16603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4340070" y="2930239"/>
              <a:ext cx="735986" cy="722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弧形向右箭號 20"/>
            <p:cNvSpPr/>
            <p:nvPr/>
          </p:nvSpPr>
          <p:spPr>
            <a:xfrm rot="2559973">
              <a:off x="4661333" y="634644"/>
              <a:ext cx="722955" cy="277955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2" name="弧形向右箭號 21"/>
            <p:cNvSpPr/>
            <p:nvPr/>
          </p:nvSpPr>
          <p:spPr>
            <a:xfrm rot="20311095">
              <a:off x="3336661" y="1144600"/>
              <a:ext cx="722955" cy="277955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弧形向右箭號 22"/>
            <p:cNvSpPr/>
            <p:nvPr/>
          </p:nvSpPr>
          <p:spPr>
            <a:xfrm rot="16935378">
              <a:off x="3080362" y="2262638"/>
              <a:ext cx="722955" cy="277955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弧形向右箭號 23"/>
            <p:cNvSpPr/>
            <p:nvPr/>
          </p:nvSpPr>
          <p:spPr>
            <a:xfrm rot="6335593">
              <a:off x="5713171" y="1593965"/>
              <a:ext cx="722955" cy="277955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5" name="弧形向右箭號 24"/>
            <p:cNvSpPr/>
            <p:nvPr/>
          </p:nvSpPr>
          <p:spPr>
            <a:xfrm rot="8918273">
              <a:off x="5547166" y="2731737"/>
              <a:ext cx="722955" cy="277955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6" name="弧形向右箭號 25"/>
            <p:cNvSpPr/>
            <p:nvPr/>
          </p:nvSpPr>
          <p:spPr>
            <a:xfrm rot="13258892">
              <a:off x="4037930" y="3259036"/>
              <a:ext cx="722955" cy="277955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000" b="1"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3200" b="1"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800" b="1" kern="1200">
          <a:solidFill>
            <a:schemeClr val="tx1"/>
          </a:solidFill>
          <a:effectLst>
            <a:outerShdw blurRad="38100" dist="38100" dir="2700000" algn="tl">
              <a:srgbClr val="000000">
                <a:alpha val="43137"/>
              </a:srgbClr>
            </a:outerShdw>
          </a:effectLst>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800" b="1" kern="1200">
          <a:solidFill>
            <a:schemeClr val="tx1"/>
          </a:solidFill>
          <a:effectLst>
            <a:outerShdw blurRad="38100" dist="38100" dir="2700000" algn="tl">
              <a:srgbClr val="000000">
                <a:alpha val="43137"/>
              </a:srgbClr>
            </a:outerShdw>
          </a:effectLst>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2400" b="1" kern="1200">
          <a:solidFill>
            <a:schemeClr val="tx1"/>
          </a:solidFill>
          <a:effectLst>
            <a:outerShdw blurRad="38100" dist="38100" dir="2700000" algn="tl">
              <a:srgbClr val="000000">
                <a:alpha val="43137"/>
              </a:srgbClr>
            </a:outerShdw>
          </a:effectLst>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2000" b="1" kern="1200">
          <a:solidFill>
            <a:schemeClr val="tx1"/>
          </a:solidFill>
          <a:effectLst>
            <a:outerShdw blurRad="38100" dist="38100" dir="2700000" algn="tl">
              <a:srgbClr val="000000">
                <a:alpha val="43137"/>
              </a:srgbClr>
            </a:outerShdw>
          </a:effectLst>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4C80C-E200-4C7D-B637-EB2BCDA4BC17}" type="datetimeFigureOut">
              <a:rPr lang="zh-TW" altLang="en-US" smtClean="0"/>
              <a:t>2016/11/10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752D6-D22F-4408-B4BB-5E7463538CB2}" type="slidenum">
              <a:rPr lang="zh-TW" altLang="en-US" smtClean="0"/>
              <a:t>‹#›</a:t>
            </a:fld>
            <a:endParaRPr lang="zh-TW" altLang="en-US"/>
          </a:p>
        </p:txBody>
      </p:sp>
      <p:pic>
        <p:nvPicPr>
          <p:cNvPr id="7" name="Picture 2" descr="C:\Users\user\Desktop\01.gif"/>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644008" y="-675456"/>
            <a:ext cx="5222102" cy="5222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2243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5.png"/><Relationship Id="rId4" Type="http://schemas.openxmlformats.org/officeDocument/2006/relationships/hyperlink" Target="http://teachers.wyes.tn.edu.tw/students/no5/602/s88206/www/"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file:///C:\Users\chusan2000\Desktop\&#39089;&#39080;\&#22294;\70606.jpg"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rdc28.cwb.gov.tw/TDB/ntdb/pageControl/ty_warning" TargetMode="External"/><Relationship Id="rId2" Type="http://schemas.openxmlformats.org/officeDocument/2006/relationships/hyperlink" Target="http://www.cwb.gov.tw/V7/prevent/typhoon_surge/watch.ht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endParaRPr lang="zh-TW" altLang="en-US"/>
          </a:p>
        </p:txBody>
      </p:sp>
      <p:pic>
        <p:nvPicPr>
          <p:cNvPr id="6" name="最新》莫蘭蒂颱風肆虐金門 機場天花板遭「吹」毀.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03648" y="980728"/>
            <a:ext cx="6313326" cy="5013176"/>
          </a:xfrm>
        </p:spPr>
      </p:pic>
    </p:spTree>
    <p:extLst>
      <p:ext uri="{BB962C8B-B14F-4D97-AF65-F5344CB8AC3E}">
        <p14:creationId xmlns:p14="http://schemas.microsoft.com/office/powerpoint/2010/main" val="4032442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5147" y="260648"/>
            <a:ext cx="6965245" cy="792088"/>
          </a:xfrm>
        </p:spPr>
        <p:txBody>
          <a:bodyPr>
            <a:normAutofit/>
          </a:bodyPr>
          <a:lstStyle/>
          <a:p>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什麼是颱風</a:t>
            </a: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p:txBody>
      </p:sp>
      <p:sp>
        <p:nvSpPr>
          <p:cNvPr id="3" name="內容版面配置區 2"/>
          <p:cNvSpPr>
            <a:spLocks noGrp="1"/>
          </p:cNvSpPr>
          <p:nvPr>
            <p:ph idx="1"/>
          </p:nvPr>
        </p:nvSpPr>
        <p:spPr>
          <a:xfrm>
            <a:off x="323528" y="1178193"/>
            <a:ext cx="7717097" cy="3384376"/>
          </a:xfrm>
        </p:spPr>
        <p:txBody>
          <a:bodyPr>
            <a:noAutofit/>
          </a:bodyPr>
          <a:lstStyle/>
          <a:p>
            <a:r>
              <a:rPr lang="zh-TW" altLang="en-US" sz="25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熱帶海洋上劇烈的熱帶氣旋，挾帶著狂風豪雨</a:t>
            </a:r>
            <a:r>
              <a:rPr lang="zh-TW" altLang="en-US" sz="25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前進。是金門地區非常重要的降水</a:t>
            </a:r>
            <a:r>
              <a:rPr lang="zh-TW" altLang="en-US" sz="25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來源。</a:t>
            </a:r>
            <a:endParaRPr lang="en-US" altLang="zh-TW" sz="25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en-US" sz="25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靠近</a:t>
            </a:r>
            <a:r>
              <a:rPr lang="zh-TW" altLang="en-US" sz="25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地面的風，北半球以逆時針方向轉動；南半球以順時針方向</a:t>
            </a:r>
            <a:r>
              <a:rPr lang="zh-TW" altLang="en-US" sz="25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轉動</a:t>
            </a:r>
            <a:endParaRPr lang="en-US" altLang="zh-TW" sz="25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5" name="颱風行進wm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87824" y="2870381"/>
            <a:ext cx="6661941" cy="3744416"/>
          </a:xfrm>
          <a:prstGeom prst="rect">
            <a:avLst/>
          </a:prstGeom>
        </p:spPr>
      </p:pic>
    </p:spTree>
    <p:extLst>
      <p:ext uri="{BB962C8B-B14F-4D97-AF65-F5344CB8AC3E}">
        <p14:creationId xmlns:p14="http://schemas.microsoft.com/office/powerpoint/2010/main" val="124594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09108" y="368718"/>
            <a:ext cx="7056784" cy="3528392"/>
          </a:xfrm>
        </p:spPr>
        <p:txBody>
          <a:bodyPr>
            <a:noAutofit/>
          </a:bodyPr>
          <a:lstStyle/>
          <a:p>
            <a:pPr lvl="1"/>
            <a:r>
              <a:rPr lang="zh-TW" altLang="en-US" dirty="0">
                <a:latin typeface="標楷體" panose="03000509000000000000" pitchFamily="65" charset="-120"/>
                <a:ea typeface="標楷體" panose="03000509000000000000" pitchFamily="65" charset="-120"/>
              </a:rPr>
              <a:t>內部結構是一個半徑相當大的雲柱，高度觀測到約有一萬八千多公尺。</a:t>
            </a:r>
            <a:endParaRPr lang="en-US" altLang="zh-TW" dirty="0">
              <a:latin typeface="標楷體" panose="03000509000000000000" pitchFamily="65" charset="-120"/>
              <a:ea typeface="標楷體" panose="03000509000000000000" pitchFamily="65" charset="-120"/>
            </a:endParaRPr>
          </a:p>
          <a:p>
            <a:pPr lvl="1"/>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中心</a:t>
            </a: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部分稱作颱風眼</a:t>
            </a:r>
            <a:endPar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2"/>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無風且晴朗無雲的一個區域</a:t>
            </a:r>
            <a:endPar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1"/>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颱風眼外，剛離開颱風眼處為雲牆</a:t>
            </a:r>
            <a:endPar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2"/>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雲層最濃厚而且</a:t>
            </a:r>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風雨</a:t>
            </a:r>
            <a:r>
              <a:rPr lang="zh-TW" altLang="en-US" dirty="0">
                <a:latin typeface="標楷體" panose="03000509000000000000" pitchFamily="65" charset="-120"/>
                <a:ea typeface="標楷體" panose="03000509000000000000" pitchFamily="65" charset="-120"/>
              </a:rPr>
              <a:t>最大</a:t>
            </a:r>
            <a:endPar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2"/>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逐漸向外雲層漸薄，風雨漸弱</a:t>
            </a:r>
            <a:endPar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endParaRPr lang="zh-TW" altLang="en-US" sz="2800" b="1" dirty="0">
              <a:effectLst>
                <a:outerShdw blurRad="38100" dist="38100" dir="2700000" algn="tl">
                  <a:srgbClr val="000000">
                    <a:alpha val="43137"/>
                  </a:srgbClr>
                </a:outerShdw>
              </a:effectLst>
            </a:endParaRPr>
          </a:p>
        </p:txBody>
      </p:sp>
      <p:sp>
        <p:nvSpPr>
          <p:cNvPr id="6" name="矩形 5"/>
          <p:cNvSpPr/>
          <p:nvPr/>
        </p:nvSpPr>
        <p:spPr>
          <a:xfrm>
            <a:off x="694904" y="5664830"/>
            <a:ext cx="2940992" cy="553998"/>
          </a:xfrm>
          <a:prstGeom prst="rect">
            <a:avLst/>
          </a:prstGeom>
        </p:spPr>
        <p:txBody>
          <a:bodyPr wrap="square">
            <a:spAutoFit/>
          </a:bodyPr>
          <a:lstStyle/>
          <a:p>
            <a:r>
              <a:rPr lang="zh-TW" altLang="en-US" sz="1000" dirty="0" smtClean="0"/>
              <a:t>資料來源：</a:t>
            </a:r>
            <a:endParaRPr lang="en-US" altLang="zh-TW" sz="1000" dirty="0" smtClean="0"/>
          </a:p>
          <a:p>
            <a:r>
              <a:rPr lang="en-US" altLang="zh-TW" sz="1000" dirty="0" smtClean="0">
                <a:hlinkClick r:id="rId4"/>
              </a:rPr>
              <a:t>http</a:t>
            </a:r>
            <a:r>
              <a:rPr lang="en-US" altLang="zh-TW" sz="1000" dirty="0">
                <a:hlinkClick r:id="rId4"/>
              </a:rPr>
              <a:t>://teachers.wyes.tn.edu.tw/students/no5/602/s88206/www</a:t>
            </a:r>
            <a:r>
              <a:rPr lang="en-US" altLang="zh-TW" sz="1000" dirty="0" smtClean="0">
                <a:hlinkClick r:id="rId4"/>
              </a:rPr>
              <a:t>/</a:t>
            </a:r>
            <a:r>
              <a:rPr lang="zh-TW" altLang="en-US" sz="1000" dirty="0" smtClean="0"/>
              <a:t>                                                                                                                                                                                                                                                                                                                                                                                                                                                                                                                                                                                                                                                                                                                                                                                                                                                                                                                                                                                                                                                                                                                                            </a:t>
            </a:r>
            <a:endParaRPr lang="zh-TW" altLang="en-US" sz="1000" dirty="0"/>
          </a:p>
        </p:txBody>
      </p:sp>
      <p:pic>
        <p:nvPicPr>
          <p:cNvPr id="2" name="颱風結構wm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23928" y="3823971"/>
            <a:ext cx="5398045" cy="3034029"/>
          </a:xfrm>
          <a:prstGeom prst="rect">
            <a:avLst/>
          </a:prstGeom>
        </p:spPr>
      </p:pic>
    </p:spTree>
    <p:extLst>
      <p:ext uri="{BB962C8B-B14F-4D97-AF65-F5344CB8AC3E}">
        <p14:creationId xmlns:p14="http://schemas.microsoft.com/office/powerpoint/2010/main" val="422217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b="1" dirty="0" smtClean="0"/>
              <a:t> </a:t>
            </a:r>
            <a:endParaRPr lang="zh-TW" altLang="en-US" sz="3600" b="1" dirty="0"/>
          </a:p>
        </p:txBody>
      </p:sp>
      <p:sp>
        <p:nvSpPr>
          <p:cNvPr id="3" name="內容版面配置區 2"/>
          <p:cNvSpPr>
            <a:spLocks noGrp="1"/>
          </p:cNvSpPr>
          <p:nvPr>
            <p:ph idx="1"/>
          </p:nvPr>
        </p:nvSpPr>
        <p:spPr>
          <a:xfrm>
            <a:off x="33876" y="1340768"/>
            <a:ext cx="4400227" cy="3888432"/>
          </a:xfrm>
        </p:spPr>
        <p:txBody>
          <a:bodyPr>
            <a:normAutofit fontScale="92500"/>
          </a:bodyPr>
          <a:lstStyle/>
          <a:p>
            <a:pPr lvl="1"/>
            <a:r>
              <a:rPr lang="zh-TW" altLang="en-US"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所在</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的緯度約在赤道</a:t>
            </a:r>
            <a:r>
              <a:rPr lang="en-US" altLang="zh-TW"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5</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至</a:t>
            </a:r>
            <a:r>
              <a:rPr lang="en-US" altLang="zh-TW"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度</a:t>
            </a:r>
            <a:endParaRPr lang="en-US" altLang="zh-TW"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1"/>
            <a:r>
              <a:rPr lang="zh-TW" altLang="en-US"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大氣不穩定</a:t>
            </a:r>
            <a:endParaRPr lang="en-US" altLang="zh-TW"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1"/>
            <a:r>
              <a:rPr lang="zh-TW" altLang="en-US"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水氣要充足</a:t>
            </a:r>
          </a:p>
          <a:p>
            <a:pPr lvl="1"/>
            <a:r>
              <a:rPr lang="zh-TW" altLang="en-US"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海水溫度</a:t>
            </a:r>
            <a:r>
              <a:rPr lang="en-US" altLang="zh-TW"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26~27</a:t>
            </a:r>
            <a:r>
              <a:rPr lang="zh-TW" altLang="en-US"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度</a:t>
            </a:r>
            <a:endParaRPr lang="en-US" altLang="zh-TW"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1"/>
            <a:r>
              <a:rPr lang="zh-TW" altLang="en-US"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海與大氣能量交換</a:t>
            </a:r>
            <a:endParaRPr lang="en-US" altLang="zh-TW"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1"/>
            <a:r>
              <a:rPr lang="zh-TW" altLang="en-US"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大氣垂直風不能太大</a:t>
            </a:r>
          </a:p>
        </p:txBody>
      </p:sp>
      <p:sp>
        <p:nvSpPr>
          <p:cNvPr id="4" name="矩形 3"/>
          <p:cNvSpPr/>
          <p:nvPr/>
        </p:nvSpPr>
        <p:spPr>
          <a:xfrm>
            <a:off x="971600" y="332656"/>
            <a:ext cx="6696744" cy="707886"/>
          </a:xfrm>
          <a:prstGeom prst="rect">
            <a:avLst/>
          </a:prstGeom>
        </p:spPr>
        <p:txBody>
          <a:bodyPr wrap="square">
            <a:spAutoFit/>
          </a:bodyPr>
          <a:lstStyle/>
          <a:p>
            <a:r>
              <a:rPr lang="zh-TW" altLang="en-US" sz="4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颱風形成</a:t>
            </a:r>
            <a:r>
              <a:rPr lang="zh-TW" altLang="en-US" sz="4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條件</a:t>
            </a:r>
            <a:endParaRPr lang="en-US" altLang="zh-TW" sz="4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0024" y="1290712"/>
            <a:ext cx="3790490" cy="4741495"/>
          </a:xfrm>
          <a:prstGeom prst="rect">
            <a:avLst/>
          </a:prstGeom>
        </p:spPr>
      </p:pic>
      <p:sp>
        <p:nvSpPr>
          <p:cNvPr id="7" name="向上箭號 6"/>
          <p:cNvSpPr/>
          <p:nvPr/>
        </p:nvSpPr>
        <p:spPr>
          <a:xfrm>
            <a:off x="3707904" y="3611053"/>
            <a:ext cx="144016" cy="293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665060" y="5733256"/>
            <a:ext cx="3582904" cy="276999"/>
          </a:xfrm>
          <a:prstGeom prst="rect">
            <a:avLst/>
          </a:prstGeom>
          <a:noFill/>
        </p:spPr>
        <p:txBody>
          <a:bodyPr wrap="none" rtlCol="0">
            <a:spAutoFit/>
          </a:bodyPr>
          <a:lstStyle/>
          <a:p>
            <a:r>
              <a:rPr lang="zh-TW" altLang="en-US" sz="1200" dirty="0" smtClean="0"/>
              <a:t>資料來源</a:t>
            </a:r>
            <a:r>
              <a:rPr lang="en-US" altLang="zh-TW" sz="1200" dirty="0"/>
              <a:t>:</a:t>
            </a:r>
            <a:r>
              <a:rPr lang="en-US" altLang="zh-TW" sz="1200" dirty="0">
                <a:hlinkClick r:id="rId3" action="ppaction://hlinkfile"/>
              </a:rPr>
              <a:t>http://</a:t>
            </a:r>
            <a:r>
              <a:rPr lang="en-US" altLang="zh-TW" sz="1200" dirty="0" smtClean="0">
                <a:hlinkClick r:id="rId3" action="ppaction://hlinkfile"/>
              </a:rPr>
              <a:t>qsn365.com/</a:t>
            </a:r>
            <a:r>
              <a:rPr lang="en-US" altLang="zh-TW" sz="1200" dirty="0" err="1" smtClean="0">
                <a:hlinkClick r:id="rId3" action="ppaction://hlinkfile"/>
              </a:rPr>
              <a:t>img</a:t>
            </a:r>
            <a:r>
              <a:rPr lang="en-US" altLang="zh-TW" sz="1200" dirty="0" smtClean="0">
                <a:hlinkClick r:id="rId3" action="ppaction://hlinkfile"/>
              </a:rPr>
              <a:t>/06/08/14/4.jpg</a:t>
            </a:r>
            <a:r>
              <a:rPr lang="zh-TW" altLang="en-US" sz="1200" dirty="0" smtClean="0">
                <a:hlinkClick r:id="rId3" action="ppaction://hlinkfile"/>
              </a:rPr>
              <a:t> </a:t>
            </a:r>
            <a:endParaRPr lang="zh-TW" altLang="en-US" sz="1200" dirty="0"/>
          </a:p>
        </p:txBody>
      </p:sp>
    </p:spTree>
    <p:extLst>
      <p:ext uri="{BB962C8B-B14F-4D97-AF65-F5344CB8AC3E}">
        <p14:creationId xmlns:p14="http://schemas.microsoft.com/office/powerpoint/2010/main" val="17844939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8" y="404665"/>
            <a:ext cx="6965245" cy="1008112"/>
          </a:xfrm>
        </p:spPr>
        <p:txBody>
          <a:bodyPr>
            <a:normAutofit/>
          </a:bodyPr>
          <a:lstStyle/>
          <a:p>
            <a:r>
              <a:rPr lang="zh-TW" altLang="en-US" sz="4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颱風的強度劃分</a:t>
            </a:r>
          </a:p>
        </p:txBody>
      </p:sp>
      <p:graphicFrame>
        <p:nvGraphicFramePr>
          <p:cNvPr id="5" name="表格 4"/>
          <p:cNvGraphicFramePr>
            <a:graphicFrameLocks noGrp="1"/>
          </p:cNvGraphicFramePr>
          <p:nvPr>
            <p:extLst>
              <p:ext uri="{D42A27DB-BD31-4B8C-83A1-F6EECF244321}">
                <p14:modId xmlns:p14="http://schemas.microsoft.com/office/powerpoint/2010/main" val="3539539427"/>
              </p:ext>
            </p:extLst>
          </p:nvPr>
        </p:nvGraphicFramePr>
        <p:xfrm>
          <a:off x="755577" y="1628802"/>
          <a:ext cx="7632846" cy="4608512"/>
        </p:xfrm>
        <a:graphic>
          <a:graphicData uri="http://schemas.openxmlformats.org/drawingml/2006/table">
            <a:tbl>
              <a:tblPr firstRow="1" bandRow="1">
                <a:tableStyleId>{5C22544A-7EE6-4342-B048-85BDC9FD1C3A}</a:tableStyleId>
              </a:tblPr>
              <a:tblGrid>
                <a:gridCol w="2544282">
                  <a:extLst>
                    <a:ext uri="{9D8B030D-6E8A-4147-A177-3AD203B41FA5}">
                      <a16:colId xmlns:a16="http://schemas.microsoft.com/office/drawing/2014/main" xmlns="" val="20000"/>
                    </a:ext>
                  </a:extLst>
                </a:gridCol>
                <a:gridCol w="2544282">
                  <a:extLst>
                    <a:ext uri="{9D8B030D-6E8A-4147-A177-3AD203B41FA5}">
                      <a16:colId xmlns:a16="http://schemas.microsoft.com/office/drawing/2014/main" xmlns="" val="20001"/>
                    </a:ext>
                  </a:extLst>
                </a:gridCol>
                <a:gridCol w="2544282">
                  <a:extLst>
                    <a:ext uri="{9D8B030D-6E8A-4147-A177-3AD203B41FA5}">
                      <a16:colId xmlns:a16="http://schemas.microsoft.com/office/drawing/2014/main" xmlns="" val="20002"/>
                    </a:ext>
                  </a:extLst>
                </a:gridCol>
              </a:tblGrid>
              <a:tr h="971246">
                <a:tc>
                  <a:txBody>
                    <a:bodyPr/>
                    <a:lstStyle/>
                    <a:p>
                      <a:pPr algn="ctr"/>
                      <a:r>
                        <a:rPr lang="zh-TW" altLang="en-US" sz="2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熱帶氣旋等級</a:t>
                      </a:r>
                      <a:endParaRPr lang="zh-TW" altLang="en-US" sz="28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anchor="ctr">
                    <a:solidFill>
                      <a:schemeClr val="accent1">
                        <a:lumMod val="75000"/>
                      </a:schemeClr>
                    </a:solidFill>
                  </a:tcPr>
                </a:tc>
                <a:tc>
                  <a:txBody>
                    <a:bodyPr/>
                    <a:lstStyle/>
                    <a:p>
                      <a:pPr algn="ctr"/>
                      <a:r>
                        <a:rPr lang="zh-TW" altLang="en-US" sz="20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底層中心附近最大平均風速</a:t>
                      </a:r>
                      <a:r>
                        <a:rPr lang="en-US" altLang="zh-TW" sz="20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0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米每秒</a:t>
                      </a:r>
                      <a:r>
                        <a:rPr lang="en-US" altLang="zh-TW" sz="20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zh-TW" altLang="en-US"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anchor="ctr">
                    <a:solidFill>
                      <a:schemeClr val="accent1">
                        <a:lumMod val="75000"/>
                      </a:schemeClr>
                    </a:solidFill>
                  </a:tcPr>
                </a:tc>
                <a:tc>
                  <a:txBody>
                    <a:bodyPr/>
                    <a:lstStyle/>
                    <a:p>
                      <a:pPr algn="ctr"/>
                      <a:r>
                        <a:rPr lang="zh-TW" altLang="en-US" sz="2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底層中心附近最大風力</a:t>
                      </a:r>
                      <a:r>
                        <a:rPr lang="en-US" altLang="zh-TW" sz="2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級</a:t>
                      </a:r>
                      <a:r>
                        <a:rPr lang="en-US" altLang="zh-TW" sz="2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txBody>
                  <a:tcPr anchor="ctr">
                    <a:solidFill>
                      <a:schemeClr val="accent1">
                        <a:lumMod val="75000"/>
                      </a:schemeClr>
                    </a:solidFill>
                  </a:tcPr>
                </a:tc>
                <a:extLst>
                  <a:ext uri="{0D108BD9-81ED-4DB2-BD59-A6C34878D82A}">
                    <a16:rowId xmlns:a16="http://schemas.microsoft.com/office/drawing/2014/main" xmlns="" val="10000"/>
                  </a:ext>
                </a:extLst>
              </a:tr>
              <a:tr h="606211">
                <a:tc>
                  <a:txBody>
                    <a:bodyPr/>
                    <a:lstStyle/>
                    <a:p>
                      <a:pPr marL="0" algn="ctr" defTabSz="914400" rtl="0" eaLnBrk="1" latinLnBrk="0" hangingPunct="1"/>
                      <a:r>
                        <a:rPr lang="zh-TW" altLang="en-US" sz="2800" b="1" kern="12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超強颱風</a:t>
                      </a:r>
                    </a:p>
                  </a:txBody>
                  <a:tcPr marL="66675" marR="66675" marT="66675" marB="66675" anchor="ctr"/>
                </a:tc>
                <a:tc>
                  <a:txBody>
                    <a:bodyPr/>
                    <a:lstStyle/>
                    <a:p>
                      <a:pPr marL="0" algn="ctr" defTabSz="914400" rtl="0" eaLnBrk="1" latinLnBrk="0" hangingPunct="1"/>
                      <a:r>
                        <a:rPr lang="zh-TW" altLang="en-US" sz="2800" b="1" kern="12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a:t>
                      </a:r>
                      <a:r>
                        <a:rPr lang="en-US" altLang="zh-TW" sz="2800" b="1" kern="12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51.0</a:t>
                      </a:r>
                    </a:p>
                  </a:txBody>
                  <a:tcPr marL="66675" marR="66675" marT="66675" marB="66675" anchor="ctr"/>
                </a:tc>
                <a:tc>
                  <a:txBody>
                    <a:bodyPr/>
                    <a:lstStyle/>
                    <a:p>
                      <a:pPr marL="0" algn="ctr" defTabSz="914400" rtl="0" eaLnBrk="1" latinLnBrk="0" hangingPunct="1"/>
                      <a:r>
                        <a:rPr lang="en-US" altLang="zh-TW" sz="2800" b="1" kern="12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16</a:t>
                      </a:r>
                      <a:r>
                        <a:rPr lang="zh-TW" altLang="en-US" sz="2800" b="1" kern="12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或以上</a:t>
                      </a:r>
                    </a:p>
                  </a:txBody>
                  <a:tcPr marL="66675" marR="66675" marT="66675" marB="66675" anchor="ctr"/>
                </a:tc>
                <a:extLst>
                  <a:ext uri="{0D108BD9-81ED-4DB2-BD59-A6C34878D82A}">
                    <a16:rowId xmlns:a16="http://schemas.microsoft.com/office/drawing/2014/main" xmlns="" val="10001"/>
                  </a:ext>
                </a:extLst>
              </a:tr>
              <a:tr h="606211">
                <a:tc>
                  <a:txBody>
                    <a:bodyPr/>
                    <a:lstStyle/>
                    <a:p>
                      <a:pPr marL="0" algn="ctr" defTabSz="914400" rtl="0" eaLnBrk="1" latinLnBrk="0" hangingPunct="1"/>
                      <a:r>
                        <a:rPr lang="zh-TW" altLang="en-US" sz="2800" b="1" kern="12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強颱風</a:t>
                      </a:r>
                    </a:p>
                  </a:txBody>
                  <a:tcPr marL="66675" marR="66675" marT="66675" marB="66675" anchor="ctr"/>
                </a:tc>
                <a:tc>
                  <a:txBody>
                    <a:bodyPr/>
                    <a:lstStyle/>
                    <a:p>
                      <a:pPr marL="0" algn="ctr" defTabSz="914400" rtl="0" eaLnBrk="1" latinLnBrk="0" hangingPunct="1"/>
                      <a:r>
                        <a:rPr lang="en-US" altLang="zh-TW" sz="2800" b="1" kern="12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41.5–50.9</a:t>
                      </a:r>
                    </a:p>
                  </a:txBody>
                  <a:tcPr marL="66675" marR="66675" marT="66675" marB="66675" anchor="ctr"/>
                </a:tc>
                <a:tc>
                  <a:txBody>
                    <a:bodyPr/>
                    <a:lstStyle/>
                    <a:p>
                      <a:pPr marL="0" algn="ctr" defTabSz="914400" rtl="0" eaLnBrk="1" latinLnBrk="0" hangingPunct="1"/>
                      <a:r>
                        <a:rPr lang="en-US" altLang="zh-TW" sz="2800" b="1" kern="12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14–15</a:t>
                      </a:r>
                    </a:p>
                  </a:txBody>
                  <a:tcPr marL="66675" marR="66675" marT="66675" marB="66675" anchor="ctr"/>
                </a:tc>
                <a:extLst>
                  <a:ext uri="{0D108BD9-81ED-4DB2-BD59-A6C34878D82A}">
                    <a16:rowId xmlns:a16="http://schemas.microsoft.com/office/drawing/2014/main" xmlns="" val="10002"/>
                  </a:ext>
                </a:extLst>
              </a:tr>
              <a:tr h="606211">
                <a:tc>
                  <a:txBody>
                    <a:bodyPr/>
                    <a:lstStyle/>
                    <a:p>
                      <a:pPr marL="0" algn="ctr" defTabSz="914400" rtl="0" eaLnBrk="1" latinLnBrk="0" hangingPunct="1"/>
                      <a:r>
                        <a:rPr lang="zh-TW" altLang="en-US" sz="2800" b="1" kern="12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颱風</a:t>
                      </a:r>
                    </a:p>
                  </a:txBody>
                  <a:tcPr marL="66675" marR="66675" marT="66675" marB="66675" anchor="ctr"/>
                </a:tc>
                <a:tc>
                  <a:txBody>
                    <a:bodyPr/>
                    <a:lstStyle/>
                    <a:p>
                      <a:pPr marL="0" algn="ctr" defTabSz="914400" rtl="0" eaLnBrk="1" latinLnBrk="0" hangingPunct="1"/>
                      <a:r>
                        <a:rPr lang="en-US" altLang="zh-TW" sz="2800" b="1" kern="12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32.7–41.4</a:t>
                      </a:r>
                    </a:p>
                  </a:txBody>
                  <a:tcPr marL="66675" marR="66675" marT="66675" marB="66675" anchor="ctr"/>
                </a:tc>
                <a:tc>
                  <a:txBody>
                    <a:bodyPr/>
                    <a:lstStyle/>
                    <a:p>
                      <a:pPr marL="0" algn="ctr" defTabSz="914400" rtl="0" eaLnBrk="1" latinLnBrk="0" hangingPunct="1"/>
                      <a:r>
                        <a:rPr lang="en-US" altLang="zh-TW" sz="2800" b="1" kern="12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12–13</a:t>
                      </a:r>
                    </a:p>
                  </a:txBody>
                  <a:tcPr marL="66675" marR="66675" marT="66675" marB="66675" anchor="ctr"/>
                </a:tc>
                <a:extLst>
                  <a:ext uri="{0D108BD9-81ED-4DB2-BD59-A6C34878D82A}">
                    <a16:rowId xmlns:a16="http://schemas.microsoft.com/office/drawing/2014/main" xmlns="" val="10003"/>
                  </a:ext>
                </a:extLst>
              </a:tr>
              <a:tr h="606211">
                <a:tc>
                  <a:txBody>
                    <a:bodyPr/>
                    <a:lstStyle/>
                    <a:p>
                      <a:pPr marL="0" algn="ctr" defTabSz="914400" rtl="0" eaLnBrk="1" latinLnBrk="0" hangingPunct="1"/>
                      <a:r>
                        <a:rPr lang="zh-TW" altLang="en-US" sz="2800" b="1" kern="12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強烈熱帶風暴</a:t>
                      </a:r>
                    </a:p>
                  </a:txBody>
                  <a:tcPr marL="66675" marR="66675" marT="66675" marB="66675" anchor="ctr"/>
                </a:tc>
                <a:tc>
                  <a:txBody>
                    <a:bodyPr/>
                    <a:lstStyle/>
                    <a:p>
                      <a:pPr marL="0" algn="ctr" defTabSz="914400" rtl="0" eaLnBrk="1" latinLnBrk="0" hangingPunct="1"/>
                      <a:r>
                        <a:rPr lang="en-US" altLang="zh-TW" sz="2800" b="1" kern="12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24.5–32.6</a:t>
                      </a:r>
                    </a:p>
                  </a:txBody>
                  <a:tcPr marL="66675" marR="66675" marT="66675" marB="66675" anchor="ctr"/>
                </a:tc>
                <a:tc>
                  <a:txBody>
                    <a:bodyPr/>
                    <a:lstStyle/>
                    <a:p>
                      <a:pPr marL="0" algn="ctr" defTabSz="914400" rtl="0" eaLnBrk="1" latinLnBrk="0" hangingPunct="1"/>
                      <a:r>
                        <a:rPr lang="en-US" altLang="zh-TW" sz="2800" b="1" kern="12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10–11</a:t>
                      </a:r>
                    </a:p>
                  </a:txBody>
                  <a:tcPr marL="66675" marR="66675" marT="66675" marB="66675" anchor="ctr"/>
                </a:tc>
                <a:extLst>
                  <a:ext uri="{0D108BD9-81ED-4DB2-BD59-A6C34878D82A}">
                    <a16:rowId xmlns:a16="http://schemas.microsoft.com/office/drawing/2014/main" xmlns="" val="10004"/>
                  </a:ext>
                </a:extLst>
              </a:tr>
              <a:tr h="606211">
                <a:tc>
                  <a:txBody>
                    <a:bodyPr/>
                    <a:lstStyle/>
                    <a:p>
                      <a:pPr marL="0" algn="ctr" defTabSz="914400" rtl="0" eaLnBrk="1" latinLnBrk="0" hangingPunct="1"/>
                      <a:r>
                        <a:rPr lang="zh-TW" altLang="en-US" sz="2800" b="1" kern="12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熱帶風暴</a:t>
                      </a:r>
                    </a:p>
                  </a:txBody>
                  <a:tcPr marL="66675" marR="66675" marT="66675" marB="66675" anchor="ctr"/>
                </a:tc>
                <a:tc>
                  <a:txBody>
                    <a:bodyPr/>
                    <a:lstStyle/>
                    <a:p>
                      <a:pPr marL="0" algn="ctr" defTabSz="914400" rtl="0" eaLnBrk="1" latinLnBrk="0" hangingPunct="1"/>
                      <a:r>
                        <a:rPr lang="en-US" altLang="zh-TW" sz="2800" b="1" kern="12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17.2–24.4</a:t>
                      </a:r>
                    </a:p>
                  </a:txBody>
                  <a:tcPr marL="66675" marR="66675" marT="66675" marB="66675" anchor="ctr"/>
                </a:tc>
                <a:tc>
                  <a:txBody>
                    <a:bodyPr/>
                    <a:lstStyle/>
                    <a:p>
                      <a:pPr marL="0" algn="ctr" defTabSz="914400" rtl="0" eaLnBrk="1" latinLnBrk="0" hangingPunct="1"/>
                      <a:r>
                        <a:rPr lang="en-US" altLang="zh-TW" sz="2800" b="1" kern="12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8–9</a:t>
                      </a:r>
                    </a:p>
                  </a:txBody>
                  <a:tcPr marL="66675" marR="66675" marT="66675" marB="66675" anchor="ctr"/>
                </a:tc>
                <a:extLst>
                  <a:ext uri="{0D108BD9-81ED-4DB2-BD59-A6C34878D82A}">
                    <a16:rowId xmlns:a16="http://schemas.microsoft.com/office/drawing/2014/main" xmlns="" val="10005"/>
                  </a:ext>
                </a:extLst>
              </a:tr>
              <a:tr h="606211">
                <a:tc>
                  <a:txBody>
                    <a:bodyPr/>
                    <a:lstStyle/>
                    <a:p>
                      <a:pPr marL="0" algn="ctr" defTabSz="914400" rtl="0" eaLnBrk="1" latinLnBrk="0" hangingPunct="1"/>
                      <a:r>
                        <a:rPr lang="zh-TW" altLang="en-US" sz="2800" b="1" kern="12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熱帶性低氣壓</a:t>
                      </a:r>
                    </a:p>
                  </a:txBody>
                  <a:tcPr marL="66675" marR="66675" marT="66675" marB="66675" anchor="ctr"/>
                </a:tc>
                <a:tc>
                  <a:txBody>
                    <a:bodyPr/>
                    <a:lstStyle/>
                    <a:p>
                      <a:pPr marL="0" algn="ctr" defTabSz="914400" rtl="0" eaLnBrk="1" latinLnBrk="0" hangingPunct="1"/>
                      <a:r>
                        <a:rPr lang="en-US" altLang="zh-TW" sz="2800" b="1" kern="12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10.8–17.1</a:t>
                      </a:r>
                    </a:p>
                  </a:txBody>
                  <a:tcPr marL="66675" marR="66675" marT="66675" marB="66675" anchor="ctr"/>
                </a:tc>
                <a:tc>
                  <a:txBody>
                    <a:bodyPr/>
                    <a:lstStyle/>
                    <a:p>
                      <a:pPr marL="0" algn="ctr" defTabSz="914400" rtl="0" eaLnBrk="1" latinLnBrk="0" hangingPunct="1"/>
                      <a:r>
                        <a:rPr lang="en-US" altLang="zh-TW" sz="2800" b="1" kern="12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6–7</a:t>
                      </a:r>
                    </a:p>
                  </a:txBody>
                  <a:tcPr marL="66675" marR="66675" marT="66675" marB="66675"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383100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620688"/>
            <a:ext cx="6965245" cy="811218"/>
          </a:xfrm>
        </p:spPr>
        <p:txBody>
          <a:bodyPr>
            <a:normAutofit fontScale="90000"/>
          </a:bodyPr>
          <a:lstStyle/>
          <a:p>
            <a:r>
              <a:rPr lang="zh-TW" altLang="en-US" sz="4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颱風的季節</a:t>
            </a:r>
            <a:endParaRPr lang="en-US" altLang="zh-TW" sz="4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899592" y="1412776"/>
            <a:ext cx="7344816" cy="1368152"/>
          </a:xfrm>
        </p:spPr>
        <p:txBody>
          <a:bodyPr>
            <a:noAutofit/>
          </a:bodyPr>
          <a:lstStyle/>
          <a:p>
            <a:pPr lvl="1"/>
            <a:r>
              <a:rPr lang="zh-TW" altLang="en-US"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四到十</a:t>
            </a:r>
            <a:r>
              <a:rPr lang="zh-TW" altLang="en-US" sz="3200" dirty="0" smtClean="0">
                <a:latin typeface="標楷體" panose="03000509000000000000" pitchFamily="65" charset="-120"/>
                <a:ea typeface="標楷體" panose="03000509000000000000" pitchFamily="65" charset="-120"/>
              </a:rPr>
              <a:t>二</a:t>
            </a:r>
            <a:r>
              <a:rPr lang="zh-TW" altLang="en-US"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月</a:t>
            </a:r>
            <a:endParaRPr lang="en-US" altLang="zh-TW"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1"/>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七、八、九月</a:t>
            </a:r>
            <a:r>
              <a:rPr lang="zh-TW" altLang="en-US"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為主（稱颱風季）</a:t>
            </a:r>
            <a:endParaRPr lang="en-US" altLang="zh-TW" sz="32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aphicFrame>
        <p:nvGraphicFramePr>
          <p:cNvPr id="4" name="圖表 3"/>
          <p:cNvGraphicFramePr>
            <a:graphicFrameLocks/>
          </p:cNvGraphicFramePr>
          <p:nvPr>
            <p:extLst>
              <p:ext uri="{D42A27DB-BD31-4B8C-83A1-F6EECF244321}">
                <p14:modId xmlns:p14="http://schemas.microsoft.com/office/powerpoint/2010/main" val="1014990070"/>
              </p:ext>
            </p:extLst>
          </p:nvPr>
        </p:nvGraphicFramePr>
        <p:xfrm>
          <a:off x="827584" y="2852936"/>
          <a:ext cx="7560840" cy="34563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0091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188640"/>
            <a:ext cx="6965245" cy="936104"/>
          </a:xfrm>
        </p:spPr>
        <p:txBody>
          <a:bodyPr>
            <a:normAutofit/>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颱風造成的災情及影響</a:t>
            </a:r>
            <a:endParaRPr lang="zh-TW" altLang="en-US" dirty="0"/>
          </a:p>
        </p:txBody>
      </p:sp>
      <p:sp>
        <p:nvSpPr>
          <p:cNvPr id="3" name="內容版面配置區 2"/>
          <p:cNvSpPr>
            <a:spLocks noGrp="1"/>
          </p:cNvSpPr>
          <p:nvPr>
            <p:ph idx="1"/>
          </p:nvPr>
        </p:nvSpPr>
        <p:spPr>
          <a:xfrm>
            <a:off x="827584" y="1124744"/>
            <a:ext cx="7632848" cy="2779700"/>
          </a:xfrm>
        </p:spPr>
        <p:txBody>
          <a:bodyPr>
            <a:normAutofit/>
          </a:bodyPr>
          <a:lstStyle/>
          <a:p>
            <a:r>
              <a:rPr lang="zh-TW" altLang="en-US" sz="3200" b="1" dirty="0">
                <a:solidFill>
                  <a:schemeClr val="folHlink"/>
                </a:solidFill>
                <a:effectLst>
                  <a:outerShdw blurRad="38100" dist="38100" dir="2700000" algn="tl">
                    <a:srgbClr val="000000">
                      <a:alpha val="43137"/>
                    </a:srgbClr>
                  </a:outerShdw>
                </a:effectLst>
                <a:ea typeface="標楷體" panose="03000509000000000000" pitchFamily="65" charset="-120"/>
              </a:rPr>
              <a:t>洪水</a:t>
            </a:r>
            <a:r>
              <a:rPr lang="zh-TW" altLang="en-US" sz="3200" b="1" dirty="0">
                <a:effectLst>
                  <a:outerShdw blurRad="38100" dist="38100" dir="2700000" algn="tl">
                    <a:srgbClr val="000000">
                      <a:alpha val="43137"/>
                    </a:srgbClr>
                  </a:outerShdw>
                </a:effectLst>
                <a:ea typeface="標楷體" panose="03000509000000000000" pitchFamily="65" charset="-120"/>
              </a:rPr>
              <a:t>：颱風往往帶來豪雨，短時期內傾盆下降，台灣山脈高峻，河流短小坡度甚大，沖毀房屋、道路</a:t>
            </a:r>
            <a:r>
              <a:rPr lang="zh-TW" altLang="en-US" sz="3200" b="1" dirty="0" smtClean="0">
                <a:effectLst>
                  <a:outerShdw blurRad="38100" dist="38100" dir="2700000" algn="tl">
                    <a:srgbClr val="000000">
                      <a:alpha val="43137"/>
                    </a:srgbClr>
                  </a:outerShdw>
                </a:effectLst>
                <a:ea typeface="標楷體" panose="03000509000000000000" pitchFamily="65" charset="-120"/>
              </a:rPr>
              <a:t>、沖刷</a:t>
            </a:r>
            <a:r>
              <a:rPr lang="zh-TW" altLang="en-US" sz="3200" b="1" dirty="0">
                <a:effectLst>
                  <a:outerShdw blurRad="38100" dist="38100" dir="2700000" algn="tl">
                    <a:srgbClr val="000000">
                      <a:alpha val="43137"/>
                    </a:srgbClr>
                  </a:outerShdw>
                </a:effectLst>
                <a:ea typeface="標楷體" panose="03000509000000000000" pitchFamily="65" charset="-120"/>
              </a:rPr>
              <a:t>山石</a:t>
            </a:r>
            <a:r>
              <a:rPr lang="zh-TW" altLang="en-US" sz="3200" b="1" dirty="0" smtClean="0">
                <a:effectLst>
                  <a:outerShdw blurRad="38100" dist="38100" dir="2700000" algn="tl">
                    <a:srgbClr val="000000">
                      <a:alpha val="43137"/>
                    </a:srgbClr>
                  </a:outerShdw>
                </a:effectLst>
                <a:ea typeface="標楷體" panose="03000509000000000000" pitchFamily="65" charset="-120"/>
              </a:rPr>
              <a:t>。</a:t>
            </a:r>
            <a:endParaRPr lang="en-US" altLang="zh-TW" sz="3200" b="1" dirty="0" smtClean="0">
              <a:effectLst>
                <a:outerShdw blurRad="38100" dist="38100" dir="2700000" algn="tl">
                  <a:srgbClr val="000000">
                    <a:alpha val="43137"/>
                  </a:srgbClr>
                </a:outerShdw>
              </a:effectLst>
              <a:ea typeface="標楷體" panose="03000509000000000000" pitchFamily="65" charset="-120"/>
            </a:endParaRPr>
          </a:p>
          <a:p>
            <a:r>
              <a:rPr lang="zh-TW" altLang="en-US" dirty="0">
                <a:solidFill>
                  <a:schemeClr val="tx2">
                    <a:lumMod val="75000"/>
                  </a:schemeClr>
                </a:solidFill>
                <a:latin typeface="標楷體" panose="03000509000000000000" pitchFamily="65" charset="-120"/>
                <a:ea typeface="標楷體" panose="03000509000000000000" pitchFamily="65" charset="-120"/>
              </a:rPr>
              <a:t>土石流</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地勢險峻且土質疏鬆，長時間大雨</a:t>
            </a:r>
            <a:r>
              <a:rPr lang="zh-TW" altLang="en-US"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暴風雨不斷沖刷</a:t>
            </a:r>
            <a:r>
              <a:rPr lang="zh-TW" altLang="en-US" dirty="0">
                <a:latin typeface="標楷體" panose="03000509000000000000" pitchFamily="65" charset="-120"/>
                <a:ea typeface="標楷體" panose="03000509000000000000" pitchFamily="65" charset="-120"/>
              </a:rPr>
              <a:t>所</a:t>
            </a:r>
            <a:r>
              <a:rPr lang="zh-TW" altLang="zh-TW" dirty="0">
                <a:latin typeface="標楷體" panose="03000509000000000000" pitchFamily="65" charset="-120"/>
                <a:ea typeface="標楷體" panose="03000509000000000000" pitchFamily="65" charset="-120"/>
              </a:rPr>
              <a:t>造成</a:t>
            </a:r>
            <a:r>
              <a:rPr lang="zh-TW" altLang="en-US" dirty="0">
                <a:latin typeface="標楷體" panose="03000509000000000000" pitchFamily="65" charset="-120"/>
                <a:ea typeface="標楷體" panose="03000509000000000000" pitchFamily="65" charset="-120"/>
              </a:rPr>
              <a:t>。</a:t>
            </a:r>
          </a:p>
          <a:p>
            <a:endParaRPr lang="en-US" altLang="zh-TW" sz="3200" b="1" dirty="0" smtClean="0">
              <a:effectLst>
                <a:outerShdw blurRad="38100" dist="38100" dir="2700000" algn="tl">
                  <a:srgbClr val="000000">
                    <a:alpha val="43137"/>
                  </a:srgbClr>
                </a:outerShdw>
              </a:effectLst>
              <a:ea typeface="標楷體" panose="03000509000000000000" pitchFamily="65"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3904444"/>
            <a:ext cx="3600400" cy="2630034"/>
          </a:xfrm>
          <a:prstGeom prst="rect">
            <a:avLst/>
          </a:prstGeom>
        </p:spPr>
      </p:pic>
      <p:pic>
        <p:nvPicPr>
          <p:cNvPr id="7" name="圖片 6"/>
          <p:cNvPicPr>
            <a:picLocks noChangeAspect="1"/>
          </p:cNvPicPr>
          <p:nvPr/>
        </p:nvPicPr>
        <p:blipFill>
          <a:blip r:embed="rId3"/>
          <a:stretch>
            <a:fillRect/>
          </a:stretch>
        </p:blipFill>
        <p:spPr>
          <a:xfrm>
            <a:off x="4499992" y="3904444"/>
            <a:ext cx="4010833" cy="2652879"/>
          </a:xfrm>
          <a:prstGeom prst="rect">
            <a:avLst/>
          </a:prstGeom>
        </p:spPr>
      </p:pic>
    </p:spTree>
    <p:extLst>
      <p:ext uri="{BB962C8B-B14F-4D97-AF65-F5344CB8AC3E}">
        <p14:creationId xmlns:p14="http://schemas.microsoft.com/office/powerpoint/2010/main" val="30492847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25381" y="260648"/>
            <a:ext cx="6965245" cy="720080"/>
          </a:xfrm>
        </p:spPr>
        <p:txBody>
          <a:bodyPr>
            <a:normAutofit/>
          </a:bodyPr>
          <a:lstStyle/>
          <a:p>
            <a:r>
              <a:rPr lang="zh-TW" altLang="en-US" sz="3600" b="1" dirty="0">
                <a:latin typeface="標楷體" panose="03000509000000000000" pitchFamily="65" charset="-120"/>
                <a:ea typeface="標楷體" panose="03000509000000000000" pitchFamily="65" charset="-120"/>
              </a:rPr>
              <a:t>影響金門之颱風有七</a:t>
            </a:r>
            <a:r>
              <a:rPr lang="zh-TW" altLang="en-US" sz="3600" b="1" dirty="0" smtClean="0">
                <a:latin typeface="標楷體" panose="03000509000000000000" pitchFamily="65" charset="-120"/>
                <a:ea typeface="標楷體" panose="03000509000000000000" pitchFamily="65" charset="-120"/>
              </a:rPr>
              <a:t>類</a:t>
            </a:r>
            <a:endParaRPr lang="zh-TW" altLang="en-US" sz="3600" dirty="0"/>
          </a:p>
        </p:txBody>
      </p:sp>
      <p:sp>
        <p:nvSpPr>
          <p:cNvPr id="5" name="內容版面配置區 4"/>
          <p:cNvSpPr>
            <a:spLocks noGrp="1"/>
          </p:cNvSpPr>
          <p:nvPr>
            <p:ph idx="1"/>
          </p:nvPr>
        </p:nvSpPr>
        <p:spPr>
          <a:xfrm>
            <a:off x="906686" y="908720"/>
            <a:ext cx="7560840" cy="844004"/>
          </a:xfrm>
        </p:spPr>
        <p:txBody>
          <a:bodyPr>
            <a:noAutofit/>
          </a:bodyPr>
          <a:lstStyle/>
          <a:p>
            <a:pPr marL="0" lvl="1" indent="9525">
              <a:buNone/>
            </a:pPr>
            <a:r>
              <a:rPr lang="en-US" altLang="zh-TW"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通過台灣</a:t>
            </a:r>
            <a:r>
              <a:rPr lang="zh-TW" altLang="en-US" sz="28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北部海面向西或西北</a:t>
            </a:r>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進行者</a:t>
            </a:r>
            <a:endParaRPr lang="en-US" altLang="zh-TW"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1"/>
            <a:r>
              <a:rPr lang="en-US" altLang="zh-TW"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(1960</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年崔絲颱風、</a:t>
            </a:r>
            <a:r>
              <a:rPr lang="en-US" altLang="zh-TW"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2004</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年艾莉</a:t>
            </a:r>
            <a:r>
              <a:rPr lang="zh-TW" altLang="en-US"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颱風</a:t>
            </a:r>
            <a:r>
              <a:rPr lang="en-US" altLang="zh-TW"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marL="365760" lvl="1" indent="0">
              <a:buNone/>
            </a:pPr>
            <a:endPar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824840"/>
            <a:ext cx="5832648" cy="3577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906686" y="5402197"/>
            <a:ext cx="7402636" cy="1015663"/>
          </a:xfrm>
          <a:prstGeom prst="rect">
            <a:avLst/>
          </a:prstGeom>
        </p:spPr>
        <p:txBody>
          <a:bodyPr wrap="square">
            <a:spAutoFit/>
          </a:bodyPr>
          <a:lstStyle/>
          <a:p>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這類路徑對台灣北部及東北部影響較大，對金門地區則影響較小，但不乏颱風行經台灣海峽北部海面後，略往西南方向前進，而致金門地區遭受颱風侵襲</a:t>
            </a:r>
            <a:endParaRPr lang="zh-TW" altLang="en-US" sz="2000" dirty="0"/>
          </a:p>
        </p:txBody>
      </p:sp>
      <p:pic>
        <p:nvPicPr>
          <p:cNvPr id="1027" name="Picture 3" descr="C:\Users\user\Desktop\200507152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4779184"/>
            <a:ext cx="216024" cy="21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140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104 -0.01134 C 0.00278 -0.01366 0.00313 -0.01435 0.00313 -0.01759 L 0.01545 -0.04467 L -0.00034 -0.05532 L -0.01614 -0.07616 L -0.03177 -0.09722 L -0.05538 -0.10764 L -0.07916 -0.1287 L -0.10277 -0.13912 L -0.1184 -0.14977 L -0.14201 -0.17083 L -0.16562 -0.19167 L -0.18142 -0.20231 L -0.19722 -0.21273 L -0.21302 -0.23379 L -0.22083 -0.23379 L -0.22864 -0.23379 L -0.23663 -0.25463 L -0.24444 -0.26528 L -0.26024 -0.27569 L -0.26805 -0.27569 L -0.29166 -0.27569 L -0.29965 -0.27569 L -0.32326 -0.27569 L -0.3625 -0.26528 L -0.37048 -0.25463 L -0.39409 -0.24421 C -0.39791 -0.24004 -0.40243 -0.23912 -0.40729 -0.23842 C -0.41111 -0.2368 -0.41059 -0.23657 -0.41718 -0.23842 C -0.42066 -0.23935 -0.41788 -0.24097 -0.42083 -0.2419 C -0.42274 -0.24236 -0.42465 -0.24236 -0.42656 -0.24259 C -0.42916 -0.24375 -0.42864 -0.24329 -0.425 -0.24329 " pathEditMode="relative" rAng="0" ptsTypes="fAAAAAAAAAAAAAAAAAAAAAAAAAfffffA">
                                      <p:cBhvr>
                                        <p:cTn id="6" dur="5000" fill="hold"/>
                                        <p:tgtEl>
                                          <p:spTgt spid="1027"/>
                                        </p:tgtEl>
                                        <p:attrNameLst>
                                          <p:attrName>ppt_x</p:attrName>
                                          <p:attrName>ppt_y</p:attrName>
                                        </p:attrNameLst>
                                      </p:cBhvr>
                                      <p:rCtr x="-20799" y="-13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779760" y="404664"/>
            <a:ext cx="7560840" cy="1224136"/>
          </a:xfrm>
        </p:spPr>
        <p:txBody>
          <a:bodyPr>
            <a:noAutofit/>
          </a:bodyPr>
          <a:lstStyle/>
          <a:p>
            <a:pPr marL="0" lvl="1" indent="0">
              <a:buNone/>
            </a:pPr>
            <a:r>
              <a:rPr lang="en-US" altLang="zh-TW"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通過台灣</a:t>
            </a:r>
            <a:r>
              <a:rPr lang="zh-TW" altLang="en-US" sz="28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北部向西或西北</a:t>
            </a: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a:t>
            </a:r>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者</a:t>
            </a:r>
            <a:endParaRPr lang="en-US" altLang="zh-TW"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1"/>
            <a:r>
              <a:rPr lang="en-US" altLang="zh-TW"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(1961</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年波密拉、</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1969</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艾爾西、</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1975</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年妮娜、</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1976</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畢莉、</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1977</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薇拉、</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1990</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楊希、</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1991</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年愛麗、</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1994</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年葛拉絲、</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1996</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年賀</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伯</a:t>
            </a:r>
            <a:r>
              <a:rPr lang="en-US" altLang="zh-TW"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588" y="1556791"/>
            <a:ext cx="5743748" cy="367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467544" y="5229200"/>
            <a:ext cx="8280920" cy="1015663"/>
          </a:xfrm>
          <a:prstGeom prst="rect">
            <a:avLst/>
          </a:prstGeom>
        </p:spPr>
        <p:txBody>
          <a:bodyPr wrap="square">
            <a:spAutoFit/>
          </a:bodyPr>
          <a:lstStyle/>
          <a:p>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這</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類路徑的颱風</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一般</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登陸於宜蘭至花蓮之間，穿越台灣本島後於桃園、新竹</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一帶出海</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，這類路徑對台灣中部以北影響極大，常造成台灣本島</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重大</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損害，颱風西行後亦有極高機率侵襲金門地區而產生重大</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災害</a:t>
            </a:r>
            <a:endPar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7" name="Picture 3" descr="C:\Users\user\Desktop\200507152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3645024"/>
            <a:ext cx="216024" cy="21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4087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2.22222E-6 C -0.01388 0.00695 -0.02952 0.01134 -0.04409 0.01435 C -0.04704 0.0169 -0.07083 0.01806 -0.07795 0.01875 C -0.09826 0.02315 -0.1191 0.01991 -0.13959 0.01736 C -0.14497 0.01551 -0.14896 0.01482 -0.15469 0.01435 C -0.15782 0.01273 -0.1606 0.01134 -0.16389 0.01042 C -0.1658 0.00996 -0.16945 0.00903 -0.16945 0.00926 C -0.17396 0.00648 -0.17848 0.00463 -0.18351 0.00371 C -0.19028 -0.00046 -0.19566 -0.00092 -0.2033 -0.00162 C -0.21025 -0.0044 -0.21771 -0.00463 -0.22483 -0.00532 C -0.23195 -0.0081 -0.23785 -0.00787 -0.24566 -0.00833 C -0.24896 -0.00903 -0.25209 -0.01041 -0.25539 -0.01134 C -0.25799 -0.01366 -0.26129 -0.01389 -0.26441 -0.01504 C -0.26754 -0.01782 -0.27153 -0.02037 -0.27518 -0.02106 C -0.27796 -0.02315 -0.28125 -0.02453 -0.28421 -0.02569 C -0.28733 -0.02847 -0.29046 -0.02847 -0.29375 -0.03009 C -0.29601 -0.03125 -0.29775 -0.03403 -0.3 -0.03472 C -0.304 -0.03565 -0.30764 -0.03773 -0.31181 -0.03842 C -0.31719 -0.03935 -0.32032 -0.03935 -0.32483 -0.04074 C -0.32639 -0.0412 -0.32935 -0.04213 -0.32935 -0.0419 C -0.33178 -0.04444 -0.33455 -0.04491 -0.33733 -0.04606 C -0.34306 -0.05116 -0.35018 -0.05139 -0.35695 -0.05278 C -0.36424 -0.05416 -0.37136 -0.05694 -0.37848 -0.05879 C -0.3816 -0.0618 -0.38594 -0.06134 -0.38976 -0.0618 C -0.39254 -0.06296 -0.39948 -0.0662 -0.40174 -0.06782 C -0.40382 -0.06921 -0.40851 -0.07083 -0.40851 -0.0706 C -0.41685 -0.07685 -0.43004 -0.0743 -0.43785 -0.07453 C -0.44289 -0.07731 -0.45035 -0.07847 -0.45591 -0.07916 C -0.46233 -0.08171 -0.47014 -0.08102 -0.47622 -0.08148 C -0.48143 -0.0831 -0.47518 -0.08125 -0.48473 -0.08287 C -0.49028 -0.08379 -0.49549 -0.08727 -0.50105 -0.08819 C -0.504 -0.08935 -0.5066 -0.09028 -0.50955 -0.0912 C -0.51077 -0.09166 -0.51303 -0.09259 -0.51303 -0.09236 C -0.51615 -0.09583 -0.52553 -0.08819 -0.52987 -0.0875 C -0.53264 -0.08912 -0.51945 -0.09143 -0.51928 -0.09745 C -0.5191 -0.10347 -0.52674 -0.11782 -0.52865 -0.12315 " pathEditMode="relative" rAng="0" ptsTypes="ffffffffffffffffffffffffffffffffffaf">
                                      <p:cBhvr>
                                        <p:cTn id="6" dur="5000" fill="hold"/>
                                        <p:tgtEl>
                                          <p:spTgt spid="7"/>
                                        </p:tgtEl>
                                        <p:attrNameLst>
                                          <p:attrName>ppt_x</p:attrName>
                                          <p:attrName>ppt_y</p:attrName>
                                        </p:attrNameLst>
                                      </p:cBhvr>
                                      <p:rCtr x="-26632" y="-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772716" y="332656"/>
            <a:ext cx="7560840" cy="1224136"/>
          </a:xfrm>
        </p:spPr>
        <p:txBody>
          <a:bodyPr>
            <a:noAutofit/>
          </a:bodyPr>
          <a:lstStyle/>
          <a:p>
            <a:pPr marL="0" lvl="1" indent="0">
              <a:buNone/>
            </a:pPr>
            <a:r>
              <a:rPr lang="en-US" altLang="zh-TW"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a:t>
            </a:r>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通過台灣</a:t>
            </a:r>
            <a:r>
              <a:rPr lang="zh-TW" altLang="en-US" sz="28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中部向西或西北</a:t>
            </a:r>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進行者</a:t>
            </a:r>
            <a:endParaRPr lang="en-US" altLang="zh-TW"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1"/>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(1958</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溫妮、</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1959</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年瓊孜、</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1990</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黛特、</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1992</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歐馬、</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1994</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凱特琳、</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2000</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碧利斯、</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2005</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泰利、</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2005</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龍王、</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2006</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凱米</a:t>
            </a:r>
            <a:r>
              <a:rPr lang="en-US" altLang="zh-TW"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3" name="矩形 2"/>
          <p:cNvSpPr/>
          <p:nvPr/>
        </p:nvSpPr>
        <p:spPr>
          <a:xfrm>
            <a:off x="746448" y="5242096"/>
            <a:ext cx="7560840" cy="1015663"/>
          </a:xfrm>
          <a:prstGeom prst="rect">
            <a:avLst/>
          </a:prstGeom>
        </p:spPr>
        <p:txBody>
          <a:bodyPr wrap="square">
            <a:spAutoFit/>
          </a:bodyPr>
          <a:lstStyle/>
          <a:p>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一般</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登陸於花蓮至台東之間，穿越台灣本島後於台灣中部一帶</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出海。這</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類路徑台灣全島均受影響，亦常造成台灣本島重大損害，與第二類相似颱風西行後亦有極高機率侵襲金門地區而產生重大災情</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496689"/>
            <a:ext cx="5931532" cy="374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C:\Users\user\Desktop\200507152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4437112"/>
            <a:ext cx="216024" cy="21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321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6.11111E-6 6.49236E-6 C -0.00173 0.00163 -0.00364 0.00255 -0.00555 0.00371 C -0.00867 0.00556 -0.01076 0.00903 -0.01405 0.01042 C -0.01805 0.01412 -0.02586 0.01366 -0.02985 0.01435 C -0.03853 0.01273 -0.04721 0.00973 -0.05589 0.00903 C -0.05555 -0.00022 -0.05676 -0.003 -0.05364 -0.00902 C -0.05381 -0.01457 -0.05381 -0.02012 -0.05416 -0.02567 C -0.05468 -0.03609 -0.06353 -0.04094 -0.06892 -0.04604 C -0.07117 -0.05113 -0.07534 -0.05436 -0.07968 -0.05575 C -0.08523 -0.06131 -0.0776 -0.05436 -0.08749 -0.05876 C -0.09044 -0.06015 -0.09183 -0.06223 -0.09374 -0.06478 C -0.09478 -0.0694 -0.09339 -0.06501 -0.096 -0.06848 C -0.10069 -0.07473 -0.09322 -0.06686 -0.09826 -0.07311 C -0.10086 -0.07635 -0.10416 -0.07866 -0.10676 -0.08213 C -0.10746 -0.08537 -0.10885 -0.0856 -0.11076 -0.08745 C -0.11666 -0.10041 -0.13072 -0.09995 -0.14062 -0.10249 C -0.14374 -0.10642 -0.14721 -0.11059 -0.15138 -0.11221 C -0.16023 -0.12054 -0.17569 -0.11869 -0.18471 -0.11892 C -0.19218 -0.12285 -0.20676 -0.12193 -0.21458 -0.12285 C -0.21839 -0.12331 -0.22586 -0.12493 -0.22586 -0.12493 C -0.23037 -0.12678 -0.23402 -0.12678 -0.23888 -0.12725 C -0.24253 -0.12933 -0.24548 -0.1291 -0.24964 -0.12956 C -0.25728 -0.13234 -0.26544 -0.13326 -0.27343 -0.13419 C -0.28003 -0.13697 -0.26874 -0.13257 -0.28801 -0.13558 C -0.2894 -0.13581 -0.29027 -0.13766 -0.29148 -0.13858 C -0.29478 -0.14159 -0.29843 -0.14437 -0.30225 -0.14622 C -0.30642 -0.1483 -0.31128 -0.14784 -0.31527 -0.15062 C -0.31961 -0.15386 -0.32517 -0.1564 -0.32985 -0.15825 C -0.34201 -0.16936 -0.35989 -0.1682 -0.37343 -0.16866 C -0.37708 -0.16982 -0.38037 -0.17213 -0.38419 -0.17329 C -0.38992 -0.18185 -0.39201 -0.18162 -0.39999 -0.18463 C -0.40155 -0.18509 -0.40294 -0.18532 -0.40451 -0.18602 C -0.40589 -0.18648 -0.4085 -0.18764 -0.4085 -0.18764 C -0.40919 -0.1918 -0.41006 -0.1918 -0.41301 -0.19273 C -0.41544 -0.19458 -0.41753 -0.19504 -0.4203 -0.19573 C -0.42273 -0.19689 -0.42447 -0.19805 -0.42708 -0.19874 C -0.43194 -0.20337 -0.43888 -0.20036 -0.44461 -0.20268 C -0.4486 -0.20638 -0.45277 -0.2073 -0.45694 -0.21008 L -0.45103 -0.21239 " pathEditMode="relative" ptsTypes="fffffffffffffffffffffffffffffffffffffAA">
                                      <p:cBhvr>
                                        <p:cTn id="6" dur="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27584" y="332656"/>
            <a:ext cx="7992889" cy="864096"/>
          </a:xfrm>
        </p:spPr>
        <p:txBody>
          <a:bodyPr>
            <a:noAutofit/>
          </a:bodyPr>
          <a:lstStyle/>
          <a:p>
            <a:pPr marL="0" lvl="1" indent="0">
              <a:buNone/>
            </a:pPr>
            <a:r>
              <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4.</a:t>
            </a: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通過台灣</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南部或南部海面向西或或西北</a:t>
            </a: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a:t>
            </a:r>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者</a:t>
            </a:r>
            <a:endParaRPr lang="en-US" altLang="zh-TW"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1"/>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(1961</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年勞娜、</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1965</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哈莉、</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1971</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年娜定、</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1982</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孜迪、</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2003</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莫拉克</a:t>
            </a:r>
            <a:r>
              <a:rPr lang="en-US" altLang="zh-TW"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4" name="矩形 3"/>
          <p:cNvSpPr/>
          <p:nvPr/>
        </p:nvSpPr>
        <p:spPr>
          <a:xfrm>
            <a:off x="719572" y="5301208"/>
            <a:ext cx="7776863" cy="1015663"/>
          </a:xfrm>
          <a:prstGeom prst="rect">
            <a:avLst/>
          </a:prstGeom>
        </p:spPr>
        <p:txBody>
          <a:bodyPr wrap="square">
            <a:spAutoFit/>
          </a:bodyPr>
          <a:lstStyle/>
          <a:p>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一般</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登陸於東南端台東大武一帶，穿越</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台灣後於台灣</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南部一帶出海，或穿越巴士海峽向西或西北進行，這類路徑台灣南部受影響極大，亦常造成台灣本島重大損害，而這類路徑亦經常侵襲金門</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地區 </a:t>
            </a:r>
            <a:endPar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268760"/>
            <a:ext cx="6552728" cy="3888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C:\Users\user\Desktop\200507152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4149080"/>
            <a:ext cx="216024" cy="21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3996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72222E-6 -8.62564E-6 C -0.00452 -8.62564E-6 -0.00903 -8.62564E-6 -0.01355 -8.62564E-6 L -0.06806 -0.02615 L -0.11546 -0.05762 L -0.13108 -0.0995 L -0.15469 -0.14161 L -0.20209 -0.17307 L -0.23351 -0.20454 L -0.26494 -0.21495 L -0.27292 -0.21495 " pathEditMode="relative" ptsTypes="fAAAAAAAAA">
                                      <p:cBhvr>
                                        <p:cTn id="6"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a:p>
        </p:txBody>
      </p:sp>
      <p:sp>
        <p:nvSpPr>
          <p:cNvPr id="3" name="副標題 2"/>
          <p:cNvSpPr>
            <a:spLocks noGrp="1"/>
          </p:cNvSpPr>
          <p:nvPr>
            <p:ph type="subTitle" idx="1"/>
          </p:nvPr>
        </p:nvSpPr>
        <p:spPr>
          <a:xfrm>
            <a:off x="1475656" y="4544457"/>
            <a:ext cx="6400800" cy="720080"/>
          </a:xfrm>
        </p:spPr>
        <p:txBody>
          <a:bodyPr>
            <a:noAutofit/>
          </a:bodyPr>
          <a:lstStyle/>
          <a:p>
            <a:r>
              <a:rPr lang="zh-TW" altLang="en-US" sz="36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周子言、薛翊妙、李芃皜</a:t>
            </a:r>
            <a:endParaRPr lang="zh-TW" altLang="en-US" sz="36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5" name="矩形 4"/>
          <p:cNvSpPr/>
          <p:nvPr/>
        </p:nvSpPr>
        <p:spPr>
          <a:xfrm>
            <a:off x="-252536" y="2564904"/>
            <a:ext cx="5904656" cy="1569660"/>
          </a:xfrm>
          <a:prstGeom prst="rect">
            <a:avLst/>
          </a:prstGeom>
          <a:noFill/>
        </p:spPr>
        <p:txBody>
          <a:bodyPr wrap="square" lIns="91440" tIns="45720" rIns="91440" bIns="45720">
            <a:spAutoFit/>
          </a:bodyPr>
          <a:lstStyle/>
          <a:p>
            <a:pPr algn="ctr"/>
            <a:r>
              <a:rPr lang="zh-TW" altLang="en-US" sz="9600" b="1" cap="all" dirty="0" smtClean="0">
                <a:ln w="9000" cmpd="sng">
                  <a:solidFill>
                    <a:schemeClr val="accent4">
                      <a:shade val="50000"/>
                      <a:satMod val="120000"/>
                    </a:schemeClr>
                  </a:solidFill>
                  <a:prstDash val="solid"/>
                </a:ln>
                <a:solidFill>
                  <a:srgbClr val="00FFFF"/>
                </a:solidFill>
                <a:effectLst>
                  <a:reflection blurRad="12700" stA="28000" endPos="45000" dist="1000" dir="5400000" sy="-100000" algn="bl" rotWithShape="0"/>
                </a:effectLst>
                <a:latin typeface="標楷體" panose="03000509000000000000" pitchFamily="65" charset="-120"/>
                <a:ea typeface="標楷體" panose="03000509000000000000" pitchFamily="65" charset="-120"/>
              </a:rPr>
              <a:t>颱風來習</a:t>
            </a:r>
            <a:endParaRPr lang="zh-TW" altLang="en-US" sz="9600" b="1" cap="all" dirty="0">
              <a:ln w="9000" cmpd="sng">
                <a:solidFill>
                  <a:schemeClr val="accent4">
                    <a:shade val="50000"/>
                    <a:satMod val="120000"/>
                  </a:schemeClr>
                </a:solidFill>
                <a:prstDash val="solid"/>
              </a:ln>
              <a:solidFill>
                <a:srgbClr val="00FFFF"/>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93221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77776" y="404664"/>
            <a:ext cx="7848872" cy="936104"/>
          </a:xfrm>
        </p:spPr>
        <p:txBody>
          <a:bodyPr>
            <a:noAutofit/>
          </a:bodyPr>
          <a:lstStyle/>
          <a:p>
            <a:pPr marL="0" lvl="1" indent="0">
              <a:buNone/>
            </a:pPr>
            <a:r>
              <a:rPr lang="en-US" altLang="zh-TW"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5</a:t>
            </a:r>
            <a:r>
              <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通過台灣</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南部海面向西或西北</a:t>
            </a: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a:t>
            </a:r>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者</a:t>
            </a:r>
            <a:endParaRPr lang="en-US" altLang="zh-TW"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1"/>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(1959</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年艾瑞絲、</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1974</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露西、</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1983</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年韋恩、</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1987</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傑魯得</a:t>
            </a:r>
            <a:r>
              <a:rPr lang="en-US" altLang="zh-TW"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6" name="矩形 5"/>
          <p:cNvSpPr/>
          <p:nvPr/>
        </p:nvSpPr>
        <p:spPr>
          <a:xfrm>
            <a:off x="755576" y="5373216"/>
            <a:ext cx="7704856" cy="1015663"/>
          </a:xfrm>
          <a:prstGeom prst="rect">
            <a:avLst/>
          </a:prstGeom>
        </p:spPr>
        <p:txBody>
          <a:bodyPr wrap="square">
            <a:spAutoFit/>
          </a:bodyPr>
          <a:lstStyle/>
          <a:p>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通過</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台灣南部海面向西或西北進行者，或穿越巴士海峽而</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向西北</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進行者，比率較高，歷史記錄</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en-US" altLang="zh-TW"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1958~2007</a:t>
            </a:r>
            <a:r>
              <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達</a:t>
            </a:r>
            <a:r>
              <a:rPr lang="en-US" altLang="zh-TW"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30</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次；這</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類</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路徑</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金門地區受到颱風侵襲之機會較小，但仍有歷史颱風</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侵襲金門達</a:t>
            </a:r>
            <a:r>
              <a:rPr lang="en-US" altLang="zh-TW"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4</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個</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案例之多</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40768"/>
            <a:ext cx="6624736" cy="4020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descr="C:\Users\user\Desktop\200507152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4869160"/>
            <a:ext cx="216024" cy="21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968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6.38889E-6 -2.36927E-6 C -0.0059 -0.00231 -0.01006 -0.00763 -0.01631 -0.00902 C -0.0184 -0.01319 -0.01805 -0.01504 -0.01857 -0.02036 C -0.01926 -0.02614 -0.02117 -0.03193 -0.02204 -0.03771 C -0.02274 -0.04604 -0.02239 -0.05645 -0.02604 -0.0634 C -0.02673 -0.0664 -0.02829 -0.06849 -0.02829 -0.07173 C -0.03194 -0.07658 -0.03003 -0.07543 -0.03333 -0.07682 C -0.03437 -0.07774 -0.03628 -0.0782 -0.03663 -0.07982 C -0.0368 -0.08075 -0.03697 -0.08191 -0.03732 -0.08283 C -0.03767 -0.08353 -0.03888 -0.08445 -0.03888 -0.08445 L -0.05121 -0.11222 L -0.06701 -0.12263 L -0.08281 -0.14368 L -0.09843 -0.14368 L -0.13003 -0.15409 L -0.15364 -0.16474 L -0.16944 -0.17515 L -0.19305 -0.18579 L -0.21666 -0.1962 L -0.23246 -0.22767 L -0.24808 -0.24873 L -0.28749 -0.31166 L -0.30329 -0.34313 L -0.31909 -0.38501 " pathEditMode="relative" ptsTypes="fffffffffAAAAAAAAAAAAAAA">
                                      <p:cBhvr>
                                        <p:cTn id="6" dur="5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31292" y="332656"/>
            <a:ext cx="7848872" cy="792088"/>
          </a:xfrm>
        </p:spPr>
        <p:txBody>
          <a:bodyPr>
            <a:noAutofit/>
          </a:bodyPr>
          <a:lstStyle/>
          <a:p>
            <a:pPr marL="0" lvl="1" indent="0">
              <a:buNone/>
            </a:pPr>
            <a:r>
              <a:rPr lang="en-US" altLang="zh-TW"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6</a:t>
            </a:r>
            <a:r>
              <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沿</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西岸或</a:t>
            </a:r>
            <a:r>
              <a:rPr lang="zh-TW" altLang="en-US" sz="28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台灣海峽北上</a:t>
            </a:r>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者</a:t>
            </a:r>
            <a:endParaRPr lang="en-US" altLang="zh-TW"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1"/>
            <a:r>
              <a:rPr lang="en-US" altLang="zh-TW"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(1973</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年娜拉、</a:t>
            </a:r>
            <a:r>
              <a:rPr lang="en-US" altLang="zh-TW"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1996</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葛樂禮、</a:t>
            </a:r>
            <a:r>
              <a:rPr lang="en-US" altLang="zh-TW"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1999</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年丹恩</a:t>
            </a:r>
            <a:r>
              <a:rPr lang="en-US" altLang="zh-TW"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endPar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5" name="矩形 4"/>
          <p:cNvSpPr/>
          <p:nvPr/>
        </p:nvSpPr>
        <p:spPr>
          <a:xfrm>
            <a:off x="726728" y="5013176"/>
            <a:ext cx="7704856" cy="1323439"/>
          </a:xfrm>
          <a:prstGeom prst="rect">
            <a:avLst/>
          </a:prstGeom>
        </p:spPr>
        <p:txBody>
          <a:bodyPr wrap="square">
            <a:spAutoFit/>
          </a:bodyPr>
          <a:lstStyle/>
          <a:p>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沿西岸</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或台灣海峽北上，對</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台灣西</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半部影響較</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大。颱風</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長時間</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行經</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海面</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，無</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地形破壞</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，結構</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扎實，再經源源不斷的水汽供給而強度</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增強</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對</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金門而言，這類路徑颱風侵襲的機會</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，雖</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頻率較少，但歷史颱風，仍有重創金門地區之災情記錄</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440" y="1168438"/>
            <a:ext cx="6623432" cy="384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C:\Users\user\Desktop\200507152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4437112"/>
            <a:ext cx="216024" cy="21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9977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55556E-7 8.38963E-6 L -0.0394 -0.0421 L -0.071 -0.06293 L -0.08663 -0.08398 L -0.11337 -0.07889 L -0.15973 -0.07889 L -0.19132 -0.06755 L -0.2191 -0.07218 L -0.26476 -0.07056 L -0.2948 -0.06917 L -0.33143 -0.06987 L -0.36823 -0.07658 L -0.39358 -0.0775 L -0.41563 -0.08352 L -0.42188 -0.08352 L -0.44566 -0.09486 L -0.45191 -0.10758 L -0.45296 -0.11961 L -0.44063 -0.13697 L -0.43941 -0.1564 L -0.43542 -0.16242 L -0.43716 -0.19041 L -0.43889 -0.19712 L -0.43664 -0.21147 L -0.43542 -0.23322 L -0.43542 -0.25821 L -0.44063 -0.28366 L -0.43716 -0.32207 L -0.42917 -0.33502 L -0.40434 -0.36047 " pathEditMode="relative" ptsTypes="AAAAAAAAAAAAAAAAAAAAAAAAAAAAAA">
                                      <p:cBhvr>
                                        <p:cTn id="6" dur="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700" y="404664"/>
            <a:ext cx="7848872" cy="856546"/>
          </a:xfrm>
        </p:spPr>
        <p:txBody>
          <a:bodyPr>
            <a:noAutofit/>
          </a:bodyPr>
          <a:lstStyle/>
          <a:p>
            <a:pPr marL="0" lvl="1" indent="9525">
              <a:buNone/>
            </a:pPr>
            <a:r>
              <a:rPr lang="en-US" altLang="zh-TW"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7</a:t>
            </a:r>
            <a:r>
              <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通過</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台灣海峽南部北上、向</a:t>
            </a:r>
            <a:r>
              <a:rPr lang="zh-TW" altLang="en-US" sz="28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東或</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向東北</a:t>
            </a: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a:t>
            </a:r>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者</a:t>
            </a:r>
            <a:endParaRPr lang="en-US" altLang="zh-TW"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1"/>
            <a:r>
              <a:rPr lang="en-US" altLang="zh-TW"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en-US" altLang="zh-TW"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1998</a:t>
            </a:r>
            <a:r>
              <a:rPr lang="zh-TW" altLang="en-US"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年芭比絲、</a:t>
            </a:r>
            <a:r>
              <a:rPr lang="en-US" altLang="zh-TW"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2006</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珍珠</a:t>
            </a:r>
            <a:r>
              <a:rPr lang="en-US" altLang="zh-TW"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en-US"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endPar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5" name="矩形 4"/>
          <p:cNvSpPr/>
          <p:nvPr/>
        </p:nvSpPr>
        <p:spPr>
          <a:xfrm>
            <a:off x="755700" y="5298628"/>
            <a:ext cx="7632848" cy="1015663"/>
          </a:xfrm>
          <a:prstGeom prst="rect">
            <a:avLst/>
          </a:prstGeom>
        </p:spPr>
        <p:txBody>
          <a:bodyPr wrap="square">
            <a:spAutoFit/>
          </a:bodyPr>
          <a:lstStyle/>
          <a:p>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通過</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台灣海峽北上，行進方向大都向東或向東北</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進行者。這</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類颱風亦有</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機會轉向</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西北或進入南</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海域</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轉而向北移動侵襲金門地區，造成金門地區重大</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災害 </a:t>
            </a:r>
            <a:endPar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340769"/>
            <a:ext cx="6480160" cy="3935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C:\Users\user\Desktop\200507152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4657257"/>
            <a:ext cx="216024" cy="21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7512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111E-6 2.59259E-6 C -0.00469 0.00023 -0.00937 0.00023 -0.01406 0.00069 C -0.01788 0.00115 -0.02101 0.0037 -0.02483 0.0037 L -0.04062 0.01574 L -0.05191 0.01736 L -0.08594 0.01574 L -0.10399 0.01203 L -0.13663 0.00069 L -0.1526 -0.01204 L -0.16892 -0.02269 L -0.17847 -0.03334 L -0.19271 -0.04537 L -0.22083 -0.05741 L -0.24687 -0.07246 L -0.27673 -0.08218 L -0.30052 -0.09051 L -0.32882 -0.10023 L -0.34809 -0.09954 L -0.36493 -0.09491 L -0.38021 -0.10857 L -0.41076 -0.1176 L -0.41476 -0.12431 L -0.43333 -0.12222 L -0.45191 -0.11991 L -0.47517 -0.11829 L -0.48819 -0.11829 L -0.50625 -0.1206 L -0.51007 -0.14167 L -0.51007 -0.1507 L -0.5158 -0.1794 L -0.51701 -0.19375 L -0.51858 -0.21852 L -0.50729 -0.2419 L -0.50677 -0.26158 L -0.50173 -0.28334 L -0.49427 -0.30301 L -0.47847 -0.31574 L -0.47569 -0.32917 L -0.46441 -0.35718 L -0.38733 -0.44514 " pathEditMode="relative" rAng="0" ptsTypes="ffAAAAAAAAAAAAAAAAAAAAAAAAAAAAAAAAAAAAAf">
                                      <p:cBhvr>
                                        <p:cTn id="6" dur="5000" fill="hold"/>
                                        <p:tgtEl>
                                          <p:spTgt spid="7"/>
                                        </p:tgtEl>
                                        <p:attrNameLst>
                                          <p:attrName>ppt_x</p:attrName>
                                          <p:attrName>ppt_y</p:attrName>
                                        </p:attrNameLst>
                                      </p:cBhvr>
                                      <p:rCtr x="-25938" y="-2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颱風行進路徑」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77" y="1484784"/>
            <a:ext cx="7128792" cy="4790250"/>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3"/>
          <p:cNvSpPr>
            <a:spLocks noGrp="1"/>
          </p:cNvSpPr>
          <p:nvPr>
            <p:ph type="title"/>
          </p:nvPr>
        </p:nvSpPr>
        <p:spPr>
          <a:xfrm>
            <a:off x="1125381" y="404664"/>
            <a:ext cx="6965245" cy="936104"/>
          </a:xfrm>
        </p:spPr>
        <p:txBody>
          <a:bodyPr>
            <a:normAutofit/>
          </a:bodyPr>
          <a:lstStyle/>
          <a:p>
            <a:r>
              <a:rPr lang="zh-TW" altLang="en-US" b="1" dirty="0">
                <a:latin typeface="標楷體" panose="03000509000000000000" pitchFamily="65" charset="-120"/>
                <a:ea typeface="標楷體" panose="03000509000000000000" pitchFamily="65" charset="-120"/>
              </a:rPr>
              <a:t>颱風行進路徑</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080" y="1592796"/>
            <a:ext cx="6881985" cy="457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7337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xit" presetSubtype="0" fill="hold" nodeType="clickEffect">
                                  <p:stCondLst>
                                    <p:cond delay="0"/>
                                  </p:stCondLst>
                                  <p:childTnLst>
                                    <p:animEffect transition="out" filter="fade">
                                      <p:cBhvr>
                                        <p:cTn id="12" dur="2000"/>
                                        <p:tgtEl>
                                          <p:spTgt spid="1026"/>
                                        </p:tgtEl>
                                      </p:cBhvr>
                                    </p:animEffect>
                                    <p:anim calcmode="lin" valueType="num">
                                      <p:cBhvr>
                                        <p:cTn id="13" dur="2000"/>
                                        <p:tgtEl>
                                          <p:spTgt spid="10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 dur="2000"/>
                                        <p:tgtEl>
                                          <p:spTgt spid="1026"/>
                                        </p:tgtEl>
                                        <p:attrNameLst>
                                          <p:attrName>ppt_h</p:attrName>
                                        </p:attrNameLst>
                                      </p:cBhvr>
                                      <p:tavLst>
                                        <p:tav tm="0">
                                          <p:val>
                                            <p:strVal val="ppt_h"/>
                                          </p:val>
                                        </p:tav>
                                        <p:tav tm="100000">
                                          <p:val>
                                            <p:strVal val="ppt_h"/>
                                          </p:val>
                                        </p:tav>
                                      </p:tavLst>
                                    </p:anim>
                                    <p:set>
                                      <p:cBhvr>
                                        <p:cTn id="15"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404664"/>
            <a:ext cx="6965245" cy="1008112"/>
          </a:xfrm>
        </p:spPr>
        <p:txBody>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莫蘭蒂</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颱風後的</a:t>
            </a: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善後處理</a:t>
            </a:r>
          </a:p>
        </p:txBody>
      </p:sp>
      <p:pic>
        <p:nvPicPr>
          <p:cNvPr id="1026" name="Picture 2" descr="莫蘭蒂狂掃金門，民眾一夜驚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933" y="1700808"/>
            <a:ext cx="6248400" cy="351472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373957" y="5329694"/>
            <a:ext cx="4288353"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金防部官兵動員救災，迅速搶通道路</a:t>
            </a:r>
          </a:p>
        </p:txBody>
      </p:sp>
      <p:sp>
        <p:nvSpPr>
          <p:cNvPr id="7" name="向上箭號 6"/>
          <p:cNvSpPr/>
          <p:nvPr/>
        </p:nvSpPr>
        <p:spPr>
          <a:xfrm>
            <a:off x="1943010" y="5329694"/>
            <a:ext cx="336376" cy="3486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755576" y="5805264"/>
            <a:ext cx="5238328" cy="461665"/>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rPr>
              <a:t>資料來源</a:t>
            </a:r>
            <a:r>
              <a:rPr lang="en-US" altLang="zh-TW" sz="1200" dirty="0" smtClean="0">
                <a:latin typeface="標楷體" panose="03000509000000000000" pitchFamily="65" charset="-120"/>
                <a:ea typeface="標楷體" panose="03000509000000000000" pitchFamily="65" charset="-120"/>
              </a:rPr>
              <a:t>:</a:t>
            </a:r>
          </a:p>
          <a:p>
            <a:r>
              <a:rPr lang="en-US" altLang="zh-TW" sz="1200" dirty="0" smtClean="0">
                <a:latin typeface="標楷體" panose="03000509000000000000" pitchFamily="65" charset="-120"/>
                <a:ea typeface="標楷體" panose="03000509000000000000" pitchFamily="65" charset="-120"/>
              </a:rPr>
              <a:t>http</a:t>
            </a:r>
            <a:r>
              <a:rPr lang="en-US" altLang="zh-TW" sz="1200" dirty="0">
                <a:latin typeface="標楷體" panose="03000509000000000000" pitchFamily="65" charset="-120"/>
                <a:ea typeface="標楷體" panose="03000509000000000000" pitchFamily="65" charset="-120"/>
              </a:rPr>
              <a:t>://www.chinatimes.com/realtimenews/20160915003170-260405</a:t>
            </a:r>
            <a:endParaRPr lang="zh-TW" altLang="en-US" sz="1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462568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4888" y="620688"/>
            <a:ext cx="6965245" cy="883226"/>
          </a:xfrm>
        </p:spPr>
        <p:txBody>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莫蘭蒂颱風後的善後處理</a:t>
            </a:r>
            <a:endParaRPr lang="zh-TW" alt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844824"/>
            <a:ext cx="6196013" cy="3485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1619672" y="5325691"/>
            <a:ext cx="6552728" cy="400110"/>
          </a:xfrm>
          <a:prstGeom prst="rect">
            <a:avLst/>
          </a:prstGeom>
        </p:spPr>
        <p:txBody>
          <a:bodyPr wrap="square">
            <a:spAutoFit/>
          </a:bodyPr>
          <a:lstStyle/>
          <a:p>
            <a:r>
              <a:rPr lang="zh-TW" altLang="en-US" sz="2000" dirty="0">
                <a:latin typeface="標楷體" panose="03000509000000000000" pitchFamily="65" charset="-120"/>
                <a:ea typeface="標楷體" panose="03000509000000000000" pitchFamily="65" charset="-120"/>
              </a:rPr>
              <a:t>金防部動員千餘名兵力，投入救災工作，獲得民眾好評</a:t>
            </a:r>
          </a:p>
        </p:txBody>
      </p:sp>
      <p:sp>
        <p:nvSpPr>
          <p:cNvPr id="6" name="向上箭號 5"/>
          <p:cNvSpPr/>
          <p:nvPr/>
        </p:nvSpPr>
        <p:spPr>
          <a:xfrm>
            <a:off x="1283296" y="5325691"/>
            <a:ext cx="336376" cy="3486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755576" y="5805264"/>
            <a:ext cx="5238328" cy="461665"/>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rPr>
              <a:t>資料來源</a:t>
            </a:r>
            <a:r>
              <a:rPr lang="en-US" altLang="zh-TW" sz="1200" dirty="0" smtClean="0">
                <a:latin typeface="標楷體" panose="03000509000000000000" pitchFamily="65" charset="-120"/>
                <a:ea typeface="標楷體" panose="03000509000000000000" pitchFamily="65" charset="-120"/>
              </a:rPr>
              <a:t>:</a:t>
            </a:r>
          </a:p>
          <a:p>
            <a:r>
              <a:rPr lang="en-US" altLang="zh-TW" sz="1200" dirty="0" smtClean="0">
                <a:latin typeface="標楷體" panose="03000509000000000000" pitchFamily="65" charset="-120"/>
                <a:ea typeface="標楷體" panose="03000509000000000000" pitchFamily="65" charset="-120"/>
              </a:rPr>
              <a:t>http</a:t>
            </a:r>
            <a:r>
              <a:rPr lang="en-US" altLang="zh-TW" sz="1200" dirty="0">
                <a:latin typeface="標楷體" panose="03000509000000000000" pitchFamily="65" charset="-120"/>
                <a:ea typeface="標楷體" panose="03000509000000000000" pitchFamily="65" charset="-120"/>
              </a:rPr>
              <a:t>://www.chinatimes.com/realtimenews/20160915003170-260405</a:t>
            </a:r>
            <a:endParaRPr lang="zh-TW" altLang="en-US" sz="1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664931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692696"/>
            <a:ext cx="6965245" cy="883226"/>
          </a:xfrm>
        </p:spPr>
        <p:txBody>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莫蘭蒂颱風後的善後處理</a:t>
            </a:r>
            <a:endParaRPr lang="zh-TW" altLang="en-US" dirty="0"/>
          </a:p>
        </p:txBody>
      </p:sp>
      <p:pic>
        <p:nvPicPr>
          <p:cNvPr id="9218" name="Picture 2" descr="莫蘭蒂颱風過境金防部動起來災後復原　國防部提供 ID-6491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628800"/>
            <a:ext cx="6408712" cy="382941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428386" y="5532438"/>
            <a:ext cx="4801314"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金防部在莫蘭蒂颱風後協助處理疏通道路</a:t>
            </a:r>
          </a:p>
        </p:txBody>
      </p:sp>
      <p:sp>
        <p:nvSpPr>
          <p:cNvPr id="6" name="向上箭號 5"/>
          <p:cNvSpPr/>
          <p:nvPr/>
        </p:nvSpPr>
        <p:spPr>
          <a:xfrm>
            <a:off x="2090797" y="5558160"/>
            <a:ext cx="336376" cy="3486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755576" y="5805264"/>
            <a:ext cx="5238328" cy="461665"/>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rPr>
              <a:t>資料來源</a:t>
            </a:r>
            <a:r>
              <a:rPr lang="en-US" altLang="zh-TW" sz="1200" dirty="0" smtClean="0">
                <a:latin typeface="標楷體" panose="03000509000000000000" pitchFamily="65" charset="-120"/>
                <a:ea typeface="標楷體" panose="03000509000000000000" pitchFamily="65" charset="-120"/>
              </a:rPr>
              <a:t>:</a:t>
            </a:r>
          </a:p>
          <a:p>
            <a:r>
              <a:rPr lang="en-US" altLang="zh-TW" sz="1200" dirty="0" smtClean="0">
                <a:latin typeface="標楷體" panose="03000509000000000000" pitchFamily="65" charset="-120"/>
                <a:ea typeface="標楷體" panose="03000509000000000000" pitchFamily="65" charset="-120"/>
              </a:rPr>
              <a:t>http</a:t>
            </a:r>
            <a:r>
              <a:rPr lang="en-US" altLang="zh-TW" sz="1200" dirty="0">
                <a:latin typeface="標楷體" panose="03000509000000000000" pitchFamily="65" charset="-120"/>
                <a:ea typeface="標楷體" panose="03000509000000000000" pitchFamily="65" charset="-120"/>
              </a:rPr>
              <a:t>://www.chinatimes.com/realtimenews/20160915003170-260405</a:t>
            </a:r>
            <a:endParaRPr lang="zh-TW" altLang="en-US" sz="1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97703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latin typeface="標楷體" panose="03000509000000000000" pitchFamily="65" charset="-120"/>
                <a:ea typeface="標楷體" panose="03000509000000000000" pitchFamily="65" charset="-120"/>
              </a:rPr>
              <a:t>防颱</a:t>
            </a:r>
            <a:r>
              <a:rPr lang="zh-TW" altLang="en-US" dirty="0" smtClean="0">
                <a:latin typeface="標楷體" panose="03000509000000000000" pitchFamily="65" charset="-120"/>
                <a:ea typeface="標楷體" panose="03000509000000000000" pitchFamily="65" charset="-120"/>
              </a:rPr>
              <a:t>工作</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政府</a:t>
            </a:r>
            <a:endParaRPr lang="zh-TW" altLang="en-US" sz="4000" b="1" dirty="0">
              <a:solidFill>
                <a:srgbClr val="FF0000"/>
              </a:solidFill>
              <a:effectLst>
                <a:outerShdw blurRad="38100" dist="38100" dir="2700000" algn="tl">
                  <a:srgbClr val="000000">
                    <a:alpha val="43137"/>
                  </a:srgbClr>
                </a:outerShdw>
              </a:effectLst>
            </a:endParaRPr>
          </a:p>
        </p:txBody>
      </p:sp>
      <p:sp>
        <p:nvSpPr>
          <p:cNvPr id="3" name="內容版面配置區 2"/>
          <p:cNvSpPr>
            <a:spLocks noGrp="1"/>
          </p:cNvSpPr>
          <p:nvPr>
            <p:ph idx="1"/>
          </p:nvPr>
        </p:nvSpPr>
        <p:spPr>
          <a:xfrm>
            <a:off x="539552" y="1070298"/>
            <a:ext cx="8153340" cy="5184576"/>
          </a:xfrm>
        </p:spPr>
        <p:txBody>
          <a:bodyPr>
            <a:normAutofit/>
          </a:bodyPr>
          <a:lstStyle/>
          <a:p>
            <a:pPr lvl="1"/>
            <a:r>
              <a:rPr lang="zh-TW" altLang="en-US" sz="2400" dirty="0" smtClean="0">
                <a:latin typeface="標楷體" panose="03000509000000000000" pitchFamily="65" charset="-120"/>
                <a:ea typeface="標楷體" panose="03000509000000000000" pitchFamily="65" charset="-120"/>
              </a:rPr>
              <a:t>測試</a:t>
            </a:r>
            <a:r>
              <a:rPr lang="zh-TW" altLang="en-US" sz="2400" dirty="0">
                <a:latin typeface="標楷體" panose="03000509000000000000" pitchFamily="65" charset="-120"/>
                <a:ea typeface="標楷體" panose="03000509000000000000" pitchFamily="65" charset="-120"/>
              </a:rPr>
              <a:t>各級政府災害資通訊設備</a:t>
            </a:r>
            <a:endParaRPr lang="en-US" altLang="zh-TW" sz="2400" dirty="0">
              <a:latin typeface="標楷體" panose="03000509000000000000" pitchFamily="65" charset="-120"/>
              <a:ea typeface="標楷體" panose="03000509000000000000" pitchFamily="65" charset="-120"/>
            </a:endParaRPr>
          </a:p>
          <a:p>
            <a:pPr lvl="1"/>
            <a:r>
              <a:rPr lang="zh-TW" altLang="en-US" sz="2400" dirty="0">
                <a:latin typeface="標楷體" panose="03000509000000000000" pitchFamily="65" charset="-120"/>
                <a:ea typeface="標楷體" panose="03000509000000000000" pitchFamily="65" charset="-120"/>
              </a:rPr>
              <a:t>進行預防性疏散撤離準備及災情查報</a:t>
            </a:r>
            <a:endParaRPr lang="en-US" altLang="zh-TW" sz="2400" dirty="0">
              <a:latin typeface="標楷體" panose="03000509000000000000" pitchFamily="65" charset="-120"/>
              <a:ea typeface="標楷體" panose="03000509000000000000" pitchFamily="65" charset="-120"/>
            </a:endParaRPr>
          </a:p>
          <a:p>
            <a:pPr lvl="1"/>
            <a:r>
              <a:rPr lang="zh-TW" altLang="en-US" sz="2400" dirty="0">
                <a:latin typeface="標楷體" panose="03000509000000000000" pitchFamily="65" charset="-120"/>
                <a:ea typeface="標楷體" panose="03000509000000000000" pitchFamily="65" charset="-120"/>
              </a:rPr>
              <a:t>將可提供的資源廣為讓社會大眾知曉</a:t>
            </a:r>
            <a:endParaRPr lang="en-US" altLang="zh-TW" sz="2400" dirty="0">
              <a:latin typeface="標楷體" panose="03000509000000000000" pitchFamily="65" charset="-120"/>
              <a:ea typeface="標楷體" panose="03000509000000000000" pitchFamily="65" charset="-120"/>
            </a:endParaRPr>
          </a:p>
          <a:p>
            <a:pPr lvl="1"/>
            <a:r>
              <a:rPr lang="zh-TW" altLang="en-US" sz="2400" dirty="0">
                <a:latin typeface="標楷體" panose="03000509000000000000" pitchFamily="65" charset="-120"/>
                <a:ea typeface="標楷體" panose="03000509000000000000" pitchFamily="65" charset="-120"/>
              </a:rPr>
              <a:t>備妥搶修人力、機具，減少停電衝擊。</a:t>
            </a:r>
            <a:endParaRPr lang="en-US" altLang="zh-TW" sz="2400" dirty="0">
              <a:latin typeface="標楷體" panose="03000509000000000000" pitchFamily="65" charset="-120"/>
              <a:ea typeface="標楷體" panose="03000509000000000000" pitchFamily="65" charset="-120"/>
            </a:endParaRPr>
          </a:p>
          <a:p>
            <a:pPr lvl="1"/>
            <a:r>
              <a:rPr lang="zh-TW" altLang="en-US" sz="2400" dirty="0">
                <a:latin typeface="標楷體" panose="03000509000000000000" pitchFamily="65" charset="-120"/>
                <a:ea typeface="標楷體" panose="03000509000000000000" pitchFamily="65" charset="-120"/>
              </a:rPr>
              <a:t>掌握全國公共運輸系統可能停駛資訊，提早公布。</a:t>
            </a:r>
            <a:endParaRPr lang="en-US" altLang="zh-TW" sz="2400" dirty="0">
              <a:latin typeface="標楷體" panose="03000509000000000000" pitchFamily="65" charset="-120"/>
              <a:ea typeface="標楷體" panose="03000509000000000000" pitchFamily="65" charset="-120"/>
            </a:endParaRPr>
          </a:p>
          <a:p>
            <a:pPr lvl="1"/>
            <a:r>
              <a:rPr lang="zh-TW" altLang="en-US" sz="2400" dirty="0">
                <a:latin typeface="標楷體" panose="03000509000000000000" pitchFamily="65" charset="-120"/>
                <a:ea typeface="標楷體" panose="03000509000000000000" pitchFamily="65" charset="-120"/>
              </a:rPr>
              <a:t>呼籲民眾避免前往海邊活動。</a:t>
            </a:r>
            <a:endParaRPr lang="en-US" altLang="zh-TW" sz="2400" dirty="0">
              <a:latin typeface="標楷體" panose="03000509000000000000" pitchFamily="65" charset="-120"/>
              <a:ea typeface="標楷體" panose="03000509000000000000" pitchFamily="65" charset="-120"/>
            </a:endParaRPr>
          </a:p>
          <a:p>
            <a:pPr lvl="1"/>
            <a:r>
              <a:rPr lang="zh-TW" altLang="en-US" sz="2400" dirty="0">
                <a:latin typeface="標楷體" panose="03000509000000000000" pitchFamily="65" charset="-120"/>
                <a:ea typeface="標楷體" panose="03000509000000000000" pitchFamily="65" charset="-120"/>
              </a:rPr>
              <a:t>呼籲民眾在颱風期間，儘量不要外出活動，以維護安全。</a:t>
            </a:r>
          </a:p>
          <a:p>
            <a:endParaRPr lang="zh-TW" altLang="en-US" sz="3600" dirty="0">
              <a:solidFill>
                <a:srgbClr val="FF0000"/>
              </a:solidFill>
            </a:endParaRPr>
          </a:p>
        </p:txBody>
      </p:sp>
      <p:pic>
        <p:nvPicPr>
          <p:cNvPr id="4" name="Picture 2" descr="http://img5.cna.com.tw/www/WebPhotos/800/20160913/2600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0668" y="4475743"/>
            <a:ext cx="3168352" cy="20792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4475744"/>
            <a:ext cx="3181567" cy="2079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377745" y="6254874"/>
            <a:ext cx="1686522" cy="415498"/>
          </a:xfrm>
          <a:prstGeom prst="rect">
            <a:avLst/>
          </a:prstGeom>
        </p:spPr>
        <p:txBody>
          <a:bodyPr wrap="square">
            <a:spAutoFit/>
          </a:bodyPr>
          <a:lstStyle/>
          <a:p>
            <a:r>
              <a:rPr lang="zh-TW" altLang="en-US" sz="1050" dirty="0"/>
              <a:t>資料</a:t>
            </a:r>
            <a:r>
              <a:rPr lang="zh-TW" altLang="en-US" sz="1050" dirty="0" smtClean="0"/>
              <a:t>來源</a:t>
            </a:r>
            <a:r>
              <a:rPr lang="en-US" altLang="zh-TW" sz="1050" dirty="0" smtClean="0"/>
              <a:t>:</a:t>
            </a:r>
          </a:p>
          <a:p>
            <a:r>
              <a:rPr lang="en-US" altLang="zh-TW" sz="1050" dirty="0" smtClean="0"/>
              <a:t>http</a:t>
            </a:r>
            <a:r>
              <a:rPr lang="en-US" altLang="zh-TW" sz="1050" dirty="0"/>
              <a:t>://</a:t>
            </a:r>
            <a:r>
              <a:rPr lang="en-US" altLang="zh-TW" sz="1050" dirty="0" err="1"/>
              <a:t>www.cna.com.tw</a:t>
            </a:r>
            <a:r>
              <a:rPr lang="en-US" altLang="zh-TW" sz="1050" dirty="0"/>
              <a:t>/</a:t>
            </a:r>
            <a:endParaRPr lang="zh-TW" altLang="en-US" dirty="0"/>
          </a:p>
        </p:txBody>
      </p:sp>
    </p:spTree>
    <p:extLst>
      <p:ext uri="{BB962C8B-B14F-4D97-AF65-F5344CB8AC3E}">
        <p14:creationId xmlns:p14="http://schemas.microsoft.com/office/powerpoint/2010/main" val="3312537327"/>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防颱</a:t>
            </a:r>
            <a:r>
              <a:rPr lang="zh-TW" altLang="en-US" dirty="0" smtClean="0">
                <a:latin typeface="標楷體" panose="03000509000000000000" pitchFamily="65" charset="-120"/>
                <a:ea typeface="標楷體" panose="03000509000000000000" pitchFamily="65" charset="-120"/>
              </a:rPr>
              <a:t>工作</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民間</a:t>
            </a:r>
            <a:r>
              <a:rPr lang="zh-TW" altLang="en-US"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個人</a:t>
            </a:r>
            <a:endParaRPr lang="zh-TW" alt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40768"/>
            <a:ext cx="7744964"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315255" y="6237312"/>
            <a:ext cx="1800200" cy="400110"/>
          </a:xfrm>
          <a:prstGeom prst="rect">
            <a:avLst/>
          </a:prstGeom>
        </p:spPr>
        <p:txBody>
          <a:bodyPr wrap="square">
            <a:spAutoFit/>
          </a:bodyPr>
          <a:lstStyle/>
          <a:p>
            <a:r>
              <a:rPr lang="zh-TW" altLang="en-US" sz="1000" dirty="0" smtClean="0">
                <a:latin typeface="標楷體" panose="03000509000000000000" pitchFamily="65" charset="-120"/>
                <a:ea typeface="標楷體" panose="03000509000000000000" pitchFamily="65" charset="-120"/>
              </a:rPr>
              <a:t>資料來源</a:t>
            </a:r>
            <a:r>
              <a:rPr lang="en-US" altLang="zh-TW" sz="1000" dirty="0" smtClean="0">
                <a:latin typeface="標楷體" panose="03000509000000000000" pitchFamily="65" charset="-120"/>
                <a:ea typeface="標楷體" panose="03000509000000000000" pitchFamily="65" charset="-120"/>
              </a:rPr>
              <a:t>:</a:t>
            </a:r>
          </a:p>
          <a:p>
            <a:r>
              <a:rPr lang="en-US" altLang="zh-TW" sz="1000" dirty="0" smtClean="0">
                <a:latin typeface="標楷體" panose="03000509000000000000" pitchFamily="65" charset="-120"/>
                <a:ea typeface="標楷體" panose="03000509000000000000" pitchFamily="65" charset="-120"/>
              </a:rPr>
              <a:t>http</a:t>
            </a:r>
            <a:r>
              <a:rPr lang="en-US" altLang="zh-TW" sz="1000" dirty="0">
                <a:latin typeface="標楷體" panose="03000509000000000000" pitchFamily="65" charset="-120"/>
                <a:ea typeface="標楷體" panose="03000509000000000000" pitchFamily="65" charset="-120"/>
              </a:rPr>
              <a:t>://</a:t>
            </a:r>
            <a:r>
              <a:rPr lang="en-US" altLang="zh-TW" sz="1000" dirty="0" err="1">
                <a:latin typeface="標楷體" panose="03000509000000000000" pitchFamily="65" charset="-120"/>
                <a:ea typeface="標楷體" panose="03000509000000000000" pitchFamily="65" charset="-120"/>
              </a:rPr>
              <a:t>enews.nfa.gov.tw</a:t>
            </a:r>
            <a:r>
              <a:rPr lang="en-US" altLang="zh-TW" sz="1000" dirty="0">
                <a:latin typeface="標楷體" panose="03000509000000000000" pitchFamily="65" charset="-120"/>
                <a:ea typeface="標楷體" panose="03000509000000000000" pitchFamily="65" charset="-120"/>
              </a:rPr>
              <a:t>/</a:t>
            </a:r>
            <a:endParaRPr lang="zh-TW" altLang="en-US" sz="1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92556036"/>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災後注意事項</a:t>
            </a:r>
            <a:endParaRPr lang="zh-TW" altLang="en-US" dirty="0"/>
          </a:p>
        </p:txBody>
      </p:sp>
      <p:sp>
        <p:nvSpPr>
          <p:cNvPr id="4" name="內容版面配置區 2"/>
          <p:cNvSpPr>
            <a:spLocks noGrp="1"/>
          </p:cNvSpPr>
          <p:nvPr>
            <p:ph idx="1"/>
          </p:nvPr>
        </p:nvSpPr>
        <p:spPr>
          <a:xfrm>
            <a:off x="388411" y="1466692"/>
            <a:ext cx="8153340" cy="3456384"/>
          </a:xfrm>
        </p:spPr>
        <p:txBody>
          <a:bodyPr>
            <a:normAutofit fontScale="85000" lnSpcReduction="20000"/>
          </a:bodyPr>
          <a:lstStyle/>
          <a:p>
            <a:r>
              <a:rPr lang="zh-TW" altLang="en-US" sz="2800" dirty="0">
                <a:effectLst/>
                <a:latin typeface="標楷體" panose="03000509000000000000" pitchFamily="65" charset="-120"/>
                <a:ea typeface="標楷體" panose="03000509000000000000" pitchFamily="65" charset="-120"/>
              </a:rPr>
              <a:t>小心水溝、坑洞被水淹蓋潛伏危險性，請勿強行</a:t>
            </a:r>
            <a:r>
              <a:rPr lang="zh-TW" altLang="en-US" sz="2800" dirty="0" smtClean="0">
                <a:effectLst/>
                <a:latin typeface="標楷體" panose="03000509000000000000" pitchFamily="65" charset="-120"/>
                <a:ea typeface="標楷體" panose="03000509000000000000" pitchFamily="65" charset="-120"/>
              </a:rPr>
              <a:t>通過</a:t>
            </a:r>
            <a:endParaRPr lang="en-US" altLang="zh-TW" sz="2800" dirty="0" smtClean="0">
              <a:effectLst/>
              <a:latin typeface="標楷體" panose="03000509000000000000" pitchFamily="65" charset="-120"/>
              <a:ea typeface="標楷體" panose="03000509000000000000" pitchFamily="65" charset="-120"/>
            </a:endParaRPr>
          </a:p>
          <a:p>
            <a:pPr marL="0" indent="0">
              <a:buNone/>
            </a:pPr>
            <a:r>
              <a:rPr lang="zh-TW" altLang="en-US" sz="1800" dirty="0" smtClean="0">
                <a:effectLst/>
                <a:latin typeface="標楷體" panose="03000509000000000000" pitchFamily="65" charset="-120"/>
                <a:ea typeface="標楷體" panose="03000509000000000000" pitchFamily="65" charset="-120"/>
              </a:rPr>
              <a:t> </a:t>
            </a:r>
            <a:endParaRPr lang="en-US" altLang="zh-TW" sz="1800" dirty="0">
              <a:effectLst/>
              <a:latin typeface="標楷體" panose="03000509000000000000" pitchFamily="65" charset="-120"/>
              <a:ea typeface="標楷體" panose="03000509000000000000" pitchFamily="65" charset="-120"/>
            </a:endParaRPr>
          </a:p>
          <a:p>
            <a:r>
              <a:rPr lang="zh-TW" altLang="en-US" sz="2800" dirty="0">
                <a:effectLst/>
                <a:latin typeface="標楷體" panose="03000509000000000000" pitchFamily="65" charset="-120"/>
                <a:ea typeface="標楷體" panose="03000509000000000000" pitchFamily="65" charset="-120"/>
              </a:rPr>
              <a:t>外出時請隨時注意是否有物品</a:t>
            </a:r>
            <a:r>
              <a:rPr lang="zh-TW" altLang="en-US" sz="2800" dirty="0" smtClean="0">
                <a:effectLst/>
                <a:latin typeface="標楷體" panose="03000509000000000000" pitchFamily="65" charset="-120"/>
                <a:ea typeface="標楷體" panose="03000509000000000000" pitchFamily="65" charset="-120"/>
              </a:rPr>
              <a:t>掉落</a:t>
            </a:r>
            <a:endParaRPr lang="en-US" altLang="zh-TW" sz="2800" dirty="0" smtClean="0">
              <a:effectLst/>
              <a:latin typeface="標楷體" panose="03000509000000000000" pitchFamily="65" charset="-120"/>
              <a:ea typeface="標楷體" panose="03000509000000000000" pitchFamily="65" charset="-120"/>
            </a:endParaRPr>
          </a:p>
          <a:p>
            <a:endParaRPr lang="en-US" altLang="zh-TW" sz="1800" dirty="0">
              <a:effectLst/>
              <a:latin typeface="標楷體" panose="03000509000000000000" pitchFamily="65" charset="-120"/>
              <a:ea typeface="標楷體" panose="03000509000000000000" pitchFamily="65" charset="-120"/>
            </a:endParaRPr>
          </a:p>
          <a:p>
            <a:r>
              <a:rPr lang="zh-TW" altLang="en-US" sz="2800" dirty="0">
                <a:effectLst/>
                <a:latin typeface="標楷體" panose="03000509000000000000" pitchFamily="65" charset="-120"/>
                <a:ea typeface="標楷體" panose="03000509000000000000" pitchFamily="65" charset="-120"/>
              </a:rPr>
              <a:t>發現淹水或交通受阻地段請用電話或就近通知派出所或消防</a:t>
            </a:r>
            <a:r>
              <a:rPr lang="zh-TW" altLang="en-US" sz="2800" dirty="0" smtClean="0">
                <a:effectLst/>
                <a:latin typeface="標楷體" panose="03000509000000000000" pitchFamily="65" charset="-120"/>
                <a:ea typeface="標楷體" panose="03000509000000000000" pitchFamily="65" charset="-120"/>
              </a:rPr>
              <a:t>單位</a:t>
            </a:r>
            <a:endParaRPr lang="en-US" altLang="zh-TW" sz="2800" dirty="0" smtClean="0">
              <a:effectLst/>
              <a:latin typeface="標楷體" panose="03000509000000000000" pitchFamily="65" charset="-120"/>
              <a:ea typeface="標楷體" panose="03000509000000000000" pitchFamily="65" charset="-120"/>
            </a:endParaRPr>
          </a:p>
          <a:p>
            <a:endParaRPr lang="en-US" altLang="zh-TW" sz="1800" dirty="0">
              <a:effectLst/>
              <a:latin typeface="標楷體" panose="03000509000000000000" pitchFamily="65" charset="-120"/>
              <a:ea typeface="標楷體" panose="03000509000000000000" pitchFamily="65" charset="-120"/>
            </a:endParaRPr>
          </a:p>
          <a:p>
            <a:r>
              <a:rPr lang="zh-TW" altLang="en-US" sz="2800" dirty="0">
                <a:effectLst/>
                <a:latin typeface="標楷體" panose="03000509000000000000" pitchFamily="65" charset="-120"/>
                <a:ea typeface="標楷體" panose="03000509000000000000" pitchFamily="65" charset="-120"/>
              </a:rPr>
              <a:t>若有災害損失，請通知警察派出所或消防</a:t>
            </a:r>
            <a:r>
              <a:rPr lang="zh-TW" altLang="en-US" sz="2800" dirty="0" smtClean="0">
                <a:effectLst/>
                <a:latin typeface="標楷體" panose="03000509000000000000" pitchFamily="65" charset="-120"/>
                <a:ea typeface="標楷體" panose="03000509000000000000" pitchFamily="65" charset="-120"/>
              </a:rPr>
              <a:t>單位</a:t>
            </a:r>
            <a:r>
              <a:rPr lang="zh-TW" altLang="en-US" sz="2800" dirty="0">
                <a:effectLst/>
                <a:latin typeface="標楷體" panose="03000509000000000000" pitchFamily="65" charset="-120"/>
                <a:ea typeface="標楷體" panose="03000509000000000000" pitchFamily="65" charset="-120"/>
              </a:rPr>
              <a:t>，</a:t>
            </a:r>
            <a:r>
              <a:rPr lang="zh-TW" altLang="en-US" sz="2800" dirty="0" smtClean="0">
                <a:effectLst/>
                <a:latin typeface="標楷體" panose="03000509000000000000" pitchFamily="65" charset="-120"/>
                <a:ea typeface="標楷體" panose="03000509000000000000" pitchFamily="65" charset="-120"/>
              </a:rPr>
              <a:t>作為</a:t>
            </a:r>
            <a:r>
              <a:rPr lang="zh-TW" altLang="en-US" sz="2800" dirty="0">
                <a:effectLst/>
                <a:latin typeface="標楷體" panose="03000509000000000000" pitchFamily="65" charset="-120"/>
                <a:ea typeface="標楷體" panose="03000509000000000000" pitchFamily="65" charset="-120"/>
              </a:rPr>
              <a:t>災害檢討之統計，並作防災之改進</a:t>
            </a:r>
            <a:r>
              <a:rPr lang="zh-TW" altLang="en-US" sz="2800" dirty="0" smtClean="0">
                <a:effectLst/>
                <a:latin typeface="標楷體" panose="03000509000000000000" pitchFamily="65" charset="-120"/>
                <a:ea typeface="標楷體" panose="03000509000000000000" pitchFamily="65" charset="-120"/>
              </a:rPr>
              <a:t>參考</a:t>
            </a:r>
            <a:endParaRPr lang="en-US" altLang="zh-TW" sz="2800" dirty="0" smtClean="0">
              <a:effectLst/>
              <a:latin typeface="標楷體" panose="03000509000000000000" pitchFamily="65" charset="-120"/>
              <a:ea typeface="標楷體" panose="03000509000000000000" pitchFamily="65" charset="-120"/>
            </a:endParaRPr>
          </a:p>
          <a:p>
            <a:endParaRPr lang="en-US" altLang="zh-TW" sz="1800" dirty="0" smtClean="0">
              <a:effectLst/>
              <a:latin typeface="標楷體" panose="03000509000000000000" pitchFamily="65" charset="-120"/>
              <a:ea typeface="標楷體" panose="03000509000000000000" pitchFamily="65" charset="-120"/>
            </a:endParaRPr>
          </a:p>
          <a:p>
            <a:r>
              <a:rPr lang="zh-TW" altLang="en-US" sz="2800" dirty="0">
                <a:effectLst/>
                <a:latin typeface="標楷體" panose="03000509000000000000" pitchFamily="65" charset="-120"/>
                <a:ea typeface="標楷體" panose="03000509000000000000" pitchFamily="65" charset="-120"/>
              </a:rPr>
              <a:t>災害過後打電話向親友報平安應長話短說，避免佔線</a:t>
            </a:r>
          </a:p>
        </p:txBody>
      </p:sp>
      <p:pic>
        <p:nvPicPr>
          <p:cNvPr id="5" name="圖片 4"/>
          <p:cNvPicPr>
            <a:picLocks noChangeAspect="1"/>
          </p:cNvPicPr>
          <p:nvPr/>
        </p:nvPicPr>
        <p:blipFill>
          <a:blip r:embed="rId2"/>
          <a:stretch>
            <a:fillRect/>
          </a:stretch>
        </p:blipFill>
        <p:spPr>
          <a:xfrm>
            <a:off x="1763688" y="4941167"/>
            <a:ext cx="2296294" cy="1655455"/>
          </a:xfrm>
          <a:prstGeom prst="rect">
            <a:avLst/>
          </a:prstGeom>
        </p:spPr>
      </p:pic>
      <p:pic>
        <p:nvPicPr>
          <p:cNvPr id="6" name="Picture 2" descr="4-若有災害損失，請通知警察派出所或消防單位，作為災害檢討之統計，並作防災之改進參考"/>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2042" y="4781353"/>
            <a:ext cx="2172241" cy="1815270"/>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p:cNvPicPr>
            <a:picLocks noChangeAspect="1"/>
          </p:cNvPicPr>
          <p:nvPr/>
        </p:nvPicPr>
        <p:blipFill>
          <a:blip r:embed="rId4"/>
          <a:stretch>
            <a:fillRect/>
          </a:stretch>
        </p:blipFill>
        <p:spPr>
          <a:xfrm>
            <a:off x="6316382" y="4941975"/>
            <a:ext cx="2376264" cy="1654648"/>
          </a:xfrm>
          <a:prstGeom prst="rect">
            <a:avLst/>
          </a:prstGeom>
        </p:spPr>
      </p:pic>
      <p:sp>
        <p:nvSpPr>
          <p:cNvPr id="8" name="矩形 7"/>
          <p:cNvSpPr/>
          <p:nvPr/>
        </p:nvSpPr>
        <p:spPr>
          <a:xfrm>
            <a:off x="388411" y="6192090"/>
            <a:ext cx="4572000" cy="430887"/>
          </a:xfrm>
          <a:prstGeom prst="rect">
            <a:avLst/>
          </a:prstGeom>
        </p:spPr>
        <p:txBody>
          <a:bodyPr>
            <a:spAutoFit/>
          </a:bodyPr>
          <a:lstStyle/>
          <a:p>
            <a:r>
              <a:rPr lang="zh-TW" altLang="en-US" sz="1100" dirty="0" smtClean="0"/>
              <a:t>資料來源</a:t>
            </a:r>
            <a:r>
              <a:rPr lang="en-US" altLang="zh-TW" sz="1100" dirty="0" smtClean="0"/>
              <a:t>:</a:t>
            </a:r>
          </a:p>
          <a:p>
            <a:r>
              <a:rPr lang="zh-TW" altLang="en-US" sz="1100" dirty="0" smtClean="0"/>
              <a:t>http</a:t>
            </a:r>
            <a:r>
              <a:rPr lang="zh-TW" altLang="en-US" sz="1100" dirty="0"/>
              <a:t>://www.nfa.gov.tw/main/Unit.aspx?ID=&amp;MenuID=493&amp;ListID=299</a:t>
            </a:r>
          </a:p>
        </p:txBody>
      </p:sp>
    </p:spTree>
    <p:extLst>
      <p:ext uri="{BB962C8B-B14F-4D97-AF65-F5344CB8AC3E}">
        <p14:creationId xmlns:p14="http://schemas.microsoft.com/office/powerpoint/2010/main" val="3163503587"/>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莫蘭蒂颱風 </a:t>
            </a:r>
            <a:endParaRPr lang="zh-TW" altLang="en-US" dirty="0"/>
          </a:p>
        </p:txBody>
      </p:sp>
      <p:sp>
        <p:nvSpPr>
          <p:cNvPr id="3" name="內容版面配置區 2"/>
          <p:cNvSpPr>
            <a:spLocks noGrp="1"/>
          </p:cNvSpPr>
          <p:nvPr>
            <p:ph idx="1"/>
          </p:nvPr>
        </p:nvSpPr>
        <p:spPr>
          <a:xfrm>
            <a:off x="531344" y="1124744"/>
            <a:ext cx="8153340" cy="3312368"/>
          </a:xfrm>
        </p:spPr>
        <p:txBody>
          <a:bodyPr>
            <a:normAutofit/>
          </a:bodyPr>
          <a:lstStyle/>
          <a:p>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路徑、動態</a:t>
            </a:r>
            <a:endParaRPr lang="en-US" altLang="zh-TW"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a:p>
            <a:pPr lvl="1"/>
            <a:r>
              <a:rPr lang="zh-TW" altLang="en-US" sz="2600" dirty="0" smtClean="0">
                <a:latin typeface="標楷體" panose="03000509000000000000" pitchFamily="65" charset="-120"/>
                <a:ea typeface="標楷體" panose="03000509000000000000" pitchFamily="65" charset="-120"/>
                <a:cs typeface="+mj-cs"/>
              </a:rPr>
              <a:t>在</a:t>
            </a:r>
            <a:r>
              <a:rPr lang="zh-TW" altLang="en-US" sz="2600" dirty="0">
                <a:latin typeface="標楷體" panose="03000509000000000000" pitchFamily="65" charset="-120"/>
                <a:ea typeface="標楷體" panose="03000509000000000000" pitchFamily="65" charset="-120"/>
                <a:cs typeface="+mj-cs"/>
              </a:rPr>
              <a:t>關島西方海面形成往西北西轉西北</a:t>
            </a:r>
            <a:r>
              <a:rPr lang="zh-TW" altLang="en-US" sz="2600" dirty="0" smtClean="0">
                <a:latin typeface="標楷體" panose="03000509000000000000" pitchFamily="65" charset="-120"/>
                <a:ea typeface="標楷體" panose="03000509000000000000" pitchFamily="65" charset="-120"/>
                <a:cs typeface="+mj-cs"/>
              </a:rPr>
              <a:t>方向</a:t>
            </a:r>
            <a:endParaRPr lang="en-US" altLang="zh-TW" sz="2600" dirty="0" smtClean="0">
              <a:latin typeface="標楷體" panose="03000509000000000000" pitchFamily="65" charset="-120"/>
              <a:ea typeface="標楷體" panose="03000509000000000000" pitchFamily="65" charset="-120"/>
              <a:cs typeface="+mj-cs"/>
            </a:endParaRPr>
          </a:p>
          <a:p>
            <a:pPr lvl="1"/>
            <a:r>
              <a:rPr lang="en-US" altLang="zh-TW" sz="2600" dirty="0" smtClean="0">
                <a:latin typeface="標楷體" panose="03000509000000000000" pitchFamily="65" charset="-120"/>
                <a:ea typeface="標楷體" panose="03000509000000000000" pitchFamily="65" charset="-120"/>
                <a:cs typeface="+mj-cs"/>
              </a:rPr>
              <a:t>9</a:t>
            </a:r>
            <a:r>
              <a:rPr lang="zh-TW" altLang="en-US" sz="2600" dirty="0" smtClean="0">
                <a:latin typeface="標楷體" panose="03000509000000000000" pitchFamily="65" charset="-120"/>
                <a:ea typeface="標楷體" panose="03000509000000000000" pitchFamily="65" charset="-120"/>
                <a:cs typeface="+mj-cs"/>
              </a:rPr>
              <a:t>月</a:t>
            </a:r>
            <a:r>
              <a:rPr lang="en-US" altLang="zh-TW" sz="2600" dirty="0" smtClean="0">
                <a:latin typeface="標楷體" panose="03000509000000000000" pitchFamily="65" charset="-120"/>
                <a:ea typeface="標楷體" panose="03000509000000000000" pitchFamily="65" charset="-120"/>
                <a:cs typeface="+mj-cs"/>
              </a:rPr>
              <a:t>13</a:t>
            </a:r>
            <a:r>
              <a:rPr lang="zh-TW" altLang="en-US" sz="2600" dirty="0">
                <a:latin typeface="標楷體" panose="03000509000000000000" pitchFamily="65" charset="-120"/>
                <a:ea typeface="標楷體" panose="03000509000000000000" pitchFamily="65" charset="-120"/>
                <a:cs typeface="+mj-cs"/>
              </a:rPr>
              <a:t>日</a:t>
            </a:r>
            <a:r>
              <a:rPr lang="en-US" altLang="zh-TW" sz="2600" dirty="0">
                <a:latin typeface="標楷體" panose="03000509000000000000" pitchFamily="65" charset="-120"/>
                <a:ea typeface="標楷體" panose="03000509000000000000" pitchFamily="65" charset="-120"/>
                <a:cs typeface="+mj-cs"/>
              </a:rPr>
              <a:t>14</a:t>
            </a:r>
            <a:r>
              <a:rPr lang="zh-TW" altLang="en-US" sz="2600" dirty="0" smtClean="0">
                <a:latin typeface="標楷體" panose="03000509000000000000" pitchFamily="65" charset="-120"/>
                <a:ea typeface="標楷體" panose="03000509000000000000" pitchFamily="65" charset="-120"/>
                <a:cs typeface="+mj-cs"/>
              </a:rPr>
              <a:t>時中心</a:t>
            </a:r>
            <a:r>
              <a:rPr lang="zh-TW" altLang="en-US" sz="2600" dirty="0">
                <a:latin typeface="標楷體" panose="03000509000000000000" pitchFamily="65" charset="-120"/>
                <a:ea typeface="標楷體" panose="03000509000000000000" pitchFamily="65" charset="-120"/>
                <a:cs typeface="+mj-cs"/>
              </a:rPr>
              <a:t>在恆春東南東方海面，暴風</a:t>
            </a:r>
            <a:r>
              <a:rPr lang="zh-TW" altLang="en-US" sz="2600" dirty="0" smtClean="0">
                <a:latin typeface="標楷體" panose="03000509000000000000" pitchFamily="65" charset="-120"/>
                <a:ea typeface="標楷體" panose="03000509000000000000" pitchFamily="65" charset="-120"/>
                <a:cs typeface="+mj-cs"/>
              </a:rPr>
              <a:t>圈進入</a:t>
            </a:r>
            <a:r>
              <a:rPr lang="zh-TW" altLang="en-US" sz="2600" dirty="0">
                <a:latin typeface="標楷體" panose="03000509000000000000" pitchFamily="65" charset="-120"/>
                <a:ea typeface="標楷體" panose="03000509000000000000" pitchFamily="65" charset="-120"/>
                <a:cs typeface="+mj-cs"/>
              </a:rPr>
              <a:t>巴士海峽</a:t>
            </a:r>
            <a:endParaRPr lang="en-US" altLang="zh-TW" sz="2600" dirty="0">
              <a:latin typeface="標楷體" panose="03000509000000000000" pitchFamily="65" charset="-120"/>
              <a:ea typeface="標楷體" panose="03000509000000000000" pitchFamily="65" charset="-120"/>
              <a:cs typeface="+mj-cs"/>
            </a:endParaRPr>
          </a:p>
          <a:p>
            <a:pPr lvl="1"/>
            <a:r>
              <a:rPr lang="en-US" altLang="zh-TW" sz="2600" dirty="0">
                <a:latin typeface="標楷體" panose="03000509000000000000" pitchFamily="65" charset="-120"/>
                <a:ea typeface="標楷體" panose="03000509000000000000" pitchFamily="65" charset="-120"/>
                <a:cs typeface="+mj-cs"/>
              </a:rPr>
              <a:t>23</a:t>
            </a:r>
            <a:r>
              <a:rPr lang="zh-TW" altLang="en-US" sz="2600" dirty="0">
                <a:latin typeface="標楷體" panose="03000509000000000000" pitchFamily="65" charset="-120"/>
                <a:ea typeface="標楷體" panose="03000509000000000000" pitchFamily="65" charset="-120"/>
                <a:cs typeface="+mj-cs"/>
              </a:rPr>
              <a:t>時暴風圈進入東南部陸地及恆春半島，對東部、中南部及澎湖、金門地區構成威脅</a:t>
            </a:r>
            <a:endParaRPr lang="en-US" altLang="zh-TW" sz="2600" dirty="0">
              <a:latin typeface="標楷體" panose="03000509000000000000" pitchFamily="65" charset="-120"/>
              <a:ea typeface="標楷體" panose="03000509000000000000" pitchFamily="65" charset="-120"/>
              <a:cs typeface="+mj-cs"/>
            </a:endParaRPr>
          </a:p>
          <a:p>
            <a:pPr lvl="1"/>
            <a:r>
              <a:rPr lang="zh-TW" altLang="en-US" sz="2600" dirty="0" smtClean="0">
                <a:latin typeface="標楷體" panose="03000509000000000000" pitchFamily="65" charset="-120"/>
                <a:ea typeface="標楷體" panose="03000509000000000000" pitchFamily="65" charset="-120"/>
                <a:cs typeface="+mj-cs"/>
              </a:rPr>
              <a:t>颱風</a:t>
            </a:r>
            <a:r>
              <a:rPr lang="zh-TW" altLang="en-US" sz="2600" dirty="0">
                <a:latin typeface="標楷體" panose="03000509000000000000" pitchFamily="65" charset="-120"/>
                <a:ea typeface="標楷體" panose="03000509000000000000" pitchFamily="65" charset="-120"/>
                <a:cs typeface="+mj-cs"/>
              </a:rPr>
              <a:t>中心於</a:t>
            </a:r>
            <a:r>
              <a:rPr lang="en-US" altLang="zh-TW" sz="2600" dirty="0">
                <a:latin typeface="標楷體" panose="03000509000000000000" pitchFamily="65" charset="-120"/>
                <a:ea typeface="標楷體" panose="03000509000000000000" pitchFamily="65" charset="-120"/>
                <a:cs typeface="+mj-cs"/>
              </a:rPr>
              <a:t>15</a:t>
            </a:r>
            <a:r>
              <a:rPr lang="zh-TW" altLang="en-US" sz="2600" dirty="0">
                <a:latin typeface="標楷體" panose="03000509000000000000" pitchFamily="65" charset="-120"/>
                <a:ea typeface="標楷體" panose="03000509000000000000" pitchFamily="65" charset="-120"/>
                <a:cs typeface="+mj-cs"/>
              </a:rPr>
              <a:t>日</a:t>
            </a:r>
            <a:r>
              <a:rPr lang="en-US" altLang="zh-TW" sz="2600" dirty="0">
                <a:latin typeface="標楷體" panose="03000509000000000000" pitchFamily="65" charset="-120"/>
                <a:ea typeface="標楷體" panose="03000509000000000000" pitchFamily="65" charset="-120"/>
                <a:cs typeface="+mj-cs"/>
              </a:rPr>
              <a:t>2</a:t>
            </a:r>
            <a:r>
              <a:rPr lang="zh-TW" altLang="en-US" sz="2600" dirty="0">
                <a:latin typeface="標楷體" panose="03000509000000000000" pitchFamily="65" charset="-120"/>
                <a:ea typeface="標楷體" panose="03000509000000000000" pitchFamily="65" charset="-120"/>
                <a:cs typeface="+mj-cs"/>
              </a:rPr>
              <a:t>時進入福建，</a:t>
            </a:r>
            <a:r>
              <a:rPr lang="en-US" altLang="zh-TW" sz="2600" dirty="0">
                <a:latin typeface="標楷體" panose="03000509000000000000" pitchFamily="65" charset="-120"/>
                <a:ea typeface="標楷體" panose="03000509000000000000" pitchFamily="65" charset="-120"/>
                <a:cs typeface="+mj-cs"/>
              </a:rPr>
              <a:t>11</a:t>
            </a:r>
            <a:r>
              <a:rPr lang="zh-TW" altLang="en-US" sz="2600" dirty="0">
                <a:latin typeface="標楷體" panose="03000509000000000000" pitchFamily="65" charset="-120"/>
                <a:ea typeface="標楷體" panose="03000509000000000000" pitchFamily="65" charset="-120"/>
                <a:cs typeface="+mj-cs"/>
              </a:rPr>
              <a:t>時颱風警報解除</a:t>
            </a:r>
          </a:p>
        </p:txBody>
      </p:sp>
    </p:spTree>
    <p:extLst>
      <p:ext uri="{BB962C8B-B14F-4D97-AF65-F5344CB8AC3E}">
        <p14:creationId xmlns:p14="http://schemas.microsoft.com/office/powerpoint/2010/main" val="775431710"/>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12548"/>
            <a:ext cx="6534149" cy="1100227"/>
          </a:xfrm>
        </p:spPr>
        <p:txBody>
          <a:bodyPr>
            <a:normAutofit/>
          </a:bodyPr>
          <a:lstStyle/>
          <a:p>
            <a:r>
              <a:rPr lang="zh-TW" altLang="en-US" dirty="0">
                <a:latin typeface="標楷體" panose="03000509000000000000" pitchFamily="65" charset="-120"/>
                <a:ea typeface="標楷體" panose="03000509000000000000" pitchFamily="65" charset="-120"/>
              </a:rPr>
              <a:t>結論</a:t>
            </a:r>
            <a:endParaRPr lang="zh-TW" altLang="en-US" b="1" dirty="0">
              <a:solidFill>
                <a:srgbClr val="FF0000"/>
              </a:solidFill>
              <a:effectLst>
                <a:outerShdw blurRad="38100" dist="38100" dir="2700000" algn="tl">
                  <a:srgbClr val="000000">
                    <a:alpha val="43137"/>
                  </a:srgbClr>
                </a:outerShdw>
              </a:effectLst>
            </a:endParaRPr>
          </a:p>
        </p:txBody>
      </p:sp>
      <p:sp>
        <p:nvSpPr>
          <p:cNvPr id="3" name="內容版面配置區 2"/>
          <p:cNvSpPr>
            <a:spLocks noGrp="1"/>
          </p:cNvSpPr>
          <p:nvPr>
            <p:ph idx="1"/>
          </p:nvPr>
        </p:nvSpPr>
        <p:spPr>
          <a:xfrm>
            <a:off x="467544" y="1412776"/>
            <a:ext cx="8153340" cy="5184576"/>
          </a:xfrm>
        </p:spPr>
        <p:txBody>
          <a:bodyPr/>
          <a:lstStyle/>
          <a:p>
            <a:r>
              <a:rPr lang="zh-TW" altLang="en-US" dirty="0">
                <a:effectLst/>
                <a:latin typeface="標楷體" panose="03000509000000000000" pitchFamily="65" charset="-120"/>
                <a:ea typeface="標楷體" panose="03000509000000000000" pitchFamily="65" charset="-120"/>
              </a:rPr>
              <a:t>走七號的路徑</a:t>
            </a:r>
            <a:r>
              <a:rPr lang="zh-TW" altLang="en-US" dirty="0" smtClean="0">
                <a:effectLst/>
                <a:latin typeface="標楷體" panose="03000509000000000000" pitchFamily="65" charset="-120"/>
                <a:ea typeface="標楷體" panose="03000509000000000000" pitchFamily="65" charset="-120"/>
              </a:rPr>
              <a:t>颱風，</a:t>
            </a:r>
            <a:r>
              <a:rPr lang="zh-TW" altLang="en-US" dirty="0">
                <a:effectLst/>
                <a:latin typeface="標楷體" panose="03000509000000000000" pitchFamily="65" charset="-120"/>
                <a:ea typeface="標楷體" panose="03000509000000000000" pitchFamily="65" charset="-120"/>
              </a:rPr>
              <a:t>較容易對金門造成重大災情</a:t>
            </a:r>
            <a:r>
              <a:rPr lang="en-US" altLang="zh-TW" dirty="0">
                <a:effectLst/>
                <a:latin typeface="標楷體" panose="03000509000000000000" pitchFamily="65" charset="-120"/>
                <a:ea typeface="標楷體" panose="03000509000000000000" pitchFamily="65" charset="-120"/>
              </a:rPr>
              <a:t>(</a:t>
            </a:r>
            <a:r>
              <a:rPr lang="zh-TW" altLang="en-US" dirty="0">
                <a:effectLst/>
                <a:latin typeface="標楷體" panose="03000509000000000000" pitchFamily="65" charset="-120"/>
                <a:ea typeface="標楷體" panose="03000509000000000000" pitchFamily="65" charset="-120"/>
              </a:rPr>
              <a:t>如莫蘭蒂颱風</a:t>
            </a:r>
            <a:r>
              <a:rPr lang="en-US" altLang="zh-TW" dirty="0" smtClean="0">
                <a:effectLst/>
                <a:latin typeface="標楷體" panose="03000509000000000000" pitchFamily="65" charset="-120"/>
                <a:ea typeface="標楷體" panose="03000509000000000000" pitchFamily="65" charset="-120"/>
              </a:rPr>
              <a:t>)</a:t>
            </a:r>
            <a:r>
              <a:rPr lang="zh-TW" altLang="en-US" dirty="0" smtClean="0">
                <a:effectLst/>
                <a:latin typeface="標楷體" panose="03000509000000000000" pitchFamily="65" charset="-120"/>
                <a:ea typeface="標楷體" panose="03000509000000000000" pitchFamily="65" charset="-120"/>
              </a:rPr>
              <a:t>。</a:t>
            </a:r>
            <a:endParaRPr lang="en-US" altLang="zh-TW" dirty="0">
              <a:effectLst/>
              <a:latin typeface="標楷體" panose="03000509000000000000" pitchFamily="65" charset="-120"/>
              <a:ea typeface="標楷體" panose="03000509000000000000" pitchFamily="65" charset="-120"/>
            </a:endParaRPr>
          </a:p>
          <a:p>
            <a:r>
              <a:rPr lang="zh-TW" altLang="en-US" dirty="0" smtClean="0">
                <a:effectLst/>
                <a:latin typeface="標楷體" panose="03000509000000000000" pitchFamily="65" charset="-120"/>
                <a:ea typeface="標楷體" panose="03000509000000000000" pitchFamily="65" charset="-120"/>
              </a:rPr>
              <a:t>颱風常</a:t>
            </a:r>
            <a:r>
              <a:rPr lang="zh-TW" altLang="en-US" dirty="0">
                <a:effectLst/>
                <a:latin typeface="標楷體" panose="03000509000000000000" pitchFamily="65" charset="-120"/>
                <a:ea typeface="標楷體" panose="03000509000000000000" pitchFamily="65" charset="-120"/>
              </a:rPr>
              <a:t>夾帶強風豪雨，使樹木倒塌、招牌掉落，阻礙交通，</a:t>
            </a:r>
            <a:r>
              <a:rPr lang="zh-TW" altLang="en-US" dirty="0" smtClean="0">
                <a:effectLst/>
                <a:latin typeface="標楷體" panose="03000509000000000000" pitchFamily="65" charset="-120"/>
                <a:ea typeface="標楷體" panose="03000509000000000000" pitchFamily="65" charset="-120"/>
              </a:rPr>
              <a:t>為此要</a:t>
            </a:r>
            <a:r>
              <a:rPr lang="zh-TW" altLang="en-US" dirty="0">
                <a:effectLst/>
                <a:latin typeface="標楷體" panose="03000509000000000000" pitchFamily="65" charset="-120"/>
                <a:ea typeface="標楷體" panose="03000509000000000000" pitchFamily="65" charset="-120"/>
              </a:rPr>
              <a:t>進行防颱</a:t>
            </a:r>
            <a:r>
              <a:rPr lang="zh-TW" altLang="en-US" dirty="0" smtClean="0">
                <a:effectLst/>
                <a:latin typeface="標楷體" panose="03000509000000000000" pitchFamily="65" charset="-120"/>
                <a:ea typeface="標楷體" panose="03000509000000000000" pitchFamily="65" charset="-120"/>
              </a:rPr>
              <a:t>準備。</a:t>
            </a:r>
            <a:endParaRPr lang="en-US" altLang="zh-TW" dirty="0">
              <a:effectLst/>
              <a:latin typeface="標楷體" panose="03000509000000000000" pitchFamily="65" charset="-120"/>
              <a:ea typeface="標楷體" panose="03000509000000000000" pitchFamily="65" charset="-120"/>
            </a:endParaRPr>
          </a:p>
          <a:p>
            <a:r>
              <a:rPr lang="zh-TW" altLang="en-US" dirty="0">
                <a:effectLst/>
                <a:latin typeface="標楷體" panose="03000509000000000000" pitchFamily="65" charset="-120"/>
                <a:ea typeface="標楷體" panose="03000509000000000000" pitchFamily="65" charset="-120"/>
              </a:rPr>
              <a:t>颱風後出門要小心掉落物，遠離低漥處，避免</a:t>
            </a:r>
            <a:r>
              <a:rPr lang="zh-TW" altLang="en-US" dirty="0" smtClean="0">
                <a:effectLst/>
                <a:latin typeface="標楷體" panose="03000509000000000000" pitchFamily="65" charset="-120"/>
                <a:ea typeface="標楷體" panose="03000509000000000000" pitchFamily="65" charset="-120"/>
              </a:rPr>
              <a:t>危險。</a:t>
            </a:r>
            <a:endParaRPr lang="en-US" altLang="zh-TW" dirty="0">
              <a:effectLst/>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34941413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latin typeface="標楷體" panose="03000509000000000000" pitchFamily="65" charset="-120"/>
                <a:ea typeface="標楷體" panose="03000509000000000000" pitchFamily="65" charset="-120"/>
              </a:rPr>
              <a:t>參考資料</a:t>
            </a:r>
            <a:endParaRPr lang="zh-TW" altLang="en-US" b="1" dirty="0">
              <a:solidFill>
                <a:srgbClr val="FF0000"/>
              </a:solidFill>
              <a:effectLst>
                <a:outerShdw blurRad="38100" dist="38100" dir="2700000" algn="tl">
                  <a:srgbClr val="000000">
                    <a:alpha val="43137"/>
                  </a:srgbClr>
                </a:outerShdw>
              </a:effectLst>
            </a:endParaRPr>
          </a:p>
        </p:txBody>
      </p:sp>
      <p:sp>
        <p:nvSpPr>
          <p:cNvPr id="4" name="內容版面配置區 3"/>
          <p:cNvSpPr>
            <a:spLocks noGrp="1"/>
          </p:cNvSpPr>
          <p:nvPr>
            <p:ph idx="1"/>
          </p:nvPr>
        </p:nvSpPr>
        <p:spPr/>
        <p:txBody>
          <a:bodyPr/>
          <a:lstStyle/>
          <a:p>
            <a:r>
              <a:rPr lang="zh-TW" altLang="en-US" dirty="0">
                <a:effectLst/>
                <a:latin typeface="標楷體" panose="03000509000000000000" pitchFamily="65" charset="-120"/>
                <a:ea typeface="標楷體" panose="03000509000000000000" pitchFamily="65" charset="-120"/>
              </a:rPr>
              <a:t>交通部中央氣象局</a:t>
            </a:r>
            <a:r>
              <a:rPr lang="en-US" altLang="zh-TW" dirty="0">
                <a:effectLst/>
                <a:latin typeface="標楷體" panose="03000509000000000000" pitchFamily="65" charset="-120"/>
                <a:ea typeface="標楷體" panose="03000509000000000000" pitchFamily="65" charset="-120"/>
                <a:hlinkClick r:id="rId2"/>
              </a:rPr>
              <a:t>http://www.cwb.gov.tw/V7/prevent/typhoon_surge/watch.htm</a:t>
            </a:r>
            <a:endParaRPr lang="en-US" altLang="zh-TW" dirty="0">
              <a:effectLst/>
              <a:latin typeface="標楷體" panose="03000509000000000000" pitchFamily="65" charset="-120"/>
              <a:ea typeface="標楷體" panose="03000509000000000000" pitchFamily="65" charset="-120"/>
            </a:endParaRPr>
          </a:p>
          <a:p>
            <a:r>
              <a:rPr lang="zh-TW" altLang="en-US" dirty="0">
                <a:effectLst/>
                <a:latin typeface="標楷體" panose="03000509000000000000" pitchFamily="65" charset="-120"/>
                <a:ea typeface="標楷體" panose="03000509000000000000" pitchFamily="65" charset="-120"/>
              </a:rPr>
              <a:t>颱風資料庫</a:t>
            </a:r>
            <a:r>
              <a:rPr lang="en-US" altLang="zh-TW" dirty="0">
                <a:effectLst/>
                <a:latin typeface="標楷體" panose="03000509000000000000" pitchFamily="65" charset="-120"/>
                <a:ea typeface="標楷體" panose="03000509000000000000" pitchFamily="65" charset="-120"/>
                <a:hlinkClick r:id="rId3"/>
              </a:rPr>
              <a:t>http://rdc28.cwb.gov.tw/TDB/ntdb/pageControl/ty_warning</a:t>
            </a:r>
            <a:endParaRPr lang="en-US" altLang="zh-TW" dirty="0">
              <a:effectLst/>
              <a:latin typeface="標楷體" panose="03000509000000000000" pitchFamily="65" charset="-120"/>
              <a:ea typeface="標楷體" panose="03000509000000000000" pitchFamily="65" charset="-120"/>
            </a:endParaRPr>
          </a:p>
          <a:p>
            <a:r>
              <a:rPr lang="zh-TW" altLang="en-US" dirty="0">
                <a:effectLst/>
                <a:latin typeface="標楷體" panose="03000509000000000000" pitchFamily="65" charset="-120"/>
                <a:ea typeface="標楷體" panose="03000509000000000000" pitchFamily="65" charset="-120"/>
              </a:rPr>
              <a:t>網路圖片</a:t>
            </a:r>
            <a:endParaRPr lang="en-US" altLang="zh-TW" dirty="0">
              <a:effectLst/>
              <a:latin typeface="標楷體" panose="03000509000000000000" pitchFamily="65" charset="-120"/>
              <a:ea typeface="標楷體" panose="03000509000000000000" pitchFamily="65" charset="-120"/>
            </a:endParaRPr>
          </a:p>
          <a:p>
            <a:r>
              <a:rPr lang="zh-TW" altLang="en-US" dirty="0">
                <a:effectLst/>
                <a:latin typeface="標楷體" panose="03000509000000000000" pitchFamily="65" charset="-120"/>
                <a:ea typeface="標楷體" panose="03000509000000000000" pitchFamily="65" charset="-120"/>
              </a:rPr>
              <a:t>康軒國中自然第六冊</a:t>
            </a:r>
          </a:p>
        </p:txBody>
      </p:sp>
    </p:spTree>
    <p:extLst>
      <p:ext uri="{BB962C8B-B14F-4D97-AF65-F5344CB8AC3E}">
        <p14:creationId xmlns:p14="http://schemas.microsoft.com/office/powerpoint/2010/main" val="2455566770"/>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a:spLocks noGrp="1"/>
          </p:cNvSpPr>
          <p:nvPr>
            <p:ph idx="1"/>
          </p:nvPr>
        </p:nvSpPr>
        <p:spPr>
          <a:xfrm>
            <a:off x="2555776" y="2060848"/>
            <a:ext cx="3752624" cy="2664296"/>
          </a:xfrm>
        </p:spPr>
        <p:txBody>
          <a:bodyPr>
            <a:noAutofit/>
          </a:bodyPr>
          <a:lstStyle/>
          <a:p>
            <a:pPr marL="0" indent="0">
              <a:buNone/>
            </a:pPr>
            <a:r>
              <a:rPr lang="zh-TW" altLang="en-US" sz="6600" dirty="0">
                <a:latin typeface="標楷體" panose="03000509000000000000" pitchFamily="65" charset="-120"/>
                <a:ea typeface="標楷體" panose="03000509000000000000" pitchFamily="65" charset="-120"/>
              </a:rPr>
              <a:t>簡報結束</a:t>
            </a:r>
            <a:endParaRPr lang="en-US" altLang="zh-TW" sz="6600" dirty="0">
              <a:latin typeface="標楷體" panose="03000509000000000000" pitchFamily="65" charset="-120"/>
              <a:ea typeface="標楷體" panose="03000509000000000000" pitchFamily="65" charset="-120"/>
            </a:endParaRPr>
          </a:p>
          <a:p>
            <a:pPr marL="0" indent="0">
              <a:buNone/>
            </a:pPr>
            <a:r>
              <a:rPr lang="zh-TW" altLang="en-US" sz="6600" dirty="0">
                <a:latin typeface="標楷體" panose="03000509000000000000" pitchFamily="65" charset="-120"/>
                <a:ea typeface="標楷體" panose="03000509000000000000" pitchFamily="65" charset="-120"/>
              </a:rPr>
              <a:t>謝謝大家</a:t>
            </a:r>
          </a:p>
        </p:txBody>
      </p:sp>
    </p:spTree>
    <p:extLst>
      <p:ext uri="{BB962C8B-B14F-4D97-AF65-F5344CB8AC3E}">
        <p14:creationId xmlns:p14="http://schemas.microsoft.com/office/powerpoint/2010/main" val="36289540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down)">
                                      <p:cBhvr>
                                        <p:cTn id="23" dur="580">
                                          <p:stCondLst>
                                            <p:cond delay="0"/>
                                          </p:stCondLst>
                                        </p:cTn>
                                        <p:tgtEl>
                                          <p:spTgt spid="5">
                                            <p:txEl>
                                              <p:pRg st="1" end="1"/>
                                            </p:txEl>
                                          </p:spTgt>
                                        </p:tgtEl>
                                      </p:cBhvr>
                                    </p:animEffect>
                                    <p:anim calcmode="lin" valueType="num">
                                      <p:cBhvr>
                                        <p:cTn id="2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xEl>
                                              <p:pRg st="1" end="1"/>
                                            </p:txEl>
                                          </p:spTgt>
                                        </p:tgtEl>
                                      </p:cBhvr>
                                      <p:to x="100000" y="60000"/>
                                    </p:animScale>
                                    <p:animScale>
                                      <p:cBhvr>
                                        <p:cTn id="30" dur="166" decel="50000">
                                          <p:stCondLst>
                                            <p:cond delay="676"/>
                                          </p:stCondLst>
                                        </p:cTn>
                                        <p:tgtEl>
                                          <p:spTgt spid="5">
                                            <p:txEl>
                                              <p:pRg st="1" end="1"/>
                                            </p:txEl>
                                          </p:spTgt>
                                        </p:tgtEl>
                                      </p:cBhvr>
                                      <p:to x="100000" y="100000"/>
                                    </p:animScale>
                                    <p:animScale>
                                      <p:cBhvr>
                                        <p:cTn id="31" dur="26">
                                          <p:stCondLst>
                                            <p:cond delay="1312"/>
                                          </p:stCondLst>
                                        </p:cTn>
                                        <p:tgtEl>
                                          <p:spTgt spid="5">
                                            <p:txEl>
                                              <p:pRg st="1" end="1"/>
                                            </p:txEl>
                                          </p:spTgt>
                                        </p:tgtEl>
                                      </p:cBhvr>
                                      <p:to x="100000" y="80000"/>
                                    </p:animScale>
                                    <p:animScale>
                                      <p:cBhvr>
                                        <p:cTn id="32" dur="166" decel="50000">
                                          <p:stCondLst>
                                            <p:cond delay="1338"/>
                                          </p:stCondLst>
                                        </p:cTn>
                                        <p:tgtEl>
                                          <p:spTgt spid="5">
                                            <p:txEl>
                                              <p:pRg st="1" end="1"/>
                                            </p:txEl>
                                          </p:spTgt>
                                        </p:tgtEl>
                                      </p:cBhvr>
                                      <p:to x="100000" y="100000"/>
                                    </p:animScale>
                                    <p:animScale>
                                      <p:cBhvr>
                                        <p:cTn id="33" dur="26">
                                          <p:stCondLst>
                                            <p:cond delay="1642"/>
                                          </p:stCondLst>
                                        </p:cTn>
                                        <p:tgtEl>
                                          <p:spTgt spid="5">
                                            <p:txEl>
                                              <p:pRg st="1" end="1"/>
                                            </p:txEl>
                                          </p:spTgt>
                                        </p:tgtEl>
                                      </p:cBhvr>
                                      <p:to x="100000" y="90000"/>
                                    </p:animScale>
                                    <p:animScale>
                                      <p:cBhvr>
                                        <p:cTn id="34" dur="166" decel="50000">
                                          <p:stCondLst>
                                            <p:cond delay="1668"/>
                                          </p:stCondLst>
                                        </p:cTn>
                                        <p:tgtEl>
                                          <p:spTgt spid="5">
                                            <p:txEl>
                                              <p:pRg st="1" end="1"/>
                                            </p:txEl>
                                          </p:spTgt>
                                        </p:tgtEl>
                                      </p:cBhvr>
                                      <p:to x="100000" y="100000"/>
                                    </p:animScale>
                                    <p:animScale>
                                      <p:cBhvr>
                                        <p:cTn id="35" dur="26">
                                          <p:stCondLst>
                                            <p:cond delay="1808"/>
                                          </p:stCondLst>
                                        </p:cTn>
                                        <p:tgtEl>
                                          <p:spTgt spid="5">
                                            <p:txEl>
                                              <p:pRg st="1" end="1"/>
                                            </p:txEl>
                                          </p:spTgt>
                                        </p:tgtEl>
                                      </p:cBhvr>
                                      <p:to x="100000" y="95000"/>
                                    </p:animScale>
                                    <p:animScale>
                                      <p:cBhvr>
                                        <p:cTn id="36" dur="166" decel="50000">
                                          <p:stCondLst>
                                            <p:cond delay="1834"/>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5147" y="692696"/>
            <a:ext cx="6965245" cy="883226"/>
          </a:xfrm>
        </p:spPr>
        <p:txBody>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莫蘭蒂颱風造成的損害</a:t>
            </a:r>
            <a:endParaRPr lang="zh-TW" alt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3966" y="1628800"/>
            <a:ext cx="6048672" cy="3819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1475656" y="5519927"/>
            <a:ext cx="6624736" cy="400110"/>
          </a:xfrm>
          <a:prstGeom prst="rect">
            <a:avLst/>
          </a:prstGeom>
        </p:spPr>
        <p:txBody>
          <a:bodyPr wrap="square">
            <a:spAutoFit/>
          </a:bodyPr>
          <a:lstStyle/>
          <a:p>
            <a:r>
              <a:rPr lang="zh-TW" altLang="en-US" sz="2000" dirty="0">
                <a:latin typeface="標楷體" panose="03000509000000000000" pitchFamily="65" charset="-120"/>
                <a:ea typeface="標楷體" panose="03000509000000000000" pitchFamily="65" charset="-120"/>
              </a:rPr>
              <a:t>頂樓加蓋的鐵皮屋被颱風吹的四分五裂，整片倒掛在屋外</a:t>
            </a:r>
          </a:p>
        </p:txBody>
      </p:sp>
      <p:sp>
        <p:nvSpPr>
          <p:cNvPr id="6" name="向上箭號 5"/>
          <p:cNvSpPr/>
          <p:nvPr/>
        </p:nvSpPr>
        <p:spPr>
          <a:xfrm>
            <a:off x="1139280" y="5519927"/>
            <a:ext cx="336376" cy="3486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755576" y="5868593"/>
            <a:ext cx="4572000" cy="430887"/>
          </a:xfrm>
          <a:prstGeom prst="rect">
            <a:avLst/>
          </a:prstGeom>
        </p:spPr>
        <p:txBody>
          <a:bodyPr>
            <a:spAutoFit/>
          </a:bodyPr>
          <a:lstStyle/>
          <a:p>
            <a:r>
              <a:rPr lang="zh-TW" altLang="en-US" sz="1100" dirty="0" smtClean="0">
                <a:latin typeface="標楷體" panose="03000509000000000000" pitchFamily="65" charset="-120"/>
                <a:ea typeface="標楷體" panose="03000509000000000000" pitchFamily="65" charset="-120"/>
              </a:rPr>
              <a:t>資料來源</a:t>
            </a:r>
            <a:r>
              <a:rPr lang="en-US" altLang="zh-TW" sz="1100" dirty="0" smtClean="0">
                <a:latin typeface="標楷體" panose="03000509000000000000" pitchFamily="65" charset="-120"/>
                <a:ea typeface="標楷體" panose="03000509000000000000" pitchFamily="65" charset="-120"/>
              </a:rPr>
              <a:t>:</a:t>
            </a:r>
          </a:p>
          <a:p>
            <a:r>
              <a:rPr lang="en-US" altLang="zh-TW" sz="1100" dirty="0" smtClean="0">
                <a:latin typeface="標楷體" panose="03000509000000000000" pitchFamily="65" charset="-120"/>
                <a:ea typeface="標楷體" panose="03000509000000000000" pitchFamily="65" charset="-120"/>
              </a:rPr>
              <a:t>http</a:t>
            </a:r>
            <a:r>
              <a:rPr lang="en-US" altLang="zh-TW" sz="1100" dirty="0">
                <a:latin typeface="標楷體" panose="03000509000000000000" pitchFamily="65" charset="-120"/>
                <a:ea typeface="標楷體" panose="03000509000000000000" pitchFamily="65" charset="-120"/>
              </a:rPr>
              <a:t>://www.ntdtv.com/xtr/b5/2016/09/15/a1286603.html</a:t>
            </a:r>
            <a:endParaRPr lang="zh-TW" altLang="en-US" sz="11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33294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548680"/>
            <a:ext cx="6965245" cy="1202485"/>
          </a:xfrm>
        </p:spPr>
        <p:txBody>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莫蘭蒂颱風造成的損害</a:t>
            </a:r>
            <a:endParaRPr lang="zh-TW" altLang="en-US" dirty="0"/>
          </a:p>
        </p:txBody>
      </p:sp>
      <p:sp>
        <p:nvSpPr>
          <p:cNvPr id="3" name="內容版面配置區 2"/>
          <p:cNvSpPr>
            <a:spLocks noGrp="1"/>
          </p:cNvSpPr>
          <p:nvPr>
            <p:ph idx="1"/>
          </p:nvPr>
        </p:nvSpPr>
        <p:spPr>
          <a:xfrm>
            <a:off x="1657400" y="5373216"/>
            <a:ext cx="5948040" cy="349853"/>
          </a:xfrm>
        </p:spPr>
        <p:txBody>
          <a:bodyPr>
            <a:normAutofit fontScale="62500" lnSpcReduction="20000"/>
          </a:bodyPr>
          <a:lstStyle/>
          <a:p>
            <a:pPr marL="0" indent="0">
              <a:buNone/>
            </a:pPr>
            <a:r>
              <a:rPr lang="zh-TW" altLang="en-US" dirty="0" smtClean="0">
                <a:latin typeface="標楷體" panose="03000509000000000000" pitchFamily="65" charset="-120"/>
                <a:ea typeface="標楷體" panose="03000509000000000000" pitchFamily="65" charset="-120"/>
              </a:rPr>
              <a:t>全島到處可見狼藉凌亂的景況</a:t>
            </a:r>
            <a:endParaRPr lang="en-US" altLang="zh-TW" dirty="0" smtClean="0">
              <a:latin typeface="標楷體" panose="03000509000000000000" pitchFamily="65" charset="-120"/>
              <a:ea typeface="標楷體" panose="03000509000000000000" pitchFamily="65" charset="-120"/>
            </a:endParaRPr>
          </a:p>
          <a:p>
            <a:pPr marL="0" indent="0">
              <a:buNone/>
            </a:pPr>
            <a:endParaRPr lang="zh-TW" altLang="en-US" dirty="0"/>
          </a:p>
        </p:txBody>
      </p:sp>
      <p:pic>
        <p:nvPicPr>
          <p:cNvPr id="3074" name="Picture 2" descr="莫蘭蒂狂掃金門，民眾一夜驚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320" y="1700808"/>
            <a:ext cx="6248400" cy="3514726"/>
          </a:xfrm>
          <a:prstGeom prst="rect">
            <a:avLst/>
          </a:prstGeom>
          <a:noFill/>
          <a:extLst>
            <a:ext uri="{909E8E84-426E-40DD-AFC4-6F175D3DCCD1}">
              <a14:hiddenFill xmlns:a14="http://schemas.microsoft.com/office/drawing/2010/main">
                <a:solidFill>
                  <a:srgbClr val="FFFFFF"/>
                </a:solidFill>
              </a14:hiddenFill>
            </a:ext>
          </a:extLst>
        </p:spPr>
      </p:pic>
      <p:sp>
        <p:nvSpPr>
          <p:cNvPr id="4" name="向上箭號 3"/>
          <p:cNvSpPr/>
          <p:nvPr/>
        </p:nvSpPr>
        <p:spPr>
          <a:xfrm>
            <a:off x="1211412" y="5373216"/>
            <a:ext cx="288032"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755576" y="5805264"/>
            <a:ext cx="5238328" cy="461665"/>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rPr>
              <a:t>資料來源</a:t>
            </a:r>
            <a:r>
              <a:rPr lang="en-US" altLang="zh-TW" sz="1200" dirty="0" smtClean="0">
                <a:latin typeface="標楷體" panose="03000509000000000000" pitchFamily="65" charset="-120"/>
                <a:ea typeface="標楷體" panose="03000509000000000000" pitchFamily="65" charset="-120"/>
              </a:rPr>
              <a:t>:</a:t>
            </a:r>
          </a:p>
          <a:p>
            <a:r>
              <a:rPr lang="en-US" altLang="zh-TW" sz="1200" dirty="0" smtClean="0">
                <a:latin typeface="標楷體" panose="03000509000000000000" pitchFamily="65" charset="-120"/>
                <a:ea typeface="標楷體" panose="03000509000000000000" pitchFamily="65" charset="-120"/>
              </a:rPr>
              <a:t>http</a:t>
            </a:r>
            <a:r>
              <a:rPr lang="en-US" altLang="zh-TW" sz="1200" dirty="0">
                <a:latin typeface="標楷體" panose="03000509000000000000" pitchFamily="65" charset="-120"/>
                <a:ea typeface="標楷體" panose="03000509000000000000" pitchFamily="65" charset="-120"/>
              </a:rPr>
              <a:t>://www.chinatimes.com/realtimenews/20160915003170-260405</a:t>
            </a:r>
            <a:endParaRPr lang="zh-TW" altLang="en-US" sz="1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47622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404664"/>
            <a:ext cx="6965245" cy="1202485"/>
          </a:xfrm>
        </p:spPr>
        <p:txBody>
          <a:bodyPr>
            <a:normAutofit/>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莫蘭蒂</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颱風</a:t>
            </a: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造成的損害</a:t>
            </a:r>
          </a:p>
        </p:txBody>
      </p:sp>
      <p:sp>
        <p:nvSpPr>
          <p:cNvPr id="4" name="矩形 3"/>
          <p:cNvSpPr/>
          <p:nvPr/>
        </p:nvSpPr>
        <p:spPr>
          <a:xfrm>
            <a:off x="755576" y="5805264"/>
            <a:ext cx="5238328" cy="461665"/>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rPr>
              <a:t>資料來源</a:t>
            </a:r>
            <a:r>
              <a:rPr lang="en-US" altLang="zh-TW" sz="1200" dirty="0" smtClean="0">
                <a:latin typeface="標楷體" panose="03000509000000000000" pitchFamily="65" charset="-120"/>
                <a:ea typeface="標楷體" panose="03000509000000000000" pitchFamily="65" charset="-120"/>
              </a:rPr>
              <a:t>:</a:t>
            </a:r>
          </a:p>
          <a:p>
            <a:r>
              <a:rPr lang="en-US" altLang="zh-TW" sz="1200" dirty="0" smtClean="0">
                <a:latin typeface="標楷體" panose="03000509000000000000" pitchFamily="65" charset="-120"/>
                <a:ea typeface="標楷體" panose="03000509000000000000" pitchFamily="65" charset="-120"/>
              </a:rPr>
              <a:t>http</a:t>
            </a:r>
            <a:r>
              <a:rPr lang="en-US" altLang="zh-TW" sz="1200" dirty="0">
                <a:latin typeface="標楷體" panose="03000509000000000000" pitchFamily="65" charset="-120"/>
                <a:ea typeface="標楷體" panose="03000509000000000000" pitchFamily="65" charset="-120"/>
              </a:rPr>
              <a:t>://www.chinatimes.com/realtimenews/20160915003170-260405</a:t>
            </a:r>
            <a:endParaRPr lang="zh-TW" altLang="en-US" sz="1200" dirty="0">
              <a:latin typeface="標楷體" panose="03000509000000000000" pitchFamily="65" charset="-120"/>
              <a:ea typeface="標楷體" panose="03000509000000000000" pitchFamily="65" charset="-12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9997" y="1628800"/>
            <a:ext cx="6196013" cy="3485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1475656" y="5301207"/>
            <a:ext cx="6768752" cy="400110"/>
          </a:xfrm>
          <a:prstGeom prst="rect">
            <a:avLst/>
          </a:prstGeom>
          <a:noFill/>
        </p:spPr>
        <p:txBody>
          <a:bodyPr wrap="square" rtlCol="0">
            <a:spAutoFit/>
          </a:bodyPr>
          <a:lstStyle/>
          <a:p>
            <a:r>
              <a:rPr lang="zh-TW" altLang="en-US" sz="2000" dirty="0" smtClean="0">
                <a:latin typeface="標楷體" panose="03000509000000000000" pitchFamily="65" charset="-120"/>
                <a:ea typeface="標楷體" panose="03000509000000000000" pitchFamily="65" charset="-120"/>
              </a:rPr>
              <a:t>天后宮前的牌坊上半部遭</a:t>
            </a:r>
            <a:r>
              <a:rPr lang="en-US" altLang="zh-TW" sz="2000" dirty="0" smtClean="0">
                <a:latin typeface="標楷體" panose="03000509000000000000" pitchFamily="65" charset="-120"/>
                <a:ea typeface="標楷體" panose="03000509000000000000" pitchFamily="65" charset="-120"/>
              </a:rPr>
              <a:t>17</a:t>
            </a:r>
            <a:r>
              <a:rPr lang="zh-TW" altLang="en-US" sz="2000" dirty="0" smtClean="0">
                <a:latin typeface="標楷體" panose="03000509000000000000" pitchFamily="65" charset="-120"/>
                <a:ea typeface="標楷體" panose="03000509000000000000" pitchFamily="65" charset="-120"/>
              </a:rPr>
              <a:t>及強風吹落</a:t>
            </a:r>
            <a:r>
              <a:rPr lang="zh-TW" altLang="en-US" sz="2000" dirty="0">
                <a:latin typeface="標楷體" panose="03000509000000000000" pitchFamily="65" charset="-120"/>
                <a:ea typeface="標楷體" panose="03000509000000000000" pitchFamily="65" charset="-120"/>
              </a:rPr>
              <a:t>，石牌坊崩落一地</a:t>
            </a:r>
          </a:p>
        </p:txBody>
      </p:sp>
      <p:sp>
        <p:nvSpPr>
          <p:cNvPr id="7" name="向上箭號 6"/>
          <p:cNvSpPr/>
          <p:nvPr/>
        </p:nvSpPr>
        <p:spPr>
          <a:xfrm>
            <a:off x="1233340" y="5364649"/>
            <a:ext cx="242316" cy="2732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45265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023" y="817583"/>
            <a:ext cx="6965245" cy="883226"/>
          </a:xfrm>
        </p:spPr>
        <p:txBody>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莫蘭蒂颱風造成的損害</a:t>
            </a:r>
            <a:endParaRPr lang="zh-TW" alt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772816"/>
            <a:ext cx="5976664" cy="360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1427312" y="5429255"/>
            <a:ext cx="6624736" cy="400110"/>
          </a:xfrm>
          <a:prstGeom prst="rect">
            <a:avLst/>
          </a:prstGeom>
        </p:spPr>
        <p:txBody>
          <a:bodyPr wrap="square">
            <a:spAutoFit/>
          </a:bodyPr>
          <a:lstStyle/>
          <a:p>
            <a:r>
              <a:rPr lang="zh-TW" altLang="en-US" sz="2000" dirty="0">
                <a:latin typeface="標楷體" panose="03000509000000000000" pitchFamily="65" charset="-120"/>
                <a:ea typeface="標楷體" panose="03000509000000000000" pitchFamily="65" charset="-120"/>
              </a:rPr>
              <a:t>強風吹倒了縣定古蹟總兵署大榕樹，部分古蹟因而遭殃</a:t>
            </a:r>
          </a:p>
        </p:txBody>
      </p:sp>
      <p:sp>
        <p:nvSpPr>
          <p:cNvPr id="6" name="向上箭號 5"/>
          <p:cNvSpPr/>
          <p:nvPr/>
        </p:nvSpPr>
        <p:spPr>
          <a:xfrm>
            <a:off x="1139280" y="5441536"/>
            <a:ext cx="288032"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755576" y="5829365"/>
            <a:ext cx="4572000" cy="430887"/>
          </a:xfrm>
          <a:prstGeom prst="rect">
            <a:avLst/>
          </a:prstGeom>
        </p:spPr>
        <p:txBody>
          <a:bodyPr>
            <a:spAutoFit/>
          </a:bodyPr>
          <a:lstStyle/>
          <a:p>
            <a:r>
              <a:rPr lang="zh-TW" altLang="en-US" sz="1100" dirty="0" smtClean="0">
                <a:latin typeface="標楷體" panose="03000509000000000000" pitchFamily="65" charset="-120"/>
                <a:ea typeface="標楷體" panose="03000509000000000000" pitchFamily="65" charset="-120"/>
              </a:rPr>
              <a:t>資料來源</a:t>
            </a:r>
            <a:r>
              <a:rPr lang="en-US" altLang="zh-TW" sz="1100" dirty="0" smtClean="0">
                <a:latin typeface="標楷體" panose="03000509000000000000" pitchFamily="65" charset="-120"/>
                <a:ea typeface="標楷體" panose="03000509000000000000" pitchFamily="65" charset="-120"/>
              </a:rPr>
              <a:t>:</a:t>
            </a:r>
          </a:p>
          <a:p>
            <a:r>
              <a:rPr lang="en-US" altLang="zh-TW" sz="1100" dirty="0" smtClean="0">
                <a:latin typeface="標楷體" panose="03000509000000000000" pitchFamily="65" charset="-120"/>
                <a:ea typeface="標楷體" panose="03000509000000000000" pitchFamily="65" charset="-120"/>
              </a:rPr>
              <a:t>http</a:t>
            </a:r>
            <a:r>
              <a:rPr lang="en-US" altLang="zh-TW" sz="1100" dirty="0">
                <a:latin typeface="標楷體" panose="03000509000000000000" pitchFamily="65" charset="-120"/>
                <a:ea typeface="標楷體" panose="03000509000000000000" pitchFamily="65" charset="-120"/>
              </a:rPr>
              <a:t>://www.ntdtv.com/xtr/b5/2016/09/15/a1286603.html</a:t>
            </a:r>
            <a:endParaRPr lang="zh-TW" altLang="en-US" sz="11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31710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692696"/>
            <a:ext cx="6965245" cy="1027242"/>
          </a:xfrm>
        </p:spPr>
        <p:txBody>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莫蘭蒂颱風造成的損害</a:t>
            </a:r>
            <a:endParaRPr lang="zh-TW" alt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628800"/>
            <a:ext cx="6048672" cy="360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1763688" y="5312598"/>
            <a:ext cx="5570756"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市招、鐵片</a:t>
            </a:r>
            <a:r>
              <a:rPr lang="zh-TW" altLang="en-US" sz="2000" dirty="0" smtClean="0">
                <a:latin typeface="標楷體" panose="03000509000000000000" pitchFamily="65" charset="-120"/>
                <a:ea typeface="標楷體" panose="03000509000000000000" pitchFamily="65" charset="-120"/>
              </a:rPr>
              <a:t>滿天飛，馬路上到處可見倒掉的招牌</a:t>
            </a:r>
            <a:endParaRPr lang="zh-TW" altLang="en-US" sz="2000" dirty="0">
              <a:latin typeface="標楷體" panose="03000509000000000000" pitchFamily="65" charset="-120"/>
              <a:ea typeface="標楷體" panose="03000509000000000000" pitchFamily="65" charset="-120"/>
            </a:endParaRPr>
          </a:p>
        </p:txBody>
      </p:sp>
      <p:sp>
        <p:nvSpPr>
          <p:cNvPr id="6" name="向上箭號 5"/>
          <p:cNvSpPr/>
          <p:nvPr/>
        </p:nvSpPr>
        <p:spPr>
          <a:xfrm>
            <a:off x="1403648" y="5368637"/>
            <a:ext cx="288032"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755576" y="5805264"/>
            <a:ext cx="5238328" cy="461665"/>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rPr>
              <a:t>資料來源</a:t>
            </a:r>
            <a:r>
              <a:rPr lang="en-US" altLang="zh-TW" sz="1200" dirty="0" smtClean="0">
                <a:latin typeface="標楷體" panose="03000509000000000000" pitchFamily="65" charset="-120"/>
                <a:ea typeface="標楷體" panose="03000509000000000000" pitchFamily="65" charset="-120"/>
              </a:rPr>
              <a:t>:</a:t>
            </a:r>
          </a:p>
          <a:p>
            <a:r>
              <a:rPr lang="en-US" altLang="zh-TW" sz="1200" dirty="0" smtClean="0">
                <a:latin typeface="標楷體" panose="03000509000000000000" pitchFamily="65" charset="-120"/>
                <a:ea typeface="標楷體" panose="03000509000000000000" pitchFamily="65" charset="-120"/>
              </a:rPr>
              <a:t>http</a:t>
            </a:r>
            <a:r>
              <a:rPr lang="en-US" altLang="zh-TW" sz="1200" dirty="0">
                <a:latin typeface="標楷體" panose="03000509000000000000" pitchFamily="65" charset="-120"/>
                <a:ea typeface="標楷體" panose="03000509000000000000" pitchFamily="65" charset="-120"/>
              </a:rPr>
              <a:t>://www.chinatimes.com/realtimenews/20160915003170-260405</a:t>
            </a:r>
            <a:endParaRPr lang="zh-TW" altLang="en-US" sz="1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66109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023" y="817583"/>
            <a:ext cx="6965245" cy="811218"/>
          </a:xfrm>
        </p:spPr>
        <p:txBody>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莫蘭蒂颱風造成的損害</a:t>
            </a:r>
            <a:endParaRPr lang="zh-TW" altLang="en-US" dirty="0"/>
          </a:p>
        </p:txBody>
      </p:sp>
      <p:sp>
        <p:nvSpPr>
          <p:cNvPr id="3" name="內容版面配置區 2"/>
          <p:cNvSpPr>
            <a:spLocks noGrp="1"/>
          </p:cNvSpPr>
          <p:nvPr>
            <p:ph idx="1"/>
          </p:nvPr>
        </p:nvSpPr>
        <p:spPr>
          <a:xfrm>
            <a:off x="1454055" y="5350308"/>
            <a:ext cx="6196405" cy="421861"/>
          </a:xfrm>
        </p:spPr>
        <p:txBody>
          <a:bodyPr>
            <a:normAutofit fontScale="70000" lnSpcReduction="20000"/>
          </a:bodyPr>
          <a:lstStyle/>
          <a:p>
            <a:pPr marL="0" indent="0">
              <a:buNone/>
            </a:pPr>
            <a:r>
              <a:rPr lang="zh-TW" altLang="en-US" dirty="0">
                <a:latin typeface="標楷體" panose="03000509000000000000" pitchFamily="65" charset="-120"/>
                <a:ea typeface="標楷體" panose="03000509000000000000" pitchFamily="65" charset="-120"/>
              </a:rPr>
              <a:t>古崗大垵外海漂來擱淺貨輪，所幸人船平安無事</a:t>
            </a:r>
          </a:p>
        </p:txBody>
      </p:sp>
      <p:pic>
        <p:nvPicPr>
          <p:cNvPr id="4098" name="Picture 2" descr="莫蘭蒂狂掃金門，民眾一夜驚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700808"/>
            <a:ext cx="6336704" cy="3564396"/>
          </a:xfrm>
          <a:prstGeom prst="rect">
            <a:avLst/>
          </a:prstGeom>
          <a:noFill/>
          <a:extLst>
            <a:ext uri="{909E8E84-426E-40DD-AFC4-6F175D3DCCD1}">
              <a14:hiddenFill xmlns:a14="http://schemas.microsoft.com/office/drawing/2010/main">
                <a:solidFill>
                  <a:srgbClr val="FFFFFF"/>
                </a:solidFill>
              </a14:hiddenFill>
            </a:ext>
          </a:extLst>
        </p:spPr>
      </p:pic>
      <p:sp>
        <p:nvSpPr>
          <p:cNvPr id="6" name="向上箭號 5"/>
          <p:cNvSpPr/>
          <p:nvPr/>
        </p:nvSpPr>
        <p:spPr>
          <a:xfrm>
            <a:off x="1147664" y="5393704"/>
            <a:ext cx="288032"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755576" y="5805264"/>
            <a:ext cx="5238328" cy="461665"/>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rPr>
              <a:t>資料來源</a:t>
            </a:r>
            <a:r>
              <a:rPr lang="en-US" altLang="zh-TW" sz="1200" dirty="0" smtClean="0">
                <a:latin typeface="標楷體" panose="03000509000000000000" pitchFamily="65" charset="-120"/>
                <a:ea typeface="標楷體" panose="03000509000000000000" pitchFamily="65" charset="-120"/>
              </a:rPr>
              <a:t>:</a:t>
            </a:r>
          </a:p>
          <a:p>
            <a:r>
              <a:rPr lang="en-US" altLang="zh-TW" sz="1200" dirty="0" smtClean="0">
                <a:latin typeface="標楷體" panose="03000509000000000000" pitchFamily="65" charset="-120"/>
                <a:ea typeface="標楷體" panose="03000509000000000000" pitchFamily="65" charset="-120"/>
              </a:rPr>
              <a:t>http</a:t>
            </a:r>
            <a:r>
              <a:rPr lang="en-US" altLang="zh-TW" sz="1200" dirty="0">
                <a:latin typeface="標楷體" panose="03000509000000000000" pitchFamily="65" charset="-120"/>
                <a:ea typeface="標楷體" panose="03000509000000000000" pitchFamily="65" charset="-120"/>
              </a:rPr>
              <a:t>://www.chinatimes.com/realtimenews/20160915003170-260405</a:t>
            </a:r>
            <a:endParaRPr lang="zh-TW" altLang="en-US" sz="1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125788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圖釘">
  <a:themeElements>
    <a:clrScheme name="圖釘">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圖釘">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釘">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1342</TotalTime>
  <Words>1565</Words>
  <Application>Microsoft Office PowerPoint</Application>
  <PresentationFormat>如螢幕大小 (4:3)</PresentationFormat>
  <Paragraphs>154</Paragraphs>
  <Slides>32</Slides>
  <Notes>1</Notes>
  <HiddenSlides>0</HiddenSlides>
  <MMClips>3</MMClips>
  <ScaleCrop>false</ScaleCrop>
  <HeadingPairs>
    <vt:vector size="4" baseType="variant">
      <vt:variant>
        <vt:lpstr>佈景主題</vt:lpstr>
      </vt:variant>
      <vt:variant>
        <vt:i4>2</vt:i4>
      </vt:variant>
      <vt:variant>
        <vt:lpstr>投影片標題</vt:lpstr>
      </vt:variant>
      <vt:variant>
        <vt:i4>32</vt:i4>
      </vt:variant>
    </vt:vector>
  </HeadingPairs>
  <TitlesOfParts>
    <vt:vector size="34" baseType="lpstr">
      <vt:lpstr>圖釘</vt:lpstr>
      <vt:lpstr>自訂設計</vt:lpstr>
      <vt:lpstr>PowerPoint 簡報</vt:lpstr>
      <vt:lpstr>PowerPoint 簡報</vt:lpstr>
      <vt:lpstr>莫蘭蒂颱風 </vt:lpstr>
      <vt:lpstr>莫蘭蒂颱風造成的損害</vt:lpstr>
      <vt:lpstr>莫蘭蒂颱風造成的損害</vt:lpstr>
      <vt:lpstr>莫蘭蒂颱風造成的損害</vt:lpstr>
      <vt:lpstr>莫蘭蒂颱風造成的損害</vt:lpstr>
      <vt:lpstr>莫蘭蒂颱風造成的損害</vt:lpstr>
      <vt:lpstr>莫蘭蒂颱風造成的損害</vt:lpstr>
      <vt:lpstr>什麼是颱風？</vt:lpstr>
      <vt:lpstr>PowerPoint 簡報</vt:lpstr>
      <vt:lpstr> </vt:lpstr>
      <vt:lpstr>颱風的強度劃分</vt:lpstr>
      <vt:lpstr>颱風的季節</vt:lpstr>
      <vt:lpstr>颱風造成的災情及影響</vt:lpstr>
      <vt:lpstr>影響金門之颱風有七類</vt:lpstr>
      <vt:lpstr>PowerPoint 簡報</vt:lpstr>
      <vt:lpstr>PowerPoint 簡報</vt:lpstr>
      <vt:lpstr>PowerPoint 簡報</vt:lpstr>
      <vt:lpstr>PowerPoint 簡報</vt:lpstr>
      <vt:lpstr>PowerPoint 簡報</vt:lpstr>
      <vt:lpstr>PowerPoint 簡報</vt:lpstr>
      <vt:lpstr>颱風行進路徑</vt:lpstr>
      <vt:lpstr>莫蘭蒂颱風後的善後處理</vt:lpstr>
      <vt:lpstr>莫蘭蒂颱風後的善後處理</vt:lpstr>
      <vt:lpstr>莫蘭蒂颱風後的善後處理</vt:lpstr>
      <vt:lpstr>防颱工作…政府</vt:lpstr>
      <vt:lpstr>防颱工作…民間、個人</vt:lpstr>
      <vt:lpstr>災後注意事項</vt:lpstr>
      <vt:lpstr>結論</vt:lpstr>
      <vt:lpstr>參考資料</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Benny Chou</dc:creator>
  <cp:lastModifiedBy>user</cp:lastModifiedBy>
  <cp:revision>111</cp:revision>
  <dcterms:created xsi:type="dcterms:W3CDTF">2016-10-17T11:20:52Z</dcterms:created>
  <dcterms:modified xsi:type="dcterms:W3CDTF">2016-11-09T23:57:14Z</dcterms:modified>
</cp:coreProperties>
</file>