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59" r:id="rId5"/>
    <p:sldId id="276" r:id="rId6"/>
    <p:sldId id="260" r:id="rId7"/>
    <p:sldId id="261" r:id="rId8"/>
    <p:sldId id="262" r:id="rId9"/>
    <p:sldId id="273" r:id="rId10"/>
    <p:sldId id="263" r:id="rId11"/>
    <p:sldId id="264" r:id="rId12"/>
    <p:sldId id="266" r:id="rId13"/>
    <p:sldId id="271" r:id="rId14"/>
    <p:sldId id="274" r:id="rId15"/>
    <p:sldId id="272" r:id="rId1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81" d="100"/>
          <a:sy n="81" d="100"/>
        </p:scale>
        <p:origin x="-1421" y="50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DBF1E-94B0-4813-9BA4-D7206FF1D05F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4F0FB-907C-4041-A473-291AD61FD1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50B2-3674-4E3D-ABF2-C2B5EE895002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D125F-20E2-4FBF-BEA5-7AE00650B14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CBF1-A5E9-4168-82F3-179D36298D3A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0C672-B4B3-4BD6-BAF5-850BF0D958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7C0D8-8896-4672-9B9C-C4D0F15F12CE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61181-CF6A-47B1-842A-C11B6B99F5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23B9A-104A-4F06-8560-D79086DE5C5D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96753-4D44-4D26-8873-9E8F9DF1F70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C7A37-98BC-4B7A-B770-168883A3A41F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88DC7-3525-4F86-AC6D-C8F00A48DA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B4E86-C8AA-44D8-B9F9-E7CE2AF0EDC4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756E2-3619-4C50-A3AE-6C154A4EBB7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7824A-2244-4449-B065-6B4790CFE974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2E58F-C402-4FDA-9282-4FC6EB0AB3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9C770-2270-41E4-B45B-1AFD14DADFDF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3FB99-0055-406B-A74A-21CA82E244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84BF8-B1A8-41DF-A383-A2ACEFB5D9B4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E3427-00A5-4236-88D9-3DAA3173AA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53E00-20C4-47BB-BD8D-24989054D015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2207-6B59-489F-8CFF-920B0DF32E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8EB35B8-3CBA-4B73-A8C1-28D093ADC0C5}" type="datetimeFigureOut">
              <a:rPr lang="zh-TW" altLang="en-US"/>
              <a:pPr>
                <a:defRPr/>
              </a:pPr>
              <a:t>2019/11/7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7B1A55-D4EA-4864-971E-74F2692AEA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102&#23416;&#24180;&#24230;&#19978;&#19979;&#23416;&#26399;&#21407;&#20303;&#27665;&#19978;&#35506;&#26178;&#38291;.doc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OV01905.AVI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OV01919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OV02021.AVI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OV01939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OV02075.AVI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ctrTitle" idx="4294967295"/>
          </p:nvPr>
        </p:nvSpPr>
        <p:spPr>
          <a:xfrm>
            <a:off x="0" y="197969"/>
            <a:ext cx="7272808" cy="1584177"/>
          </a:xfrm>
        </p:spPr>
        <p:txBody>
          <a:bodyPr>
            <a:scene3d>
              <a:camera prst="orthographicFront">
                <a:rot lat="0" lon="300000" rev="0"/>
              </a:camera>
              <a:lightRig rig="threePt" dir="t"/>
            </a:scene3d>
          </a:bodyPr>
          <a:lstStyle/>
          <a:p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北市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新店區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安坑國民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附設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</a:t>
            </a:r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102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3200" b="1" dirty="0" smtClean="0">
              <a:solidFill>
                <a:srgbClr val="008000"/>
              </a:solidFill>
              <a:latin typeface="王漢宗波卡體一空陰" pitchFamily="18" charset="-120"/>
              <a:ea typeface="王漢宗波卡體一空陰" pitchFamily="18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22" y="2492896"/>
            <a:ext cx="2653921" cy="397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99454" y="1520536"/>
            <a:ext cx="628890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zh-TW" altLang="en-US" sz="2800" b="1" kern="100" dirty="0" smtClean="0">
                <a:solidFill>
                  <a:srgbClr val="006C31"/>
                </a:solidFill>
                <a:latin typeface="Andy"/>
                <a:ea typeface="標楷體"/>
              </a:rPr>
              <a:t>原住民族文化暨族語教學扎根計畫簡報</a:t>
            </a:r>
            <a:endParaRPr kumimoji="0" lang="zh-TW" altLang="en-US" sz="28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6C3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ndy"/>
            </a:endParaRPr>
          </a:p>
        </p:txBody>
      </p:sp>
      <p:pic>
        <p:nvPicPr>
          <p:cNvPr id="2050" name="Picture 2" descr="D:\桌面\102原住民資料\102幼兒園-歲末聯歡迎新年  (109)_2345看图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75" y="2564904"/>
            <a:ext cx="4308947" cy="256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70479" y="332656"/>
            <a:ext cx="6519384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校園空間，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原住民族語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教學，</a:t>
            </a:r>
            <a:endParaRPr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拓展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幼兒眼界，開啟多元智慧</a:t>
            </a:r>
            <a:endParaRPr lang="zh-TW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431176"/>
              </p:ext>
            </p:extLst>
          </p:nvPr>
        </p:nvGraphicFramePr>
        <p:xfrm>
          <a:off x="2195736" y="2337085"/>
          <a:ext cx="5904655" cy="22341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0241"/>
                <a:gridCol w="1103766"/>
                <a:gridCol w="962005"/>
                <a:gridCol w="518002"/>
                <a:gridCol w="1036005"/>
                <a:gridCol w="952332"/>
                <a:gridCol w="407217"/>
                <a:gridCol w="475087"/>
              </a:tblGrid>
              <a:tr h="289663">
                <a:tc gridSpan="8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/>
                        <a:t>戶外遊戲場</a:t>
                      </a:r>
                      <a:endParaRPr lang="zh-TW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376">
                <a:tc rowSpan="4">
                  <a:txBody>
                    <a:bodyPr/>
                    <a:lstStyle/>
                    <a:p>
                      <a:endParaRPr lang="en-US" altLang="zh-TW" b="1" dirty="0" smtClean="0"/>
                    </a:p>
                    <a:p>
                      <a:r>
                        <a:rPr lang="zh-TW" altLang="en-US" b="1" dirty="0" smtClean="0"/>
                        <a:t>廁</a:t>
                      </a:r>
                      <a:endParaRPr lang="en-US" altLang="zh-TW" b="1" dirty="0" smtClean="0"/>
                    </a:p>
                    <a:p>
                      <a:endParaRPr lang="en-US" altLang="zh-TW" b="1" dirty="0" smtClean="0"/>
                    </a:p>
                    <a:p>
                      <a:r>
                        <a:rPr lang="zh-TW" altLang="en-US" b="1" dirty="0" smtClean="0"/>
                        <a:t>所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教具室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創作室</a:t>
                      </a:r>
                      <a:endParaRPr lang="zh-TW" altLang="en-US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zh-TW" altLang="en-US" b="1" dirty="0" smtClean="0"/>
                        <a:t>彩虹樓梯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音樂室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材料室</a:t>
                      </a:r>
                      <a:endParaRPr lang="zh-TW" altLang="en-US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altLang="zh-TW" b="1" dirty="0" smtClean="0"/>
                    </a:p>
                    <a:p>
                      <a:r>
                        <a:rPr lang="zh-TW" altLang="en-US" b="1" dirty="0" smtClean="0"/>
                        <a:t>電</a:t>
                      </a:r>
                      <a:endParaRPr lang="en-US" altLang="zh-TW" b="1" dirty="0" smtClean="0"/>
                    </a:p>
                    <a:p>
                      <a:endParaRPr lang="en-US" altLang="zh-TW" b="1" dirty="0" smtClean="0"/>
                    </a:p>
                    <a:p>
                      <a:r>
                        <a:rPr lang="zh-TW" altLang="en-US" b="1" dirty="0" smtClean="0"/>
                        <a:t>梯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 smtClean="0"/>
                        <a:t>4</a:t>
                      </a:r>
                      <a:r>
                        <a:rPr lang="zh-TW" altLang="en-US" sz="1400" b="1" dirty="0" smtClean="0"/>
                        <a:t>樓</a:t>
                      </a:r>
                      <a:endParaRPr lang="zh-TW" altLang="en-US" sz="1400" b="1" dirty="0"/>
                    </a:p>
                  </a:txBody>
                  <a:tcPr/>
                </a:tc>
              </a:tr>
              <a:tr h="28966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故事屋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圖書室</a:t>
                      </a:r>
                      <a:endParaRPr lang="zh-TW" alt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辦公室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配餐室</a:t>
                      </a:r>
                      <a:endParaRPr lang="zh-TW" altLang="en-US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3</a:t>
                      </a:r>
                      <a:r>
                        <a:rPr lang="zh-TW" altLang="en-US" sz="1400" b="1" dirty="0" smtClean="0"/>
                        <a:t>樓</a:t>
                      </a:r>
                      <a:endParaRPr lang="zh-TW" altLang="en-US" sz="1400" b="1" dirty="0"/>
                    </a:p>
                  </a:txBody>
                  <a:tcPr/>
                </a:tc>
              </a:tr>
              <a:tr h="28966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奇異果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檸檬班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橘子班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蘋果班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2</a:t>
                      </a:r>
                      <a:r>
                        <a:rPr lang="zh-TW" altLang="en-US" sz="1400" b="1" dirty="0" smtClean="0"/>
                        <a:t>樓</a:t>
                      </a:r>
                      <a:endParaRPr lang="zh-TW" altLang="en-US" sz="1400" b="1" dirty="0"/>
                    </a:p>
                  </a:txBody>
                  <a:tcPr/>
                </a:tc>
              </a:tr>
              <a:tr h="40537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彩虹班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葡萄班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櫻桃班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 smtClean="0"/>
                        <a:t>藍莓班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 dirty="0" smtClean="0"/>
                        <a:t>1</a:t>
                      </a:r>
                      <a:r>
                        <a:rPr lang="zh-TW" altLang="en-US" sz="1400" b="1" dirty="0" smtClean="0"/>
                        <a:t>樓</a:t>
                      </a:r>
                      <a:endParaRPr lang="zh-TW" altLang="en-US" sz="1400" b="1" dirty="0"/>
                    </a:p>
                  </a:txBody>
                  <a:tcPr/>
                </a:tc>
              </a:tr>
              <a:tr h="289663">
                <a:tc gridSpan="8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B1</a:t>
                      </a:r>
                      <a:r>
                        <a:rPr lang="zh-TW" altLang="en-US" b="1" dirty="0" smtClean="0"/>
                        <a:t>體適能活動室</a:t>
                      </a:r>
                      <a:endParaRPr lang="zh-TW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9" name="流程圖: 程序 8"/>
          <p:cNvSpPr/>
          <p:nvPr/>
        </p:nvSpPr>
        <p:spPr>
          <a:xfrm>
            <a:off x="5909743" y="4556345"/>
            <a:ext cx="1080120" cy="2880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/>
              <a:t>洗手台</a:t>
            </a:r>
            <a:endParaRPr lang="zh-TW" altLang="en-US" sz="1400" b="1" dirty="0"/>
          </a:p>
        </p:txBody>
      </p:sp>
      <p:sp>
        <p:nvSpPr>
          <p:cNvPr id="11" name="流程圖: 程序 10"/>
          <p:cNvSpPr/>
          <p:nvPr/>
        </p:nvSpPr>
        <p:spPr>
          <a:xfrm>
            <a:off x="4067944" y="4571256"/>
            <a:ext cx="1080120" cy="2880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/>
              <a:t>洗手台</a:t>
            </a:r>
            <a:endParaRPr lang="zh-TW" altLang="en-US" sz="1400" b="1" dirty="0"/>
          </a:p>
        </p:txBody>
      </p:sp>
      <p:sp>
        <p:nvSpPr>
          <p:cNvPr id="12" name="流程圖: 程序 11"/>
          <p:cNvSpPr/>
          <p:nvPr/>
        </p:nvSpPr>
        <p:spPr>
          <a:xfrm>
            <a:off x="2687240" y="4568010"/>
            <a:ext cx="1092672" cy="2880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/>
              <a:t>洗手台</a:t>
            </a:r>
            <a:endParaRPr lang="zh-TW" altLang="en-US" sz="1400" b="1" dirty="0"/>
          </a:p>
        </p:txBody>
      </p:sp>
      <p:sp>
        <p:nvSpPr>
          <p:cNvPr id="13" name="矩形 12"/>
          <p:cNvSpPr/>
          <p:nvPr/>
        </p:nvSpPr>
        <p:spPr>
          <a:xfrm>
            <a:off x="6473771" y="4931477"/>
            <a:ext cx="1439198" cy="3328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/>
              <a:t>無障礙坡道</a:t>
            </a:r>
            <a:endParaRPr lang="zh-TW" altLang="en-US" sz="1400" b="1" dirty="0"/>
          </a:p>
        </p:txBody>
      </p:sp>
      <p:sp>
        <p:nvSpPr>
          <p:cNvPr id="14" name="流程圖: 程序 13"/>
          <p:cNvSpPr/>
          <p:nvPr/>
        </p:nvSpPr>
        <p:spPr>
          <a:xfrm>
            <a:off x="2411760" y="4860896"/>
            <a:ext cx="3949163" cy="474056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/>
              <a:t>生態園區</a:t>
            </a:r>
            <a:endParaRPr lang="zh-TW" altLang="en-US" b="1" dirty="0"/>
          </a:p>
        </p:txBody>
      </p:sp>
      <p:sp>
        <p:nvSpPr>
          <p:cNvPr id="15" name="圓角矩形圖說文字 14"/>
          <p:cNvSpPr/>
          <p:nvPr/>
        </p:nvSpPr>
        <p:spPr>
          <a:xfrm>
            <a:off x="2843808" y="1492567"/>
            <a:ext cx="3168352" cy="360040"/>
          </a:xfrm>
          <a:prstGeom prst="wedgeRoundRectCallout">
            <a:avLst>
              <a:gd name="adj1" fmla="val -8795"/>
              <a:gd name="adj2" fmla="val 18003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彩虹幼教大樓</a:t>
            </a:r>
            <a:endParaRPr lang="zh-TW" alt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_MG_1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2" y="1388259"/>
            <a:ext cx="1484312" cy="18669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15272"/>
            <a:ext cx="1016172" cy="195408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9" y="3577651"/>
            <a:ext cx="1147763" cy="1957387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單箭頭接點 16"/>
          <p:cNvCxnSpPr/>
          <p:nvPr/>
        </p:nvCxnSpPr>
        <p:spPr>
          <a:xfrm flipV="1">
            <a:off x="1639365" y="3933056"/>
            <a:ext cx="844403" cy="5901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>
            <a:off x="3491880" y="52015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stCxn id="1029" idx="1"/>
          </p:cNvCxnSpPr>
          <p:nvPr/>
        </p:nvCxnSpPr>
        <p:spPr>
          <a:xfrm flipH="1" flipV="1">
            <a:off x="4999496" y="4796080"/>
            <a:ext cx="2740856" cy="8962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 flipH="1">
            <a:off x="5148065" y="1492567"/>
            <a:ext cx="2446444" cy="15043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09" y="602181"/>
            <a:ext cx="901205" cy="159866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81228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lvl="0" algn="l"/>
            <a:r>
              <a:rPr lang="zh-TW" altLang="zh-TW" sz="3600" b="1" dirty="0" smtClean="0">
                <a:solidFill>
                  <a:srgbClr val="FF0000"/>
                </a:solidFill>
                <a:latin typeface="+mj-ea"/>
              </a:rPr>
              <a:t>彩虹</a:t>
            </a:r>
            <a:r>
              <a:rPr lang="zh-TW" altLang="zh-TW" sz="3600" b="1" dirty="0">
                <a:solidFill>
                  <a:srgbClr val="FF0000"/>
                </a:solidFill>
                <a:latin typeface="+mj-ea"/>
              </a:rPr>
              <a:t>幼教大樓</a:t>
            </a:r>
            <a:r>
              <a:rPr lang="en-US" altLang="zh-TW" sz="3600" b="1" dirty="0">
                <a:solidFill>
                  <a:srgbClr val="FF0000"/>
                </a:solidFill>
                <a:latin typeface="+mj-ea"/>
              </a:rPr>
              <a:t>-</a:t>
            </a:r>
            <a:r>
              <a:rPr lang="zh-TW" altLang="zh-TW" sz="3600" b="1" dirty="0">
                <a:solidFill>
                  <a:srgbClr val="FF0000"/>
                </a:solidFill>
                <a:latin typeface="+mj-ea"/>
              </a:rPr>
              <a:t>多元智慧</a:t>
            </a:r>
            <a:r>
              <a:rPr lang="zh-TW" altLang="zh-TW" sz="3600" b="1" dirty="0" smtClean="0">
                <a:solidFill>
                  <a:srgbClr val="FF0000"/>
                </a:solidFill>
                <a:latin typeface="+mj-ea"/>
              </a:rPr>
              <a:t>教室</a:t>
            </a:r>
            <a:endParaRPr lang="zh-TW" altLang="en-US" sz="3600" dirty="0" smtClean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12" y="2885739"/>
            <a:ext cx="4176464" cy="1736541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D:\桌面\102簡報照\untitled6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93312"/>
            <a:ext cx="1966464" cy="1475425"/>
          </a:xfrm>
          <a:prstGeom prst="rect">
            <a:avLst/>
          </a:prstGeom>
          <a:ln w="57150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0" name="Picture 6" descr="D:\桌面\102簡報照\_MG_1177_看图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44" y="5011347"/>
            <a:ext cx="2222472" cy="1481648"/>
          </a:xfrm>
          <a:prstGeom prst="rect">
            <a:avLst/>
          </a:prstGeom>
          <a:ln w="57150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1" name="Picture 7" descr="D:\桌面\102簡報照\_MG_1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48883"/>
            <a:ext cx="2333278" cy="1555519"/>
          </a:xfrm>
          <a:prstGeom prst="rect">
            <a:avLst/>
          </a:prstGeom>
          <a:ln w="57150"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圓角矩形圖說文字 1"/>
          <p:cNvSpPr/>
          <p:nvPr/>
        </p:nvSpPr>
        <p:spPr>
          <a:xfrm rot="16200000">
            <a:off x="88591" y="1177840"/>
            <a:ext cx="1982041" cy="1800201"/>
          </a:xfrm>
          <a:prstGeom prst="wedgeRoundRectCallout">
            <a:avLst>
              <a:gd name="adj1" fmla="val -24008"/>
              <a:gd name="adj2" fmla="val 7820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zh-TW" altLang="en-US" sz="1200" b="1" kern="100" dirty="0">
                <a:solidFill>
                  <a:srgbClr val="FF0000"/>
                </a:solidFill>
                <a:latin typeface="+mn-ea"/>
                <a:cs typeface="Times New Roman"/>
              </a:rPr>
              <a:t>創作室</a:t>
            </a:r>
            <a:endParaRPr lang="en-US" altLang="zh-TW" sz="12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TW" altLang="zh-TW" sz="1200" b="1" dirty="0" smtClean="0">
                <a:latin typeface="+mj-ea"/>
                <a:ea typeface="+mj-ea"/>
              </a:rPr>
              <a:t>創作</a:t>
            </a:r>
            <a:r>
              <a:rPr lang="zh-TW" altLang="zh-TW" sz="1200" b="1" dirty="0">
                <a:latin typeface="+mj-ea"/>
                <a:ea typeface="+mj-ea"/>
              </a:rPr>
              <a:t>室內有各種美術相關素材，如水彩、廣告顏料、手指膏、各式紙類、亮片、通草</a:t>
            </a:r>
            <a:r>
              <a:rPr lang="en-US" altLang="zh-TW" sz="1200" b="1" dirty="0">
                <a:latin typeface="+mj-ea"/>
                <a:ea typeface="+mj-ea"/>
              </a:rPr>
              <a:t>……</a:t>
            </a:r>
            <a:r>
              <a:rPr lang="zh-TW" altLang="zh-TW" sz="1200" b="1" dirty="0">
                <a:latin typeface="+mj-ea"/>
                <a:ea typeface="+mj-ea"/>
              </a:rPr>
              <a:t>。因幼兒進行美勞活動時常會用到水，故創作室內有美勞圍裙、室外有水龍頭，讓幼兒可以盡情創作</a:t>
            </a:r>
            <a:r>
              <a:rPr lang="zh-TW" altLang="zh-TW" sz="1200" dirty="0"/>
              <a:t>。</a:t>
            </a:r>
            <a:endParaRPr lang="zh-TW" altLang="en-US" sz="1200" dirty="0"/>
          </a:p>
        </p:txBody>
      </p:sp>
      <p:sp>
        <p:nvSpPr>
          <p:cNvPr id="4" name="圓角矩形圖說文字 3"/>
          <p:cNvSpPr/>
          <p:nvPr/>
        </p:nvSpPr>
        <p:spPr>
          <a:xfrm>
            <a:off x="7294576" y="500484"/>
            <a:ext cx="1656184" cy="1848395"/>
          </a:xfrm>
          <a:prstGeom prst="wedgeRoundRectCallout">
            <a:avLst>
              <a:gd name="adj1" fmla="val -81912"/>
              <a:gd name="adj2" fmla="val 219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kern="100" dirty="0" smtClean="0">
                <a:solidFill>
                  <a:srgbClr val="FF0000"/>
                </a:solidFill>
                <a:latin typeface="+mn-ea"/>
                <a:cs typeface="Times New Roman"/>
              </a:rPr>
              <a:t>音樂室</a:t>
            </a:r>
            <a:endParaRPr lang="en-US" altLang="zh-TW" sz="12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TW" altLang="en-US" sz="1200" b="1" dirty="0" smtClean="0">
                <a:solidFill>
                  <a:schemeClr val="tx1"/>
                </a:solidFill>
              </a:rPr>
              <a:t>音樂</a:t>
            </a:r>
            <a:r>
              <a:rPr lang="zh-TW" altLang="en-US" sz="1200" b="1" dirty="0">
                <a:solidFill>
                  <a:schemeClr val="tx1"/>
                </a:solidFill>
              </a:rPr>
              <a:t>教室內有各項樂器，如太鼓、西洋大小鼓、手搖鈴、木鐵琴、刮弧、響板、三角鐵</a:t>
            </a:r>
            <a:r>
              <a:rPr lang="en-US" altLang="zh-TW" sz="1200" b="1" dirty="0">
                <a:solidFill>
                  <a:schemeClr val="tx1"/>
                </a:solidFill>
              </a:rPr>
              <a:t>……</a:t>
            </a:r>
            <a:r>
              <a:rPr lang="zh-TW" altLang="en-US" sz="1200" b="1" dirty="0">
                <a:solidFill>
                  <a:schemeClr val="tx1"/>
                </a:solidFill>
              </a:rPr>
              <a:t>，老師利用裡面的樂器，讓幼兒沈浸在音樂世界中。</a:t>
            </a:r>
          </a:p>
        </p:txBody>
      </p:sp>
      <p:sp>
        <p:nvSpPr>
          <p:cNvPr id="5" name="圓角矩形圖說文字 4"/>
          <p:cNvSpPr/>
          <p:nvPr/>
        </p:nvSpPr>
        <p:spPr>
          <a:xfrm>
            <a:off x="7673874" y="2564904"/>
            <a:ext cx="1276886" cy="3960440"/>
          </a:xfrm>
          <a:prstGeom prst="wedgeRoundRectCallout">
            <a:avLst>
              <a:gd name="adj1" fmla="val -46236"/>
              <a:gd name="adj2" fmla="val 534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kern="100" dirty="0">
                <a:solidFill>
                  <a:srgbClr val="FF0000"/>
                </a:solidFill>
                <a:latin typeface="+mj-ea"/>
                <a:ea typeface="+mj-ea"/>
                <a:cs typeface="Times New Roman"/>
              </a:rPr>
              <a:t>圖書室</a:t>
            </a:r>
            <a:endParaRPr lang="en-US" altLang="zh-TW" sz="12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1200" b="1" dirty="0" smtClean="0">
                <a:solidFill>
                  <a:schemeClr val="tx1"/>
                </a:solidFill>
              </a:rPr>
              <a:t>圖書</a:t>
            </a:r>
            <a:r>
              <a:rPr lang="zh-TW" altLang="en-US" sz="1200" b="1" dirty="0">
                <a:solidFill>
                  <a:schemeClr val="tx1"/>
                </a:solidFill>
              </a:rPr>
              <a:t>室內藏書豐富，約有五千本。書本經過老師篩選，皆適合學齡前兒童。每週五有志工家長協助圖書借閱活動，讓幼兒借閱自己有興趣的書籍，回家與家人一起親子共讀。而</a:t>
            </a:r>
            <a:r>
              <a:rPr lang="en-US" altLang="zh-TW" sz="1200" b="1" dirty="0">
                <a:solidFill>
                  <a:schemeClr val="tx1"/>
                </a:solidFill>
              </a:rPr>
              <a:t>『</a:t>
            </a:r>
            <a:r>
              <a:rPr lang="zh-TW" altLang="en-US" sz="1200" b="1" dirty="0">
                <a:solidFill>
                  <a:schemeClr val="tx1"/>
                </a:solidFill>
              </a:rPr>
              <a:t>品德小老師</a:t>
            </a:r>
            <a:r>
              <a:rPr lang="en-US" altLang="zh-TW" sz="1200" b="1" dirty="0">
                <a:solidFill>
                  <a:schemeClr val="tx1"/>
                </a:solidFill>
              </a:rPr>
              <a:t>』</a:t>
            </a:r>
            <a:r>
              <a:rPr lang="zh-TW" altLang="en-US" sz="1200" b="1" dirty="0">
                <a:solidFill>
                  <a:schemeClr val="tx1"/>
                </a:solidFill>
              </a:rPr>
              <a:t>活動，老師會由圖書室中繪本引導品德相關活動，並介紹其他品德相關書籍。</a:t>
            </a:r>
          </a:p>
        </p:txBody>
      </p:sp>
      <p:sp>
        <p:nvSpPr>
          <p:cNvPr id="6" name="橢圓形圖說文字 5"/>
          <p:cNvSpPr/>
          <p:nvPr/>
        </p:nvSpPr>
        <p:spPr>
          <a:xfrm>
            <a:off x="3178968" y="4725143"/>
            <a:ext cx="1897088" cy="1512169"/>
          </a:xfrm>
          <a:prstGeom prst="wedgeEllipseCallout">
            <a:avLst>
              <a:gd name="adj1" fmla="val -96395"/>
              <a:gd name="adj2" fmla="val -433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kern="100" dirty="0">
                <a:solidFill>
                  <a:srgbClr val="FF0000"/>
                </a:solidFill>
                <a:latin typeface="+mn-ea"/>
                <a:cs typeface="Times New Roman"/>
              </a:rPr>
              <a:t>故事屋</a:t>
            </a:r>
            <a:endParaRPr lang="en-US" altLang="zh-TW" sz="1200" b="1" dirty="0" smtClean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TW" altLang="en-US" sz="1200" b="1" dirty="0" smtClean="0">
                <a:solidFill>
                  <a:schemeClr val="tx1"/>
                </a:solidFill>
              </a:rPr>
              <a:t>故事</a:t>
            </a:r>
            <a:r>
              <a:rPr lang="zh-TW" altLang="en-US" sz="1200" b="1" dirty="0">
                <a:solidFill>
                  <a:schemeClr val="tx1"/>
                </a:solidFill>
              </a:rPr>
              <a:t>屋中有各種扮演的布偶、指偶、偶台、娃娃家</a:t>
            </a:r>
            <a:r>
              <a:rPr lang="en-US" altLang="zh-TW" sz="1200" b="1" dirty="0">
                <a:solidFill>
                  <a:schemeClr val="tx1"/>
                </a:solidFill>
              </a:rPr>
              <a:t>……</a:t>
            </a:r>
            <a:r>
              <a:rPr lang="zh-TW" altLang="en-US" sz="1200" b="1" dirty="0">
                <a:solidFill>
                  <a:schemeClr val="tx1"/>
                </a:solidFill>
              </a:rPr>
              <a:t>，幼兒可以在寬闊的空間中，進行扮演活動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。</a:t>
            </a:r>
            <a:endParaRPr lang="zh-TW" altLang="en-US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D:\桌面\102簡報照\太鼓照片_看图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6143"/>
            <a:ext cx="2088232" cy="1454325"/>
          </a:xfrm>
          <a:prstGeom prst="rect">
            <a:avLst/>
          </a:prstGeom>
          <a:noFill/>
          <a:ln w="5715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單箭頭接點 7"/>
          <p:cNvCxnSpPr>
            <a:stCxn id="1031" idx="3"/>
          </p:cNvCxnSpPr>
          <p:nvPr/>
        </p:nvCxnSpPr>
        <p:spPr>
          <a:xfrm flipV="1">
            <a:off x="2440782" y="3645024"/>
            <a:ext cx="1123106" cy="5816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635004" y="263078"/>
            <a:ext cx="4248472" cy="70609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ts val="2400"/>
              </a:lnSpc>
              <a:spcAft>
                <a:spcPts val="0"/>
              </a:spcAft>
            </a:pPr>
            <a:r>
              <a:rPr kumimoji="1"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全園原住民班級</a:t>
            </a:r>
            <a:endParaRPr lang="zh-TW" altLang="en-US" sz="2400" dirty="0" smtClean="0">
              <a:solidFill>
                <a:srgbClr val="FF3300"/>
              </a:solidFill>
              <a:ea typeface="王漢宗波卡體一空陰" pitchFamily="18" charset="-120"/>
            </a:endParaRPr>
          </a:p>
        </p:txBody>
      </p:sp>
      <p:pic>
        <p:nvPicPr>
          <p:cNvPr id="5" name="Picture 4" descr="生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7" y="3660696"/>
            <a:ext cx="1872208" cy="156850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29" y="4939579"/>
            <a:ext cx="16033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85500"/>
            <a:ext cx="169545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40" y="4501798"/>
            <a:ext cx="2961655" cy="44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桌面\102照\102幼兒園增班工程照\DSC06974 - 複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41584"/>
            <a:ext cx="1801749" cy="135131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4923293" y="385500"/>
            <a:ext cx="1304891" cy="1827939"/>
          </a:xfrm>
          <a:prstGeom prst="wedgeRoundRectCallout">
            <a:avLst>
              <a:gd name="adj1" fmla="val -59851"/>
              <a:gd name="adj2" fmla="val 6687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kern="100" dirty="0" smtClean="0">
                <a:solidFill>
                  <a:srgbClr val="FF0000"/>
                </a:solidFill>
                <a:latin typeface="+mj-ea"/>
                <a:ea typeface="+mj-ea"/>
                <a:cs typeface="Times New Roman"/>
              </a:rPr>
              <a:t>班級教室</a:t>
            </a:r>
            <a:endParaRPr lang="en-US" altLang="zh-TW" sz="1200" b="1" kern="100" dirty="0" smtClean="0">
              <a:solidFill>
                <a:srgbClr val="FF0000"/>
              </a:solidFill>
              <a:latin typeface="+mj-ea"/>
              <a:ea typeface="+mj-ea"/>
              <a:cs typeface="Times New Roman"/>
            </a:endParaRPr>
          </a:p>
          <a:p>
            <a:pPr algn="ctr"/>
            <a:r>
              <a:rPr lang="zh-TW" altLang="zh-TW" sz="1200" b="1" kern="1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每間教室內皆有電腦、投影機及影音多功能教學櫃、數位鋼琴等設備供教師教學使用。</a:t>
            </a:r>
            <a:r>
              <a:rPr lang="zh-TW" altLang="en-US" sz="1200" b="1" kern="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新細明體" pitchFamily="18" charset="-120"/>
                <a:ea typeface="新細明體" pitchFamily="18" charset="-120"/>
                <a:cs typeface="Times New Roman"/>
              </a:rPr>
              <a:t>一二樓</a:t>
            </a:r>
            <a:endParaRPr lang="en-US" altLang="zh-TW" sz="1200" b="1" kern="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新細明體" pitchFamily="18" charset="-120"/>
              <a:ea typeface="新細明體" pitchFamily="18" charset="-120"/>
              <a:cs typeface="Times New Roman"/>
            </a:endParaRPr>
          </a:p>
          <a:p>
            <a:pPr algn="ctr"/>
            <a:r>
              <a:rPr lang="zh-TW" altLang="en-US" sz="1200" b="1" kern="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新細明體" pitchFamily="18" charset="-120"/>
                <a:ea typeface="新細明體" pitchFamily="18" charset="-120"/>
                <a:cs typeface="Times New Roman"/>
              </a:rPr>
              <a:t>班級教室</a:t>
            </a:r>
            <a:endParaRPr lang="en-US" altLang="zh-TW" sz="1200" b="1" kern="1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新細明體" pitchFamily="18" charset="-120"/>
              <a:ea typeface="新細明體" pitchFamily="18" charset="-120"/>
              <a:cs typeface="Times New Roman"/>
            </a:endParaRPr>
          </a:p>
          <a:p>
            <a:pPr algn="ctr"/>
            <a:endParaRPr lang="zh-TW" altLang="en-US" sz="1200" b="1" dirty="0">
              <a:solidFill>
                <a:schemeClr val="tx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3" name="圓角矩形圖說文字 2"/>
          <p:cNvSpPr/>
          <p:nvPr/>
        </p:nvSpPr>
        <p:spPr>
          <a:xfrm>
            <a:off x="460801" y="969168"/>
            <a:ext cx="2147680" cy="220437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kern="100" dirty="0">
                <a:solidFill>
                  <a:srgbClr val="FF0000"/>
                </a:solidFill>
                <a:latin typeface="+mj-ea"/>
                <a:ea typeface="+mj-ea"/>
                <a:cs typeface="Times New Roman"/>
              </a:rPr>
              <a:t>生態園區</a:t>
            </a:r>
            <a:endParaRPr lang="en-US" altLang="zh-TW" sz="1200" b="1" kern="100" dirty="0" smtClean="0">
              <a:solidFill>
                <a:srgbClr val="FF0000"/>
              </a:solidFill>
              <a:latin typeface="+mj-ea"/>
              <a:ea typeface="+mj-ea"/>
              <a:cs typeface="Times New Roman"/>
            </a:endParaRPr>
          </a:p>
          <a:p>
            <a:pPr algn="ctr"/>
            <a:r>
              <a:rPr lang="zh-TW" altLang="zh-TW" sz="1200" b="1" kern="100" dirty="0" smtClean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生態</a:t>
            </a:r>
            <a:r>
              <a:rPr lang="zh-TW" altLang="zh-TW" sz="1200" b="1" kern="100" dirty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區包含開心農場、秘密花園、大樹爺爺，還有可愛動物區，如『ㄚ豬仔的家』、鳥語區、烏龜奶奶、水族世界。老師平常於課程中，會帶幼兒進行觀察，發現多種小動物、昆蟲，如竹節蟲、蝸牛、瓢蟲、蚱蜢、毛毛蟲、蝴蝶</a:t>
            </a:r>
            <a:r>
              <a:rPr lang="en-US" altLang="zh-TW" sz="1200" b="1" kern="100" dirty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……</a:t>
            </a:r>
            <a:r>
              <a:rPr lang="zh-TW" altLang="zh-TW" sz="1200" b="1" kern="100" dirty="0">
                <a:solidFill>
                  <a:schemeClr val="tx1"/>
                </a:solidFill>
                <a:latin typeface="+mj-ea"/>
                <a:ea typeface="+mj-ea"/>
                <a:cs typeface="Times New Roman"/>
              </a:rPr>
              <a:t>等，培養幼兒對大自然的關懷之心。</a:t>
            </a:r>
            <a:endParaRPr lang="zh-TW" altLang="en-US" sz="12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7308304" y="2481336"/>
            <a:ext cx="1728192" cy="2387823"/>
          </a:xfrm>
          <a:prstGeom prst="wedgeRoundRectCallout">
            <a:avLst>
              <a:gd name="adj1" fmla="val -34130"/>
              <a:gd name="adj2" fmla="val -6197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zh-TW" altLang="en-US" sz="1200" b="1" kern="100" dirty="0">
                <a:solidFill>
                  <a:srgbClr val="FF0000"/>
                </a:solidFill>
                <a:latin typeface="+mj-ea"/>
                <a:ea typeface="+mj-ea"/>
                <a:cs typeface="Times New Roman"/>
              </a:rPr>
              <a:t>戶外遊戲場</a:t>
            </a:r>
            <a:endParaRPr lang="en-US" altLang="zh-TW" sz="1200" b="1" kern="100" dirty="0" smtClean="0">
              <a:solidFill>
                <a:srgbClr val="FF0000"/>
              </a:solidFill>
              <a:latin typeface="+mj-ea"/>
              <a:ea typeface="+mj-ea"/>
              <a:cs typeface="Times New Roman"/>
            </a:endParaRPr>
          </a:p>
          <a:p>
            <a:pPr algn="ctr"/>
            <a:r>
              <a:rPr lang="zh-TW" altLang="zh-TW" sz="1200" b="1" kern="1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戶外</a:t>
            </a:r>
            <a:r>
              <a:rPr lang="zh-TW" altLang="zh-TW" sz="1200" b="1" kern="10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遊戲場除了有溜滑梯、攀爬架之遊戲區外，還有約一百八十坪寬闊的活動空間，老師可在此進行各項大肌肉活動</a:t>
            </a:r>
            <a:r>
              <a:rPr lang="zh-TW" altLang="zh-TW" sz="1200" b="1" kern="1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，讓</a:t>
            </a:r>
            <a:r>
              <a:rPr lang="zh-TW" altLang="zh-TW" sz="1200" b="1" kern="10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幼兒在廣大的空間中盡情奔跑、遊戲。『好玩的球』</a:t>
            </a:r>
            <a:r>
              <a:rPr lang="zh-TW" altLang="zh-TW" sz="1200" b="1" kern="1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活動，</a:t>
            </a:r>
            <a:r>
              <a:rPr lang="zh-TW" altLang="zh-TW" sz="1200" b="1" kern="100" dirty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讓幼兒用手腳體驗球類遊戲，增進控制技能。</a:t>
            </a:r>
            <a:endParaRPr lang="zh-TW" altLang="en-US" sz="1200" b="1" dirty="0">
              <a:solidFill>
                <a:schemeClr val="tx1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491880" y="4948489"/>
            <a:ext cx="2930624" cy="1368153"/>
          </a:xfrm>
          <a:prstGeom prst="wedgeRoundRectCallout">
            <a:avLst>
              <a:gd name="adj1" fmla="val 60125"/>
              <a:gd name="adj2" fmla="val 3185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 kern="100" dirty="0" smtClean="0">
                <a:solidFill>
                  <a:srgbClr val="FF0000"/>
                </a:solidFill>
                <a:latin typeface="+mn-ea"/>
                <a:cs typeface="Times New Roman"/>
              </a:rPr>
              <a:t>B1</a:t>
            </a:r>
            <a:r>
              <a:rPr lang="zh-TW" altLang="en-US" sz="1200" b="1" kern="100" dirty="0" smtClean="0">
                <a:solidFill>
                  <a:srgbClr val="FF0000"/>
                </a:solidFill>
                <a:latin typeface="+mn-ea"/>
                <a:cs typeface="Times New Roman"/>
              </a:rPr>
              <a:t>體適能活動室</a:t>
            </a:r>
            <a:endParaRPr lang="en-US" altLang="zh-TW" sz="1200" b="1" kern="100" dirty="0" smtClean="0">
              <a:solidFill>
                <a:srgbClr val="FF0000"/>
              </a:solidFill>
              <a:latin typeface="+mn-ea"/>
              <a:cs typeface="Times New Roman"/>
            </a:endParaRPr>
          </a:p>
          <a:p>
            <a:pPr algn="ctr"/>
            <a:r>
              <a:rPr lang="zh-TW" altLang="zh-TW" sz="1200" b="1" kern="100" dirty="0" smtClean="0">
                <a:solidFill>
                  <a:schemeClr val="tx1"/>
                </a:solidFill>
                <a:latin typeface="+mn-ea"/>
                <a:cs typeface="Times New Roman"/>
              </a:rPr>
              <a:t>體</a:t>
            </a:r>
            <a:r>
              <a:rPr lang="zh-TW" altLang="zh-TW" sz="1200" b="1" kern="100" dirty="0">
                <a:solidFill>
                  <a:schemeClr val="tx1"/>
                </a:solidFill>
                <a:latin typeface="+mn-ea"/>
                <a:cs typeface="Times New Roman"/>
              </a:rPr>
              <a:t>適能活動室在幼教大樓的</a:t>
            </a:r>
            <a:r>
              <a:rPr lang="zh-TW" altLang="zh-TW" sz="1200" b="1" kern="100" dirty="0" smtClean="0">
                <a:solidFill>
                  <a:schemeClr val="tx1"/>
                </a:solidFill>
                <a:latin typeface="+mn-ea"/>
                <a:cs typeface="Times New Roman"/>
              </a:rPr>
              <a:t>地下室，</a:t>
            </a:r>
            <a:r>
              <a:rPr lang="zh-TW" altLang="zh-TW" sz="1200" b="1" kern="100" dirty="0">
                <a:solidFill>
                  <a:schemeClr val="tx1"/>
                </a:solidFill>
                <a:latin typeface="+mn-ea"/>
                <a:cs typeface="Times New Roman"/>
              </a:rPr>
              <a:t>提供幼兒一個不受天候影響的活動場地。內有各項體能器材，如：球池、大小觸覺球、平衡木組、跳跳馬</a:t>
            </a:r>
            <a:r>
              <a:rPr lang="zh-TW" altLang="zh-TW" sz="1200" b="1" kern="100" dirty="0" smtClean="0">
                <a:solidFill>
                  <a:schemeClr val="tx1"/>
                </a:solidFill>
                <a:latin typeface="+mn-ea"/>
                <a:cs typeface="Times New Roman"/>
              </a:rPr>
              <a:t>、</a:t>
            </a:r>
            <a:r>
              <a:rPr lang="zh-TW" altLang="zh-TW" sz="1200" b="1" kern="100" dirty="0">
                <a:latin typeface="新細明體" pitchFamily="18" charset="-120"/>
                <a:ea typeface="新細明體" pitchFamily="18" charset="-120"/>
                <a:cs typeface="Times New Roman"/>
              </a:rPr>
              <a:t>大型泡棉</a:t>
            </a:r>
            <a:r>
              <a:rPr lang="zh-TW" altLang="zh-TW" sz="1200" b="1" kern="100" dirty="0" smtClean="0">
                <a:latin typeface="新細明體" pitchFamily="18" charset="-120"/>
                <a:ea typeface="新細明體" pitchFamily="18" charset="-120"/>
                <a:cs typeface="Times New Roman"/>
              </a:rPr>
              <a:t>積木</a:t>
            </a:r>
            <a:r>
              <a:rPr lang="zh-TW" altLang="zh-TW" sz="1200" b="1" kern="100" dirty="0" smtClean="0">
                <a:solidFill>
                  <a:schemeClr val="tx1"/>
                </a:solidFill>
                <a:latin typeface="+mn-ea"/>
                <a:cs typeface="Times New Roman"/>
              </a:rPr>
              <a:t>等</a:t>
            </a:r>
            <a:r>
              <a:rPr lang="zh-TW" altLang="en-US" sz="1200" b="1" kern="100" dirty="0">
                <a:solidFill>
                  <a:schemeClr val="tx1"/>
                </a:solidFill>
                <a:latin typeface="+mn-ea"/>
                <a:cs typeface="Times New Roman"/>
              </a:rPr>
              <a:t>感覺</a:t>
            </a:r>
            <a:r>
              <a:rPr lang="zh-TW" altLang="en-US" sz="1200" b="1" kern="100" dirty="0" smtClean="0">
                <a:solidFill>
                  <a:schemeClr val="tx1"/>
                </a:solidFill>
                <a:latin typeface="+mn-ea"/>
                <a:cs typeface="Times New Roman"/>
              </a:rPr>
              <a:t>統合設備</a:t>
            </a:r>
            <a:r>
              <a:rPr lang="zh-TW" altLang="zh-TW" sz="1200" b="1" kern="100" dirty="0" smtClean="0">
                <a:solidFill>
                  <a:schemeClr val="tx1"/>
                </a:solidFill>
                <a:latin typeface="+mn-ea"/>
                <a:cs typeface="Times New Roman"/>
              </a:rPr>
              <a:t>，</a:t>
            </a:r>
            <a:r>
              <a:rPr lang="zh-TW" altLang="zh-TW" sz="1200" b="1" kern="100" dirty="0">
                <a:solidFill>
                  <a:schemeClr val="tx1"/>
                </a:solidFill>
                <a:latin typeface="+mn-ea"/>
                <a:cs typeface="Times New Roman"/>
              </a:rPr>
              <a:t>每班皆有輪流使用的時間，讓幼兒快樂地活動。</a:t>
            </a:r>
            <a:endParaRPr lang="zh-TW" altLang="en-US" sz="12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3074" name="Picture 2" descr="D:\桌面\102照\DSC069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55" y="1441857"/>
            <a:ext cx="1123673" cy="973694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7" y="2852937"/>
            <a:ext cx="4619095" cy="164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2051720" y="1851593"/>
            <a:ext cx="5400600" cy="424170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57" y="28799"/>
            <a:ext cx="489654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09704"/>
            <a:ext cx="2062688" cy="1535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57" y="1545342"/>
            <a:ext cx="1982779" cy="2009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39" y="3556267"/>
            <a:ext cx="2185913" cy="1958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613" y="4786858"/>
            <a:ext cx="2123724" cy="1988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77640"/>
            <a:ext cx="2245824" cy="1770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37" y="5082353"/>
            <a:ext cx="1895815" cy="1511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8298"/>
            <a:ext cx="2376360" cy="1782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橢圓形圖說文字 9"/>
          <p:cNvSpPr/>
          <p:nvPr/>
        </p:nvSpPr>
        <p:spPr>
          <a:xfrm>
            <a:off x="755576" y="1171309"/>
            <a:ext cx="1842992" cy="767410"/>
          </a:xfrm>
          <a:prstGeom prst="wedgeEllipseCallout">
            <a:avLst>
              <a:gd name="adj1" fmla="val 63038"/>
              <a:gd name="adj2" fmla="val 6763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</a:rPr>
              <a:t>阿美族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1200" b="1" dirty="0" smtClean="0">
                <a:solidFill>
                  <a:srgbClr val="008000"/>
                </a:solidFill>
              </a:rPr>
              <a:t>主題：</a:t>
            </a:r>
            <a:r>
              <a:rPr lang="zh-TW" altLang="zh-TW" sz="1200" b="1" dirty="0" smtClean="0">
                <a:solidFill>
                  <a:srgbClr val="008000"/>
                </a:solidFill>
              </a:rPr>
              <a:t>家庭樹</a:t>
            </a:r>
            <a:endParaRPr lang="en-US" altLang="zh-TW" sz="1200" b="1" dirty="0" smtClean="0">
              <a:solidFill>
                <a:srgbClr val="008000"/>
              </a:solidFill>
            </a:endParaRPr>
          </a:p>
          <a:p>
            <a:pPr algn="ctr"/>
            <a:r>
              <a:rPr lang="zh-TW" altLang="en-US" sz="1200" b="1" dirty="0" smtClean="0">
                <a:solidFill>
                  <a:schemeClr val="tx1"/>
                </a:solidFill>
              </a:rPr>
              <a:t>子題：</a:t>
            </a:r>
            <a:r>
              <a:rPr lang="zh-TW" altLang="zh-TW" sz="1200" b="1" dirty="0" smtClean="0">
                <a:solidFill>
                  <a:schemeClr val="tx1"/>
                </a:solidFill>
              </a:rPr>
              <a:t>問候</a:t>
            </a:r>
            <a:r>
              <a:rPr lang="zh-TW" altLang="zh-TW" sz="1200" b="1" dirty="0">
                <a:solidFill>
                  <a:schemeClr val="tx1"/>
                </a:solidFill>
              </a:rPr>
              <a:t>用語</a:t>
            </a:r>
            <a:endParaRPr lang="zh-TW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矩形圖說文字 11"/>
          <p:cNvSpPr/>
          <p:nvPr/>
        </p:nvSpPr>
        <p:spPr>
          <a:xfrm>
            <a:off x="5609731" y="1038672"/>
            <a:ext cx="1626565" cy="662586"/>
          </a:xfrm>
          <a:prstGeom prst="wedgeRectCallout">
            <a:avLst>
              <a:gd name="adj1" fmla="val -55974"/>
              <a:gd name="adj2" fmla="val 818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泰雅族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r>
              <a:rPr lang="zh-TW" altLang="en-US" sz="1200" b="1" dirty="0" smtClean="0">
                <a:solidFill>
                  <a:srgbClr val="C00000"/>
                </a:solidFill>
              </a:rPr>
              <a:t>主題：人物</a:t>
            </a:r>
            <a:endParaRPr lang="en-US" altLang="zh-TW" sz="1200" b="1" dirty="0" smtClean="0">
              <a:solidFill>
                <a:srgbClr val="C00000"/>
              </a:solidFill>
            </a:endParaRPr>
          </a:p>
          <a:p>
            <a:r>
              <a:rPr lang="zh-TW" altLang="en-US" sz="1200" b="1" dirty="0" smtClean="0"/>
              <a:t>子題：</a:t>
            </a:r>
            <a:r>
              <a:rPr lang="zh-TW" altLang="zh-TW" sz="1200" b="1" dirty="0" smtClean="0"/>
              <a:t>家裡</a:t>
            </a:r>
            <a:r>
              <a:rPr lang="zh-TW" altLang="zh-TW" sz="1200" b="1" dirty="0"/>
              <a:t>有誰</a:t>
            </a:r>
            <a:endParaRPr lang="zh-TW" altLang="en-US" sz="1200" dirty="0"/>
          </a:p>
        </p:txBody>
      </p:sp>
      <p:sp>
        <p:nvSpPr>
          <p:cNvPr id="15" name="橢圓形圖說文字 14"/>
          <p:cNvSpPr/>
          <p:nvPr/>
        </p:nvSpPr>
        <p:spPr>
          <a:xfrm>
            <a:off x="7439051" y="2111975"/>
            <a:ext cx="1669022" cy="1301988"/>
          </a:xfrm>
          <a:prstGeom prst="wedgeEllipseCallout">
            <a:avLst>
              <a:gd name="adj1" fmla="val -59561"/>
              <a:gd name="adj2" fmla="val -5899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solidFill>
                  <a:srgbClr val="FF0000"/>
                </a:solidFill>
              </a:rPr>
              <a:t>阿美族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r>
              <a:rPr lang="zh-TW" altLang="en-US" sz="1200" b="1" dirty="0" smtClean="0">
                <a:solidFill>
                  <a:srgbClr val="008000"/>
                </a:solidFill>
              </a:rPr>
              <a:t>主題：</a:t>
            </a:r>
            <a:endParaRPr lang="en-US" altLang="zh-TW" sz="1200" b="1" dirty="0" smtClean="0">
              <a:solidFill>
                <a:srgbClr val="008000"/>
              </a:solidFill>
            </a:endParaRPr>
          </a:p>
          <a:p>
            <a:r>
              <a:rPr lang="zh-TW" altLang="zh-TW" sz="1200" b="1" dirty="0" smtClean="0">
                <a:solidFill>
                  <a:srgbClr val="008000"/>
                </a:solidFill>
              </a:rPr>
              <a:t>我的身體複習</a:t>
            </a:r>
            <a:r>
              <a:rPr lang="zh-TW" altLang="en-US" sz="1200" b="1" dirty="0" smtClean="0">
                <a:solidFill>
                  <a:schemeClr val="tx1"/>
                </a:solidFill>
              </a:rPr>
              <a:t>子題：</a:t>
            </a:r>
            <a:endParaRPr lang="en-US" altLang="zh-TW" sz="12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zh-TW" sz="1200" b="1" dirty="0" smtClean="0"/>
              <a:t>我</a:t>
            </a:r>
            <a:r>
              <a:rPr lang="zh-TW" altLang="zh-TW" sz="1200" b="1" dirty="0"/>
              <a:t>會唱歌</a:t>
            </a:r>
            <a:r>
              <a:rPr lang="zh-TW" altLang="zh-TW" sz="1200" b="1" dirty="0" smtClean="0"/>
              <a:t>跳舞</a:t>
            </a:r>
            <a:endParaRPr lang="zh-TW" altLang="en-US" sz="1200" b="1" dirty="0">
              <a:solidFill>
                <a:schemeClr val="tx1"/>
              </a:solidFill>
            </a:endParaRPr>
          </a:p>
        </p:txBody>
      </p:sp>
      <p:sp>
        <p:nvSpPr>
          <p:cNvPr id="16" name="矩形圖說文字 15"/>
          <p:cNvSpPr/>
          <p:nvPr/>
        </p:nvSpPr>
        <p:spPr>
          <a:xfrm>
            <a:off x="7020272" y="5780934"/>
            <a:ext cx="1768225" cy="662586"/>
          </a:xfrm>
          <a:prstGeom prst="wedgeRectCallout">
            <a:avLst>
              <a:gd name="adj1" fmla="val -18989"/>
              <a:gd name="adj2" fmla="val -1311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200" b="1" dirty="0" smtClean="0">
                <a:solidFill>
                  <a:srgbClr val="FF0000"/>
                </a:solidFill>
              </a:rPr>
              <a:t>泰雅族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r>
              <a:rPr lang="zh-TW" altLang="en-US" sz="1200" b="1" dirty="0" smtClean="0">
                <a:solidFill>
                  <a:srgbClr val="C00000"/>
                </a:solidFill>
              </a:rPr>
              <a:t>主題：</a:t>
            </a:r>
            <a:r>
              <a:rPr lang="zh-TW" altLang="en-US" sz="1200" b="1" dirty="0">
                <a:solidFill>
                  <a:srgbClr val="C00000"/>
                </a:solidFill>
              </a:rPr>
              <a:t>衣服</a:t>
            </a:r>
            <a:endParaRPr lang="en-US" altLang="zh-TW" sz="1200" b="1" dirty="0" smtClean="0">
              <a:solidFill>
                <a:srgbClr val="C00000"/>
              </a:solidFill>
            </a:endParaRPr>
          </a:p>
          <a:p>
            <a:r>
              <a:rPr lang="zh-TW" altLang="en-US" sz="1200" b="1" dirty="0" smtClean="0"/>
              <a:t>子題：原住民傳統舞蹈</a:t>
            </a:r>
            <a:endParaRPr lang="zh-TW" altLang="en-US" sz="1200" dirty="0"/>
          </a:p>
        </p:txBody>
      </p:sp>
      <p:sp>
        <p:nvSpPr>
          <p:cNvPr id="14" name="矩形圖說文字 13"/>
          <p:cNvSpPr/>
          <p:nvPr/>
        </p:nvSpPr>
        <p:spPr>
          <a:xfrm>
            <a:off x="34044" y="3097819"/>
            <a:ext cx="1495782" cy="933300"/>
          </a:xfrm>
          <a:prstGeom prst="wedgeRectCallout">
            <a:avLst>
              <a:gd name="adj1" fmla="val 27768"/>
              <a:gd name="adj2" fmla="val 799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solidFill>
                  <a:srgbClr val="FF0000"/>
                </a:solidFill>
              </a:rPr>
              <a:t>排灣族</a:t>
            </a:r>
            <a:endParaRPr lang="en-US" altLang="zh-TW" sz="1200" b="1" dirty="0" smtClean="0">
              <a:solidFill>
                <a:srgbClr val="FF0000"/>
              </a:solidFill>
            </a:endParaRPr>
          </a:p>
          <a:p>
            <a:r>
              <a:rPr lang="zh-TW" altLang="en-US" sz="1200" b="1" dirty="0" smtClean="0">
                <a:solidFill>
                  <a:srgbClr val="0070C0"/>
                </a:solidFill>
              </a:rPr>
              <a:t>主題：</a:t>
            </a:r>
            <a:r>
              <a:rPr lang="zh-TW" altLang="en-US" sz="1200" b="1" dirty="0">
                <a:solidFill>
                  <a:srgbClr val="0070C0"/>
                </a:solidFill>
              </a:rPr>
              <a:t>日常用具</a:t>
            </a:r>
            <a:r>
              <a:rPr lang="zh-TW" altLang="en-US" sz="1200" b="1" dirty="0" smtClean="0">
                <a:solidFill>
                  <a:srgbClr val="0070C0"/>
                </a:solidFill>
              </a:rPr>
              <a:t>篇</a:t>
            </a:r>
            <a:endParaRPr lang="en-US" altLang="zh-TW" sz="1200" b="1" dirty="0" smtClean="0">
              <a:solidFill>
                <a:srgbClr val="0070C0"/>
              </a:solidFill>
            </a:endParaRPr>
          </a:p>
          <a:p>
            <a:r>
              <a:rPr lang="zh-TW" altLang="en-US" sz="1200" b="1" dirty="0" smtClean="0"/>
              <a:t>子</a:t>
            </a:r>
            <a:r>
              <a:rPr lang="zh-TW" altLang="en-US" sz="1200" b="1" dirty="0"/>
              <a:t>題</a:t>
            </a:r>
            <a:r>
              <a:rPr lang="zh-TW" altLang="en-US" sz="1200" b="1" dirty="0" smtClean="0"/>
              <a:t>：</a:t>
            </a:r>
            <a:r>
              <a:rPr lang="zh-TW" altLang="zh-TW" sz="1200" b="1" dirty="0"/>
              <a:t>用族語說出</a:t>
            </a:r>
            <a:endParaRPr lang="en-US" altLang="zh-TW" sz="1200" b="1" dirty="0"/>
          </a:p>
          <a:p>
            <a:r>
              <a:rPr lang="zh-TW" altLang="en-US" sz="1200" b="1" dirty="0" smtClean="0"/>
              <a:t>             物品名稱</a:t>
            </a:r>
            <a:endParaRPr lang="en-US" altLang="zh-TW" sz="1200" b="1" dirty="0" smtClean="0"/>
          </a:p>
          <a:p>
            <a:pPr algn="ctr"/>
            <a:endParaRPr lang="zh-TW" altLang="en-US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2859125" cy="1981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4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r>
              <a:rPr lang="zh-TW" altLang="zh-TW" sz="4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原住民</a:t>
            </a:r>
            <a:r>
              <a:rPr lang="zh-TW" altLang="en-US" sz="4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族語教師教學</a:t>
            </a:r>
            <a:r>
              <a:rPr lang="zh-TW" altLang="zh-TW" sz="4800" b="1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上課問題</a:t>
            </a:r>
            <a:endParaRPr lang="zh-TW" alt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2136339"/>
            <a:ext cx="80648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zh-TW" altLang="en-US" sz="2800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</a:rPr>
              <a:t>★</a:t>
            </a:r>
            <a:r>
              <a:rPr lang="zh-TW" altLang="zh-TW" sz="2800" b="1" kern="100" dirty="0" smtClean="0">
                <a:solidFill>
                  <a:srgbClr val="7030A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老師</a:t>
            </a:r>
            <a:r>
              <a:rPr lang="zh-TW" altLang="zh-TW" sz="2800" b="1" kern="100" dirty="0">
                <a:solidFill>
                  <a:srgbClr val="7030A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的班級經營，變成幼兒園老師跟課、</a:t>
            </a:r>
            <a:r>
              <a:rPr lang="zh-TW" altLang="zh-TW" sz="2800" b="1" kern="100" dirty="0" smtClean="0">
                <a:solidFill>
                  <a:srgbClr val="7030A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管</a:t>
            </a:r>
            <a:r>
              <a:rPr lang="zh-TW" altLang="en-US" sz="2800" b="1" kern="100" dirty="0" smtClean="0">
                <a:solidFill>
                  <a:srgbClr val="7030A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秩</a:t>
            </a:r>
            <a:r>
              <a:rPr lang="zh-TW" altLang="zh-TW" sz="2800" b="1" kern="100" dirty="0" smtClean="0">
                <a:solidFill>
                  <a:srgbClr val="7030A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序</a:t>
            </a:r>
            <a:endParaRPr lang="zh-TW" altLang="zh-TW" sz="2800" b="1" kern="100" dirty="0">
              <a:solidFill>
                <a:srgbClr val="7030A0"/>
              </a:solidFill>
              <a:latin typeface="新細明體" pitchFamily="18" charset="-120"/>
              <a:ea typeface="新細明體" pitchFamily="18" charset="-120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★</a:t>
            </a:r>
            <a:r>
              <a:rPr lang="zh-TW" altLang="zh-TW" sz="2800" b="1" kern="100" dirty="0" smtClean="0">
                <a:latin typeface="新細明體" pitchFamily="18" charset="-120"/>
                <a:ea typeface="新細明體" pitchFamily="18" charset="-120"/>
                <a:cs typeface="Times New Roman"/>
              </a:rPr>
              <a:t>老師</a:t>
            </a:r>
            <a:r>
              <a:rPr lang="zh-TW" altLang="zh-TW" sz="2800" b="1" kern="100" dirty="0">
                <a:latin typeface="新細明體" pitchFamily="18" charset="-120"/>
                <a:ea typeface="新細明體" pitchFamily="18" charset="-120"/>
                <a:cs typeface="Times New Roman"/>
              </a:rPr>
              <a:t>上課未</a:t>
            </a:r>
            <a:r>
              <a:rPr lang="zh-TW" altLang="zh-TW" sz="2800" b="1" kern="100" dirty="0" smtClean="0">
                <a:latin typeface="新細明體" pitchFamily="18" charset="-120"/>
                <a:ea typeface="新細明體" pitchFamily="18" charset="-120"/>
                <a:cs typeface="Times New Roman"/>
              </a:rPr>
              <a:t>準時，</a:t>
            </a:r>
            <a:r>
              <a:rPr lang="zh-TW" altLang="zh-TW" sz="2800" b="1" kern="100" dirty="0">
                <a:latin typeface="新細明體" pitchFamily="18" charset="-120"/>
                <a:ea typeface="新細明體" pitchFamily="18" charset="-120"/>
                <a:cs typeface="Times New Roman"/>
              </a:rPr>
              <a:t>遲到早退</a:t>
            </a:r>
            <a:r>
              <a:rPr lang="zh-TW" altLang="zh-TW" sz="2800" b="1" kern="100" dirty="0" smtClean="0">
                <a:latin typeface="新細明體" pitchFamily="18" charset="-120"/>
                <a:ea typeface="新細明體" pitchFamily="18" charset="-120"/>
                <a:cs typeface="Times New Roman"/>
              </a:rPr>
              <a:t>，上課學生等</a:t>
            </a:r>
            <a:r>
              <a:rPr lang="zh-TW" altLang="zh-TW" sz="2800" b="1" kern="100" dirty="0">
                <a:latin typeface="新細明體" pitchFamily="18" charset="-120"/>
                <a:ea typeface="新細明體" pitchFamily="18" charset="-120"/>
                <a:cs typeface="Times New Roman"/>
              </a:rPr>
              <a:t>老師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★</a:t>
            </a:r>
            <a:r>
              <a:rPr lang="zh-TW" altLang="en-US" sz="2800" b="1" kern="100" dirty="0" smtClean="0">
                <a:solidFill>
                  <a:srgbClr val="008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老師</a:t>
            </a:r>
            <a:r>
              <a:rPr lang="zh-TW" altLang="zh-TW" sz="2800" b="1" kern="100" dirty="0" smtClean="0">
                <a:solidFill>
                  <a:srgbClr val="008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兼課</a:t>
            </a:r>
            <a:r>
              <a:rPr lang="zh-TW" altLang="zh-TW" sz="2800" b="1" kern="100" dirty="0">
                <a:solidFill>
                  <a:srgbClr val="008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兼太</a:t>
            </a:r>
            <a:r>
              <a:rPr lang="zh-TW" altLang="zh-TW" sz="2800" b="1" kern="100" dirty="0" smtClean="0">
                <a:solidFill>
                  <a:srgbClr val="008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多衝堂</a:t>
            </a:r>
            <a:r>
              <a:rPr lang="zh-TW" altLang="en-US" sz="2800" b="1" kern="100" dirty="0">
                <a:solidFill>
                  <a:srgbClr val="008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，幼兒園</a:t>
            </a:r>
            <a:r>
              <a:rPr lang="zh-TW" altLang="en-US" sz="2800" b="1" kern="100" dirty="0" smtClean="0">
                <a:solidFill>
                  <a:srgbClr val="008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配合調整</a:t>
            </a:r>
            <a:endParaRPr lang="en-US" altLang="zh-TW" sz="2800" b="1" kern="100" dirty="0" smtClean="0">
              <a:solidFill>
                <a:srgbClr val="008000"/>
              </a:solidFill>
              <a:latin typeface="新細明體" pitchFamily="18" charset="-120"/>
              <a:ea typeface="新細明體" pitchFamily="18" charset="-120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 smtClean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★</a:t>
            </a:r>
            <a:r>
              <a:rPr lang="zh-TW" altLang="zh-TW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老師</a:t>
            </a:r>
            <a:r>
              <a:rPr lang="zh-TW" altLang="zh-TW" sz="2800" b="1" kern="100" dirty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上課未備足課程內容，有時讓小朋友逕自</a:t>
            </a:r>
            <a:r>
              <a:rPr lang="zh-TW" altLang="zh-TW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去</a:t>
            </a:r>
            <a:endParaRPr lang="en-US" altLang="zh-TW" sz="2800" b="1" kern="100" dirty="0" smtClean="0">
              <a:solidFill>
                <a:srgbClr val="0070C0"/>
              </a:solidFill>
              <a:latin typeface="新細明體" pitchFamily="18" charset="-120"/>
              <a:ea typeface="新細明體" pitchFamily="18" charset="-120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zh-TW" altLang="en-US" sz="2800" b="1" kern="100" dirty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 </a:t>
            </a:r>
            <a:r>
              <a:rPr lang="zh-TW" altLang="en-US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   </a:t>
            </a:r>
            <a:r>
              <a:rPr lang="zh-TW" altLang="zh-TW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看</a:t>
            </a:r>
            <a:r>
              <a:rPr lang="zh-TW" altLang="zh-TW" sz="2800" b="1" kern="100" dirty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書、或玩玩具</a:t>
            </a:r>
            <a:r>
              <a:rPr lang="zh-TW" altLang="zh-TW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，</a:t>
            </a:r>
            <a:r>
              <a:rPr lang="zh-TW" altLang="en-US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且</a:t>
            </a:r>
            <a:r>
              <a:rPr lang="zh-TW" altLang="zh-TW" sz="2800" b="1" kern="100" dirty="0" smtClean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老師</a:t>
            </a:r>
            <a:r>
              <a:rPr lang="zh-TW" altLang="zh-TW" sz="2800" b="1" kern="100" dirty="0">
                <a:solidFill>
                  <a:srgbClr val="0070C0"/>
                </a:solidFill>
                <a:latin typeface="新細明體" pitchFamily="18" charset="-120"/>
                <a:ea typeface="新細明體" pitchFamily="18" charset="-120"/>
                <a:cs typeface="Times New Roman"/>
              </a:rPr>
              <a:t>未給予指導。</a:t>
            </a:r>
            <a:endParaRPr lang="zh-TW" altLang="zh-TW" sz="2800" b="1" kern="100" dirty="0">
              <a:solidFill>
                <a:srgbClr val="0070C0"/>
              </a:solidFill>
              <a:effectLst/>
              <a:latin typeface="新細明體" pitchFamily="18" charset="-120"/>
              <a:ea typeface="新細明體" pitchFamily="18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82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5040560" cy="9361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結         語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zh-TW" altLang="en-US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盼以</a:t>
            </a:r>
            <a:r>
              <a:rPr lang="zh-TW" altLang="en-US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專業、愛、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卓越</a:t>
            </a:r>
            <a:r>
              <a:rPr lang="zh-TW" altLang="en-US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之願景</a:t>
            </a:r>
            <a:endParaRPr lang="en-US" altLang="zh-TW" dirty="0" smtClean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讓幼兒</a:t>
            </a:r>
            <a:r>
              <a:rPr lang="zh-TW" altLang="zh-TW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zh-TW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自然、健康、豐富</a:t>
            </a:r>
            <a:r>
              <a:rPr lang="zh-TW" altLang="zh-TW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dirty="0" smtClean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多元</a:t>
            </a:r>
            <a:r>
              <a:rPr lang="zh-TW" altLang="en-US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原住民語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教學</a:t>
            </a:r>
            <a:r>
              <a:rPr lang="zh-TW" altLang="zh-TW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zh-TW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中</a:t>
            </a:r>
            <a:endParaRPr lang="en-US" altLang="zh-TW" dirty="0" smtClean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zh-TW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成長</a:t>
            </a:r>
            <a:r>
              <a:rPr lang="zh-TW" altLang="zh-TW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、快樂、</a:t>
            </a:r>
            <a:r>
              <a:rPr lang="zh-TW" altLang="zh-TW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學習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82" y="4869160"/>
            <a:ext cx="2635674" cy="17678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20" y="1235387"/>
            <a:ext cx="2555776" cy="20666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0568"/>
            <a:ext cx="2279703" cy="15131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35390"/>
            <a:ext cx="2211318" cy="165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950568"/>
            <a:ext cx="2808311" cy="2271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674"/>
            <a:ext cx="23780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6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 rot="21187796">
            <a:off x="506582" y="310071"/>
            <a:ext cx="3285285" cy="8498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zh-TW" sz="4000" b="1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園史：</a:t>
            </a:r>
            <a:endParaRPr kumimoji="0" lang="zh-HK" altLang="en-US" sz="4000" b="1" dirty="0">
              <a:solidFill>
                <a:srgbClr val="CC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76656" y="1486038"/>
            <a:ext cx="3966784" cy="4270400"/>
          </a:xfrm>
          <a:prstGeom prst="rect">
            <a:avLst/>
          </a:prstGeom>
          <a:ln w="57150">
            <a:solidFill>
              <a:srgbClr val="008000"/>
            </a:solidFill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  <a:buFont typeface="標楷體" pitchFamily="65" charset="-120"/>
              <a:buChar char="＊"/>
            </a:pP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創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於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48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日，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由臺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北縣政府核准，接管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軍眷仁愛幼稚園，民國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57</a:t>
            </a: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日改為安坑國小下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城分校。</a:t>
            </a:r>
          </a:p>
          <a:p>
            <a:pPr eaLnBrk="1" hangingPunct="1">
              <a:lnSpc>
                <a:spcPts val="2700"/>
              </a:lnSpc>
              <a:buClr>
                <a:srgbClr val="FF9900"/>
              </a:buClr>
              <a:buFont typeface="標楷體" pitchFamily="65" charset="-120"/>
              <a:buChar char="＊"/>
            </a:pP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78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學年度起奉令正式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改成幼稚園部，由幼教師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資擔任教學，全名為：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新店市安坑國民小學附設</a:t>
            </a:r>
            <a:endParaRPr kumimoji="0" lang="en-US" altLang="zh-TW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2700"/>
              </a:lnSpc>
              <a:buClr>
                <a:srgbClr val="FF9900"/>
              </a:buClr>
            </a:pPr>
            <a:r>
              <a:rPr kumimoji="0" lang="zh-TW" altLang="en-US" sz="2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幼稚園。 </a:t>
            </a:r>
          </a:p>
          <a:p>
            <a:pPr eaLnBrk="1" hangingPunct="1"/>
            <a:endParaRPr kumimoji="0" lang="zh-HK" altLang="en-US" sz="2400" dirty="0" smtClean="0">
              <a:solidFill>
                <a:srgbClr val="483226"/>
              </a:solidFill>
              <a:latin typeface="新細明體" charset="-12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716016" y="404662"/>
            <a:ext cx="4176463" cy="8017579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Char char="＊"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Char char="＊"/>
              <a:tabLst/>
              <a:defRPr/>
            </a:pP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年普幼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Char char="＊"/>
              <a:tabLst/>
              <a:defRPr/>
            </a:pP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年增設普幼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Char char="＊"/>
              <a:tabLst/>
              <a:defRPr/>
            </a:pP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年增設學前特教班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班</a:t>
            </a:r>
            <a:endParaRPr kumimoji="0" lang="zh-TW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＊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99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年因應臺北縣升格</a:t>
            </a: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  為新北市，全名為：新北市 </a:t>
            </a: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  新店區安坑國民小學附設幼稚園。</a:t>
            </a: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zh-TW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新細明體" charset="-120"/>
              </a:rPr>
              <a:t>＊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100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改制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幼兒園，全名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為：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lvl="0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defRPr/>
            </a:pP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安坑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國民小學附設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幼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兒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園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新細明體" charset="-120"/>
              </a:rPr>
              <a:t>＊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民國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101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年正式改制增設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普幼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zh-TW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班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zh-TW" sz="2000" kern="0" dirty="0">
                <a:solidFill>
                  <a:srgbClr val="FF9900"/>
                </a:solidFill>
              </a:rPr>
              <a:t>＊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現今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有</a:t>
            </a:r>
            <a:r>
              <a:rPr kumimoji="0" lang="zh-TW" altLang="en-US" sz="2000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普幼</a:t>
            </a:r>
            <a:r>
              <a:rPr kumimoji="0" lang="en-US" altLang="zh-TW" sz="2000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sz="2000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，學前特幼</a:t>
            </a:r>
            <a:r>
              <a:rPr kumimoji="0" lang="en-US" altLang="zh-TW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 </a:t>
            </a:r>
            <a:endParaRPr kumimoji="0" lang="en-US" altLang="zh-TW" sz="2000" kern="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教學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團隊</a:t>
            </a:r>
            <a:r>
              <a:rPr kumimoji="0" lang="en-US" altLang="zh-TW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24</a:t>
            </a:r>
            <a:r>
              <a:rPr kumimoji="0" lang="zh-TW" altLang="en-US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，全園幼生</a:t>
            </a:r>
            <a:r>
              <a:rPr kumimoji="0" lang="en-US" altLang="zh-TW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209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kumimoji="0" lang="en-US" altLang="zh-TW" sz="2000" kern="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r>
              <a:rPr kumimoji="0" lang="en-US" altLang="zh-TW" sz="2000" kern="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           </a:t>
            </a:r>
            <a:r>
              <a:rPr kumimoji="0" lang="zh-TW" altLang="en-US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  </a:t>
            </a:r>
            <a:r>
              <a:rPr kumimoji="0" lang="en-US" altLang="zh-TW" sz="2000" kern="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(218)</a:t>
            </a: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kern="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Tx/>
              <a:buFont typeface="標楷體" pitchFamily="65" charset="-120"/>
              <a:buNone/>
              <a:tabLst/>
              <a:defRPr/>
            </a:pPr>
            <a:endParaRPr kumimoji="0" lang="zh-TW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77" y="4509120"/>
            <a:ext cx="2914686" cy="19202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403914" y="1340768"/>
            <a:ext cx="6976398" cy="4536504"/>
          </a:xfrm>
          <a:ln w="57150"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zh-TW" altLang="en-US" sz="2400" dirty="0" smtClean="0">
                <a:solidFill>
                  <a:srgbClr val="FF0000"/>
                </a:solidFill>
                <a:ea typeface="標楷體"/>
                <a:cs typeface="Times New Roman"/>
              </a:rPr>
              <a:t>  </a:t>
            </a:r>
            <a:r>
              <a:rPr lang="zh-TW" altLang="en-US" sz="2400" dirty="0">
                <a:solidFill>
                  <a:srgbClr val="FF0000"/>
                </a:solidFill>
                <a:ea typeface="標楷體"/>
                <a:cs typeface="Times New Roman"/>
              </a:rPr>
              <a:t> </a:t>
            </a:r>
            <a:endParaRPr lang="en-US" altLang="zh-TW" sz="2400" dirty="0" smtClean="0">
              <a:solidFill>
                <a:srgbClr val="FF0000"/>
              </a:solidFill>
              <a:ea typeface="標楷體"/>
              <a:cs typeface="Times New Roman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139373" y="330225"/>
            <a:ext cx="5040560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全園原住民班級人數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64" y="2212753"/>
            <a:ext cx="72390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桌面\102照\102活動照\萬聖節活動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93" y="384013"/>
            <a:ext cx="2138291" cy="16037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6" y="0"/>
            <a:ext cx="2339206" cy="1574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48" y="3356992"/>
            <a:ext cx="1861136" cy="1306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37" y="5498254"/>
            <a:ext cx="1814476" cy="13597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013629"/>
              </p:ext>
            </p:extLst>
          </p:nvPr>
        </p:nvGraphicFramePr>
        <p:xfrm>
          <a:off x="467543" y="1484784"/>
          <a:ext cx="6790205" cy="424847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14691"/>
                <a:gridCol w="1181735"/>
                <a:gridCol w="1266910"/>
                <a:gridCol w="759431"/>
                <a:gridCol w="1014957"/>
                <a:gridCol w="1014957"/>
                <a:gridCol w="937524"/>
              </a:tblGrid>
              <a:tr h="232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編號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班別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姓名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年齡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性別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200" kern="100" dirty="0" smtClean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班級人數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族別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蘋果班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張尹恩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1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蘋果班</a:t>
                      </a:r>
                      <a:endParaRPr lang="zh-TW" sz="140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谷霩．琦賀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杜坤玉</a:t>
                      </a:r>
                      <a:r>
                        <a:rPr lang="en-US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橘子班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黃誌源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檸檬班</a:t>
                      </a:r>
                      <a:endParaRPr lang="zh-TW" sz="1400" kern="100" dirty="0"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吳書亞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4</a:t>
                      </a:r>
                      <a:endParaRPr lang="zh-TW" sz="1400" kern="100" dirty="0"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賽德克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檸檬班</a:t>
                      </a:r>
                      <a:endParaRPr lang="zh-TW" sz="1400" kern="100" dirty="0"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袁聖恩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檸檬班</a:t>
                      </a:r>
                      <a:endParaRPr lang="zh-TW" sz="1400" kern="100" dirty="0"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陳麒安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檸檬班</a:t>
                      </a:r>
                      <a:endParaRPr lang="zh-TW" sz="1400" kern="100" dirty="0">
                        <a:solidFill>
                          <a:srgbClr val="7030A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鄭劉郁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奇異果班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風國恩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2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賽夏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奇異果班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廖思淇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大班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3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CC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櫻桃班</a:t>
                      </a:r>
                      <a:endParaRPr lang="zh-TW" sz="1400" kern="100" dirty="0">
                        <a:solidFill>
                          <a:srgbClr val="CC33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蘇詠鈞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中班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rgbClr val="C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1</a:t>
                      </a:r>
                      <a:endParaRPr lang="zh-TW" sz="1400" kern="100" dirty="0">
                        <a:solidFill>
                          <a:srgbClr val="C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葡萄班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鴻秉原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  <a:cs typeface="Times New Roman"/>
                        </a:rPr>
                        <a:t>6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12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葡萄班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蕭粲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男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27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葡萄班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黃雅君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阿美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14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葡萄班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潘辰瑋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排灣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15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葡萄班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高芯芷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賽夏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6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葡萄班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林瀞葳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小班</a:t>
                      </a:r>
                      <a:endParaRPr lang="zh-TW" sz="140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女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泰雅</a:t>
                      </a:r>
                      <a:endParaRPr lang="zh-TW" sz="140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2123728" y="536014"/>
            <a:ext cx="6264696" cy="8640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102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學年度園所原住民人數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" y="217242"/>
            <a:ext cx="1872208" cy="172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D:\使用者\Desktop\102下學期照片\本土語教學\DSC039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0" y="1988840"/>
            <a:ext cx="1800200" cy="1790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" y="3856151"/>
            <a:ext cx="1771836" cy="15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6151"/>
              </p:ext>
            </p:extLst>
          </p:nvPr>
        </p:nvGraphicFramePr>
        <p:xfrm>
          <a:off x="2051720" y="1940335"/>
          <a:ext cx="6408712" cy="2928824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{93296810-A885-4BE3-A3E7-6D5BEEA58F35}</a:tableStyleId>
              </a:tblPr>
              <a:tblGrid>
                <a:gridCol w="1404023"/>
                <a:gridCol w="1060167"/>
                <a:gridCol w="1061529"/>
                <a:gridCol w="1107085"/>
                <a:gridCol w="1775908"/>
              </a:tblGrid>
              <a:tr h="362404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全園幼生人數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原住民幼生數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擬授族語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備註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3624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族別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人數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rowSpan="6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16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阿美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11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阿美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授課教師泰雅族語、阿美族語、排灣族語為主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賽夏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泰雅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泰雅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賽德克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排灣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排灣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2123728" y="536014"/>
            <a:ext cx="6264696" cy="8640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度園所原住民人數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" y="217242"/>
            <a:ext cx="1872208" cy="172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D:\使用者\Desktop\102下學期照片\本土語教學\DSC039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0" y="1988840"/>
            <a:ext cx="1800200" cy="1790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" y="3856151"/>
            <a:ext cx="1771836" cy="15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37869"/>
              </p:ext>
            </p:extLst>
          </p:nvPr>
        </p:nvGraphicFramePr>
        <p:xfrm>
          <a:off x="2051720" y="1940335"/>
          <a:ext cx="6408712" cy="25614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1404023"/>
                <a:gridCol w="1060167"/>
                <a:gridCol w="1061529"/>
                <a:gridCol w="1107085"/>
                <a:gridCol w="1775908"/>
              </a:tblGrid>
              <a:tr h="362404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全園幼生人數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原住民幼生數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擬授族語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備註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3624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族別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人數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rowSpan="4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阿美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阿美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授課教師泰雅族語、阿美族語、排灣族語為主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賽夏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賽夏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泰雅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泰雅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排灣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排灣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6733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4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4752528" cy="92211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授課時段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467544" y="1772816"/>
            <a:ext cx="7776864" cy="3217648"/>
          </a:xfrm>
          <a:ln w="57150">
            <a:solidFill>
              <a:srgbClr val="008000"/>
            </a:solidFill>
          </a:ln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algn="just">
              <a:lnSpc>
                <a:spcPts val="2000"/>
              </a:lnSpc>
              <a:spcAft>
                <a:spcPts val="0"/>
              </a:spcAft>
              <a:buNone/>
            </a:pPr>
            <a:r>
              <a:rPr lang="zh-TW" altLang="en-US" sz="2400" b="1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★</a:t>
            </a:r>
            <a:r>
              <a:rPr lang="zh-TW" altLang="zh-TW" sz="2400" b="1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上課</a:t>
            </a:r>
            <a:r>
              <a:rPr lang="zh-TW" altLang="zh-TW" sz="2400" b="1" kern="100" dirty="0">
                <a:solidFill>
                  <a:srgbClr val="FF0000"/>
                </a:solidFill>
                <a:ea typeface="標楷體"/>
                <a:cs typeface="Times New Roman"/>
              </a:rPr>
              <a:t>地點</a:t>
            </a:r>
            <a:r>
              <a:rPr lang="en-US" altLang="zh-TW" sz="2400" b="1" kern="100" dirty="0">
                <a:solidFill>
                  <a:srgbClr val="FF0000"/>
                </a:solidFill>
                <a:ea typeface="標楷體"/>
                <a:cs typeface="Times New Roman"/>
              </a:rPr>
              <a:t>:</a:t>
            </a:r>
            <a:r>
              <a:rPr lang="zh-TW" altLang="zh-TW" sz="2400" b="1" kern="100" dirty="0">
                <a:solidFill>
                  <a:srgbClr val="FF0000"/>
                </a:solidFill>
                <a:ea typeface="標楷體"/>
                <a:cs typeface="Times New Roman"/>
              </a:rPr>
              <a:t>三樓故事屋</a:t>
            </a:r>
            <a:endParaRPr lang="zh-TW" altLang="zh-TW" sz="2000" kern="100" dirty="0">
              <a:cs typeface="Times New Roman"/>
            </a:endParaRPr>
          </a:p>
          <a:p>
            <a:pPr marL="0" lvl="0" indent="0" algn="just">
              <a:lnSpc>
                <a:spcPts val="2000"/>
              </a:lnSpc>
              <a:spcAft>
                <a:spcPts val="0"/>
              </a:spcAft>
              <a:buNone/>
            </a:pPr>
            <a:endParaRPr lang="en-US" altLang="zh-TW" sz="2400" b="1" kern="100" dirty="0" smtClean="0">
              <a:solidFill>
                <a:srgbClr val="0000FF"/>
              </a:solidFill>
              <a:ea typeface="標楷體"/>
              <a:cs typeface="Times New Roman"/>
            </a:endParaRPr>
          </a:p>
          <a:p>
            <a:pPr marL="0" lvl="0" indent="0" algn="just">
              <a:lnSpc>
                <a:spcPts val="2000"/>
              </a:lnSpc>
              <a:spcAft>
                <a:spcPts val="0"/>
              </a:spcAft>
              <a:buNone/>
            </a:pPr>
            <a:r>
              <a:rPr lang="zh-TW" altLang="en-US" sz="2400" b="1" kern="100" dirty="0" smtClean="0">
                <a:solidFill>
                  <a:srgbClr val="FF0000"/>
                </a:solidFill>
                <a:ea typeface="標楷體"/>
                <a:cs typeface="Times New Roman"/>
              </a:rPr>
              <a:t>★上課時間：</a:t>
            </a:r>
            <a:r>
              <a:rPr lang="en-US" altLang="zh-TW" sz="2400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  <a:hlinkClick r:id="rId2" action="ppaction://hlinkfile"/>
              </a:rPr>
              <a:t>102</a:t>
            </a:r>
            <a:r>
              <a:rPr lang="zh-TW" altLang="en-US" sz="2400" kern="1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/>
                <a:hlinkClick r:id="rId2" action="ppaction://hlinkfile"/>
              </a:rPr>
              <a:t>學期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原住民課程老師輪值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2" action="ppaction://hlinkfile"/>
              </a:rPr>
              <a:t>表</a:t>
            </a:r>
            <a:endParaRPr lang="en-US" altLang="zh-TW" sz="24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0" lvl="0" indent="0" algn="just">
              <a:lnSpc>
                <a:spcPts val="2000"/>
              </a:lnSpc>
              <a:spcAft>
                <a:spcPts val="0"/>
              </a:spcAft>
              <a:buNone/>
            </a:pPr>
            <a:endParaRPr lang="en-US" altLang="zh-TW" sz="2400" kern="100" dirty="0">
              <a:solidFill>
                <a:srgbClr val="7030A0"/>
              </a:solidFill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lvl="0" algn="just">
              <a:lnSpc>
                <a:spcPts val="2000"/>
              </a:lnSpc>
              <a:spcAft>
                <a:spcPts val="0"/>
              </a:spcAft>
              <a:buFont typeface="Wingdings"/>
              <a:buChar char=""/>
            </a:pPr>
            <a:r>
              <a:rPr lang="zh-TW" altLang="zh-TW" sz="2400" b="1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每週</a:t>
            </a: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二下午</a:t>
            </a:r>
            <a:r>
              <a:rPr lang="en-US" altLang="zh-TW" sz="2400" b="1" kern="100" dirty="0">
                <a:solidFill>
                  <a:srgbClr val="C00000"/>
                </a:solidFill>
                <a:ea typeface="標楷體"/>
                <a:cs typeface="Times New Roman"/>
              </a:rPr>
              <a:t>3:00-4:00</a:t>
            </a:r>
            <a:r>
              <a:rPr lang="zh-TW" altLang="zh-TW" sz="2400" b="1" u="sng" kern="100" dirty="0">
                <a:solidFill>
                  <a:srgbClr val="0000FF"/>
                </a:solidFill>
                <a:ea typeface="標楷體"/>
                <a:cs typeface="Times New Roman"/>
              </a:rPr>
              <a:t>阿美族和泰雅族</a:t>
            </a: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一起上課。</a:t>
            </a:r>
            <a:endParaRPr lang="zh-TW" altLang="zh-TW" sz="2000" kern="100" dirty="0">
              <a:cs typeface="Times New Roman"/>
            </a:endParaRPr>
          </a:p>
          <a:p>
            <a:pPr lvl="0" algn="just">
              <a:lnSpc>
                <a:spcPts val="2000"/>
              </a:lnSpc>
              <a:spcAft>
                <a:spcPts val="0"/>
              </a:spcAft>
              <a:buFont typeface="Wingdings"/>
              <a:buChar char=""/>
            </a:pP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每週三下午</a:t>
            </a:r>
            <a:r>
              <a:rPr lang="en-US" altLang="zh-TW" sz="2400" b="1" kern="100" dirty="0" smtClean="0">
                <a:solidFill>
                  <a:srgbClr val="C00000"/>
                </a:solidFill>
                <a:ea typeface="標楷體"/>
                <a:cs typeface="Times New Roman"/>
              </a:rPr>
              <a:t>3:00-4:00</a:t>
            </a:r>
            <a:r>
              <a:rPr lang="zh-TW" altLang="en-US" sz="2400" b="1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 </a:t>
            </a:r>
            <a:r>
              <a:rPr lang="zh-TW" altLang="zh-TW" sz="2400" b="1" u="sng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阿</a:t>
            </a:r>
            <a:r>
              <a:rPr lang="zh-TW" altLang="zh-TW" sz="2400" b="1" u="sng" kern="100" dirty="0">
                <a:solidFill>
                  <a:srgbClr val="0000FF"/>
                </a:solidFill>
                <a:ea typeface="標楷體"/>
                <a:cs typeface="Times New Roman"/>
              </a:rPr>
              <a:t>美族</a:t>
            </a: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獨自上課。</a:t>
            </a:r>
            <a:endParaRPr lang="zh-TW" altLang="zh-TW" sz="2000" kern="100" dirty="0">
              <a:cs typeface="Times New Roman"/>
            </a:endParaRPr>
          </a:p>
          <a:p>
            <a:pPr lvl="0" algn="just">
              <a:lnSpc>
                <a:spcPts val="2000"/>
              </a:lnSpc>
              <a:spcAft>
                <a:spcPts val="0"/>
              </a:spcAft>
              <a:buFont typeface="Wingdings"/>
              <a:buChar char=""/>
            </a:pP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每週四上午</a:t>
            </a:r>
            <a:r>
              <a:rPr lang="en-US" altLang="zh-TW" sz="2400" b="1" kern="100" dirty="0" smtClean="0">
                <a:solidFill>
                  <a:srgbClr val="C00000"/>
                </a:solidFill>
                <a:ea typeface="標楷體"/>
                <a:cs typeface="Times New Roman"/>
              </a:rPr>
              <a:t>9:00-10:00</a:t>
            </a:r>
            <a:r>
              <a:rPr lang="zh-TW" altLang="zh-TW" sz="2400" b="1" u="sng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和</a:t>
            </a:r>
            <a:r>
              <a:rPr lang="zh-TW" altLang="zh-TW" sz="2400" b="1" u="sng" kern="100" dirty="0">
                <a:solidFill>
                  <a:srgbClr val="0000FF"/>
                </a:solidFill>
                <a:ea typeface="標楷體"/>
                <a:cs typeface="Times New Roman"/>
              </a:rPr>
              <a:t>排灣</a:t>
            </a:r>
            <a:r>
              <a:rPr lang="zh-TW" altLang="zh-TW" sz="2400" b="1" u="sng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族</a:t>
            </a:r>
            <a:r>
              <a:rPr lang="zh-TW" altLang="en-US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獨自</a:t>
            </a:r>
            <a:r>
              <a:rPr lang="zh-TW" altLang="zh-TW" sz="2400" b="1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上課。</a:t>
            </a:r>
            <a:endParaRPr lang="en-US" altLang="zh-TW" sz="2400" b="1" kern="100" dirty="0" smtClean="0">
              <a:solidFill>
                <a:srgbClr val="0000FF"/>
              </a:solidFill>
              <a:ea typeface="標楷體"/>
              <a:cs typeface="Times New Roman"/>
            </a:endParaRPr>
          </a:p>
          <a:p>
            <a:pPr lvl="0" algn="just">
              <a:lnSpc>
                <a:spcPts val="2000"/>
              </a:lnSpc>
              <a:spcAft>
                <a:spcPts val="0"/>
              </a:spcAft>
              <a:buFont typeface="Wingdings"/>
              <a:buChar char=""/>
            </a:pPr>
            <a:r>
              <a:rPr lang="zh-TW" altLang="en-US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每週</a:t>
            </a:r>
            <a:r>
              <a:rPr lang="zh-TW" altLang="en-US" sz="2400" b="1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五</a:t>
            </a: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上午</a:t>
            </a:r>
            <a:r>
              <a:rPr lang="en-US" altLang="zh-TW" sz="2400" b="1" kern="100" dirty="0">
                <a:solidFill>
                  <a:srgbClr val="C00000"/>
                </a:solidFill>
                <a:ea typeface="標楷體"/>
                <a:cs typeface="Times New Roman"/>
              </a:rPr>
              <a:t>9:00-10:00</a:t>
            </a:r>
            <a:r>
              <a:rPr lang="zh-TW" altLang="zh-TW" sz="2400" b="1" u="sng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和</a:t>
            </a:r>
            <a:r>
              <a:rPr lang="zh-TW" altLang="en-US" sz="2400" b="1" u="sng" kern="100" dirty="0">
                <a:solidFill>
                  <a:srgbClr val="0000FF"/>
                </a:solidFill>
                <a:ea typeface="標楷體"/>
                <a:cs typeface="Times New Roman"/>
              </a:rPr>
              <a:t>泰雅</a:t>
            </a:r>
            <a:r>
              <a:rPr lang="zh-TW" altLang="zh-TW" sz="2400" b="1" u="sng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族</a:t>
            </a:r>
            <a:r>
              <a:rPr lang="zh-TW" altLang="en-US" sz="2400" b="1" u="sng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獨自</a:t>
            </a:r>
            <a:r>
              <a:rPr lang="zh-TW" altLang="zh-TW" sz="2400" b="1" kern="100" dirty="0" smtClean="0">
                <a:solidFill>
                  <a:srgbClr val="0000FF"/>
                </a:solidFill>
                <a:ea typeface="標楷體"/>
                <a:cs typeface="Times New Roman"/>
              </a:rPr>
              <a:t>上課</a:t>
            </a:r>
            <a:r>
              <a:rPr lang="zh-TW" altLang="zh-TW" sz="2400" b="1" kern="100" dirty="0">
                <a:solidFill>
                  <a:srgbClr val="0000FF"/>
                </a:solidFill>
                <a:ea typeface="標楷體"/>
                <a:cs typeface="Times New Roman"/>
              </a:rPr>
              <a:t>。</a:t>
            </a:r>
            <a:endParaRPr lang="zh-TW" altLang="zh-TW" sz="2000" kern="100" dirty="0">
              <a:cs typeface="Times New Roman"/>
            </a:endParaRPr>
          </a:p>
          <a:p>
            <a:pPr marL="0" indent="0">
              <a:lnSpc>
                <a:spcPts val="2700"/>
              </a:lnSpc>
              <a:buNone/>
            </a:pP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None/>
            </a:pPr>
            <a:endParaRPr lang="zh-TW" alt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4973714"/>
            <a:ext cx="2246565" cy="15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95255"/>
            <a:ext cx="23042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44" y="-17190"/>
            <a:ext cx="2878137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6696744" cy="92211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阿美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陳正福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族語教師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3671392" cy="2753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圓角矩形圖說文字 2"/>
          <p:cNvSpPr/>
          <p:nvPr/>
        </p:nvSpPr>
        <p:spPr>
          <a:xfrm>
            <a:off x="3923928" y="5229200"/>
            <a:ext cx="4896544" cy="1008112"/>
          </a:xfrm>
          <a:prstGeom prst="wedgeRoundRectCallout">
            <a:avLst>
              <a:gd name="adj1" fmla="val -25942"/>
              <a:gd name="adj2" fmla="val -11489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zh-TW" altLang="zh-TW" b="1" dirty="0"/>
              <a:t>每週二下午</a:t>
            </a:r>
            <a:r>
              <a:rPr lang="en-US" altLang="zh-TW" b="1" dirty="0"/>
              <a:t>3:00-4:00</a:t>
            </a:r>
            <a:r>
              <a:rPr lang="zh-TW" altLang="zh-TW" b="1" u="sng" dirty="0">
                <a:hlinkClick r:id="rId3" action="ppaction://hlinkfile"/>
              </a:rPr>
              <a:t>阿美族和泰雅族</a:t>
            </a:r>
            <a:r>
              <a:rPr lang="zh-TW" altLang="zh-TW" b="1" dirty="0"/>
              <a:t>一起上課。</a:t>
            </a:r>
            <a:endParaRPr lang="zh-TW" altLang="zh-TW" dirty="0"/>
          </a:p>
          <a:p>
            <a:pPr lvl="0"/>
            <a:r>
              <a:rPr lang="zh-TW" altLang="zh-TW" b="1" dirty="0"/>
              <a:t>每週三下午</a:t>
            </a:r>
            <a:r>
              <a:rPr lang="en-US" altLang="zh-TW" b="1" dirty="0"/>
              <a:t>3:00-4:00</a:t>
            </a:r>
            <a:r>
              <a:rPr lang="zh-TW" altLang="zh-TW" b="1" dirty="0">
                <a:hlinkClick r:id="rId4" action="ppaction://hlinkfile"/>
              </a:rPr>
              <a:t>阿美族</a:t>
            </a:r>
            <a:r>
              <a:rPr lang="zh-TW" altLang="zh-TW" b="1" dirty="0"/>
              <a:t>獨自上課。</a:t>
            </a:r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6480720" cy="92211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泰雅族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拉拜依尤耀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412776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圓角矩形圖說文字 2"/>
          <p:cNvSpPr/>
          <p:nvPr/>
        </p:nvSpPr>
        <p:spPr>
          <a:xfrm>
            <a:off x="3419872" y="4941168"/>
            <a:ext cx="5616624" cy="1080120"/>
          </a:xfrm>
          <a:prstGeom prst="wedgeRoundRectCallout">
            <a:avLst>
              <a:gd name="adj1" fmla="val -20206"/>
              <a:gd name="adj2" fmla="val -6632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              每週</a:t>
            </a:r>
            <a:r>
              <a:rPr lang="zh-TW" altLang="en-US" dirty="0"/>
              <a:t>二下午</a:t>
            </a:r>
            <a:r>
              <a:rPr lang="en-US" altLang="zh-TW" dirty="0"/>
              <a:t>3:00-4:00</a:t>
            </a:r>
            <a:r>
              <a:rPr lang="zh-TW" altLang="en-US" b="1" dirty="0">
                <a:hlinkClick r:id="rId3" action="ppaction://hlinkfile"/>
              </a:rPr>
              <a:t>阿美族和泰雅族</a:t>
            </a:r>
            <a:r>
              <a:rPr lang="zh-TW" altLang="en-US" dirty="0"/>
              <a:t>一起</a:t>
            </a:r>
            <a:r>
              <a:rPr lang="zh-TW" altLang="en-US" dirty="0" smtClean="0"/>
              <a:t>上課。</a:t>
            </a:r>
          </a:p>
          <a:p>
            <a:pPr algn="ctr"/>
            <a:r>
              <a:rPr lang="zh-TW" altLang="en-US" dirty="0" smtClean="0"/>
              <a:t>每週五下午</a:t>
            </a:r>
            <a:r>
              <a:rPr lang="en-US" altLang="zh-TW" dirty="0"/>
              <a:t>3:00-4:00</a:t>
            </a:r>
            <a:r>
              <a:rPr lang="zh-TW" altLang="en-US" b="1" u="sng" dirty="0" smtClean="0">
                <a:hlinkClick r:id="rId4" action="ppaction://hlinkfile"/>
              </a:rPr>
              <a:t>泰雅族</a:t>
            </a:r>
            <a:r>
              <a:rPr lang="zh-TW" altLang="en-US" dirty="0" smtClean="0"/>
              <a:t>獨自上課。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971600" y="260648"/>
            <a:ext cx="6912768" cy="92211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灣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</a:t>
            </a:r>
            <a:r>
              <a:rPr lang="en-US" altLang="zh-TW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石美齡族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</a:t>
            </a:r>
            <a:r>
              <a:rPr lang="zh-TW" altLang="en-US" sz="4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endParaRPr lang="en-US" altLang="zh-TW" sz="40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F:\DSC01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36" y="1628800"/>
            <a:ext cx="4810481" cy="3607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圓角矩形圖說文字 5"/>
          <p:cNvSpPr/>
          <p:nvPr/>
        </p:nvSpPr>
        <p:spPr>
          <a:xfrm>
            <a:off x="4716016" y="5443427"/>
            <a:ext cx="4320480" cy="1107866"/>
          </a:xfrm>
          <a:prstGeom prst="wedgeRoundRectCallout">
            <a:avLst>
              <a:gd name="adj1" fmla="val -11318"/>
              <a:gd name="adj2" fmla="val -9811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每週四上午</a:t>
            </a:r>
            <a:r>
              <a:rPr lang="en-US" altLang="zh-TW" dirty="0" smtClean="0"/>
              <a:t>9:00-10:00</a:t>
            </a:r>
            <a:r>
              <a:rPr lang="zh-TW" altLang="en-US" b="1" dirty="0" smtClean="0">
                <a:hlinkClick r:id="rId3" action="ppaction://hlinkfile"/>
              </a:rPr>
              <a:t>排</a:t>
            </a:r>
            <a:r>
              <a:rPr lang="zh-TW" altLang="en-US" b="1" dirty="0">
                <a:hlinkClick r:id="rId3" action="ppaction://hlinkfile"/>
              </a:rPr>
              <a:t>灣</a:t>
            </a:r>
            <a:r>
              <a:rPr lang="zh-TW" altLang="en-US" b="1" dirty="0" smtClean="0">
                <a:hlinkClick r:id="rId3" action="ppaction://hlinkfile"/>
              </a:rPr>
              <a:t>族</a:t>
            </a:r>
            <a:r>
              <a:rPr lang="zh-TW" altLang="en-US" dirty="0"/>
              <a:t>獨自</a:t>
            </a:r>
            <a:r>
              <a:rPr lang="zh-TW" altLang="en-US" dirty="0" smtClean="0"/>
              <a:t>上課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54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0上校務會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100上校務會議</Template>
  <TotalTime>2786</TotalTime>
  <Words>1408</Words>
  <Application>Microsoft Office PowerPoint</Application>
  <PresentationFormat>如螢幕大小 (4:3)</PresentationFormat>
  <Paragraphs>296</Paragraphs>
  <Slides>15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100上校務會議</vt:lpstr>
      <vt:lpstr>新北市新店區安坑國民小學附設幼兒園 102學年度 </vt:lpstr>
      <vt:lpstr>PowerPoint 簡報</vt:lpstr>
      <vt:lpstr>PowerPoint 簡報</vt:lpstr>
      <vt:lpstr>102學年度園所原住民人數</vt:lpstr>
      <vt:lpstr>103學年度園所原住民人數</vt:lpstr>
      <vt:lpstr>授課時段</vt:lpstr>
      <vt:lpstr>阿美族-陳正福族語教師</vt:lpstr>
      <vt:lpstr>泰雅族-拉拜依尤耀</vt:lpstr>
      <vt:lpstr>PowerPoint 簡報</vt:lpstr>
      <vt:lpstr>PowerPoint 簡報</vt:lpstr>
      <vt:lpstr>彩虹幼教大樓-多元智慧教室</vt:lpstr>
      <vt:lpstr>全園原住民班級</vt:lpstr>
      <vt:lpstr> </vt:lpstr>
      <vt:lpstr>原住民族語教師教學上課問題</vt:lpstr>
      <vt:lpstr>結         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101幼兒園業務報告12.03</dc:title>
  <dc:creator>TEACHER-CO</dc:creator>
  <cp:lastModifiedBy>GOO</cp:lastModifiedBy>
  <cp:revision>189</cp:revision>
  <dcterms:created xsi:type="dcterms:W3CDTF">2012-11-24T02:03:44Z</dcterms:created>
  <dcterms:modified xsi:type="dcterms:W3CDTF">2019-11-07T04:02:46Z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TC019848989991</vt:lpwstr>
  </property>
</Properties>
</file>