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61"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5BE840-614E-46D9-B8D7-53139E944989}" type="datetimeFigureOut">
              <a:rPr lang="zh-TW" altLang="en-US" smtClean="0"/>
              <a:t>2019/2/20</a:t>
            </a:fld>
            <a:endParaRPr lang="zh-TW" altLang="en-US"/>
          </a:p>
        </p:txBody>
      </p:sp>
      <p:sp>
        <p:nvSpPr>
          <p:cNvPr id="5" name="Footer Placeholder 4"/>
          <p:cNvSpPr>
            <a:spLocks noGrp="1"/>
          </p:cNvSpPr>
          <p:nvPr>
            <p:ph type="ftr" sz="quarter" idx="11"/>
          </p:nvPr>
        </p:nvSpPr>
        <p:spPr>
          <a:xfrm>
            <a:off x="2692397" y="5037663"/>
            <a:ext cx="5214635" cy="279400"/>
          </a:xfrm>
        </p:spPr>
        <p:txBody>
          <a:bodyPr/>
          <a:lstStyle/>
          <a:p>
            <a:endParaRPr lang="zh-TW" altLang="en-US"/>
          </a:p>
        </p:txBody>
      </p:sp>
      <p:sp>
        <p:nvSpPr>
          <p:cNvPr id="6" name="Slide Number Placeholder 5"/>
          <p:cNvSpPr>
            <a:spLocks noGrp="1"/>
          </p:cNvSpPr>
          <p:nvPr>
            <p:ph type="sldNum" sz="quarter" idx="12"/>
          </p:nvPr>
        </p:nvSpPr>
        <p:spPr>
          <a:xfrm>
            <a:off x="8956900" y="5037663"/>
            <a:ext cx="551167" cy="279400"/>
          </a:xfrm>
        </p:spPr>
        <p:txBody>
          <a:bodyPr/>
          <a:lstStyle/>
          <a:p>
            <a:fld id="{0B34A803-C0FD-491A-9675-A8F0B60A76C6}" type="slidenum">
              <a:rPr lang="zh-TW" altLang="en-US" smtClean="0"/>
              <a:t>‹#›</a:t>
            </a:fld>
            <a:endParaRPr lang="zh-TW"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768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875BE840-614E-46D9-B8D7-53139E944989}" type="datetimeFigureOut">
              <a:rPr lang="zh-TW" altLang="en-US" smtClean="0"/>
              <a:t>2019/2/20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B34A803-C0FD-491A-9675-A8F0B60A76C6}" type="slidenum">
              <a:rPr lang="zh-TW" altLang="en-US" smtClean="0"/>
              <a:t>‹#›</a:t>
            </a:fld>
            <a:endParaRPr lang="zh-TW" altLang="en-US"/>
          </a:p>
        </p:txBody>
      </p:sp>
    </p:spTree>
    <p:extLst>
      <p:ext uri="{BB962C8B-B14F-4D97-AF65-F5344CB8AC3E}">
        <p14:creationId xmlns:p14="http://schemas.microsoft.com/office/powerpoint/2010/main" val="120462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75BE840-614E-46D9-B8D7-53139E944989}" type="datetimeFigureOut">
              <a:rPr lang="zh-TW" altLang="en-US" smtClean="0"/>
              <a:t>2019/2/20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34A803-C0FD-491A-9675-A8F0B60A76C6}" type="slidenum">
              <a:rPr lang="zh-TW" altLang="en-US" smtClean="0"/>
              <a:t>‹#›</a:t>
            </a:fld>
            <a:endParaRPr lang="zh-TW"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1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75BE840-614E-46D9-B8D7-53139E944989}" type="datetimeFigureOut">
              <a:rPr lang="zh-TW" altLang="en-US" smtClean="0"/>
              <a:t>2019/2/20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34A803-C0FD-491A-9675-A8F0B60A76C6}" type="slidenum">
              <a:rPr lang="zh-TW" altLang="en-US" smtClean="0"/>
              <a:t>‹#›</a:t>
            </a:fld>
            <a:endParaRPr lang="zh-TW"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299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75BE840-614E-46D9-B8D7-53139E944989}" type="datetimeFigureOut">
              <a:rPr lang="zh-TW" altLang="en-US" smtClean="0"/>
              <a:t>2019/2/20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34A803-C0FD-491A-9675-A8F0B60A76C6}" type="slidenum">
              <a:rPr lang="zh-TW" altLang="en-US" smtClean="0"/>
              <a:t>‹#›</a:t>
            </a:fld>
            <a:endParaRPr lang="zh-TW" altLang="en-US"/>
          </a:p>
        </p:txBody>
      </p:sp>
    </p:spTree>
    <p:extLst>
      <p:ext uri="{BB962C8B-B14F-4D97-AF65-F5344CB8AC3E}">
        <p14:creationId xmlns:p14="http://schemas.microsoft.com/office/powerpoint/2010/main" val="4187199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75BE840-614E-46D9-B8D7-53139E944989}" type="datetimeFigureOut">
              <a:rPr lang="zh-TW" altLang="en-US" smtClean="0"/>
              <a:t>2019/2/20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34A803-C0FD-491A-9675-A8F0B60A76C6}" type="slidenum">
              <a:rPr lang="zh-TW" altLang="en-US" smtClean="0"/>
              <a:t>‹#›</a:t>
            </a:fld>
            <a:endParaRPr lang="zh-TW"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744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75BE840-614E-46D9-B8D7-53139E944989}" type="datetimeFigureOut">
              <a:rPr lang="zh-TW" altLang="en-US" smtClean="0"/>
              <a:t>2019/2/20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34A803-C0FD-491A-9675-A8F0B60A76C6}" type="slidenum">
              <a:rPr lang="zh-TW" altLang="en-US" smtClean="0"/>
              <a:t>‹#›</a:t>
            </a:fld>
            <a:endParaRPr lang="zh-TW"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163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5BE840-614E-46D9-B8D7-53139E944989}" type="datetimeFigureOut">
              <a:rPr lang="zh-TW" altLang="en-US" smtClean="0"/>
              <a:t>2019/2/20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34A803-C0FD-491A-9675-A8F0B60A76C6}" type="slidenum">
              <a:rPr lang="zh-TW" altLang="en-US" smtClean="0"/>
              <a:t>‹#›</a:t>
            </a:fld>
            <a:endParaRPr lang="zh-TW"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286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5BE840-614E-46D9-B8D7-53139E944989}" type="datetimeFigureOut">
              <a:rPr lang="zh-TW" altLang="en-US" smtClean="0"/>
              <a:t>2019/2/20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34A803-C0FD-491A-9675-A8F0B60A76C6}" type="slidenum">
              <a:rPr lang="zh-TW" altLang="en-US" smtClean="0"/>
              <a:t>‹#›</a:t>
            </a:fld>
            <a:endParaRPr lang="zh-TW"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766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5BE840-614E-46D9-B8D7-53139E944989}" type="datetimeFigureOut">
              <a:rPr lang="zh-TW" altLang="en-US" smtClean="0"/>
              <a:t>2019/2/20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34A803-C0FD-491A-9675-A8F0B60A76C6}" type="slidenum">
              <a:rPr lang="zh-TW" altLang="en-US" smtClean="0"/>
              <a:t>‹#›</a:t>
            </a:fld>
            <a:endParaRPr lang="zh-TW" altLang="en-US"/>
          </a:p>
        </p:txBody>
      </p:sp>
    </p:spTree>
    <p:extLst>
      <p:ext uri="{BB962C8B-B14F-4D97-AF65-F5344CB8AC3E}">
        <p14:creationId xmlns:p14="http://schemas.microsoft.com/office/powerpoint/2010/main" val="73487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75BE840-614E-46D9-B8D7-53139E944989}" type="datetimeFigureOut">
              <a:rPr lang="zh-TW" altLang="en-US" smtClean="0"/>
              <a:t>2019/2/20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34A803-C0FD-491A-9675-A8F0B60A76C6}" type="slidenum">
              <a:rPr lang="zh-TW" altLang="en-US" smtClean="0"/>
              <a:t>‹#›</a:t>
            </a:fld>
            <a:endParaRPr lang="zh-TW"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010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75BE840-614E-46D9-B8D7-53139E944989}" type="datetimeFigureOut">
              <a:rPr lang="zh-TW" altLang="en-US" smtClean="0"/>
              <a:t>2019/2/20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B34A803-C0FD-491A-9675-A8F0B60A76C6}" type="slidenum">
              <a:rPr lang="zh-TW" altLang="en-US" smtClean="0"/>
              <a:t>‹#›</a:t>
            </a:fld>
            <a:endParaRPr lang="zh-TW" altLang="en-US"/>
          </a:p>
        </p:txBody>
      </p:sp>
    </p:spTree>
    <p:extLst>
      <p:ext uri="{BB962C8B-B14F-4D97-AF65-F5344CB8AC3E}">
        <p14:creationId xmlns:p14="http://schemas.microsoft.com/office/powerpoint/2010/main" val="405823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75BE840-614E-46D9-B8D7-53139E944989}" type="datetimeFigureOut">
              <a:rPr lang="zh-TW" altLang="en-US" smtClean="0"/>
              <a:t>2019/2/20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B34A803-C0FD-491A-9675-A8F0B60A76C6}" type="slidenum">
              <a:rPr lang="zh-TW" altLang="en-US" smtClean="0"/>
              <a:t>‹#›</a:t>
            </a:fld>
            <a:endParaRPr lang="zh-TW"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629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75BE840-614E-46D9-B8D7-53139E944989}" type="datetimeFigureOut">
              <a:rPr lang="zh-TW" altLang="en-US" smtClean="0"/>
              <a:t>2019/2/20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B34A803-C0FD-491A-9675-A8F0B60A76C6}" type="slidenum">
              <a:rPr lang="zh-TW" altLang="en-US" smtClean="0"/>
              <a:t>‹#›</a:t>
            </a:fld>
            <a:endParaRPr lang="zh-TW"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793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BE840-614E-46D9-B8D7-53139E944989}" type="datetimeFigureOut">
              <a:rPr lang="zh-TW" altLang="en-US" smtClean="0"/>
              <a:t>2019/2/20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0B34A803-C0FD-491A-9675-A8F0B60A76C6}" type="slidenum">
              <a:rPr lang="zh-TW" altLang="en-US" smtClean="0"/>
              <a:t>‹#›</a:t>
            </a:fld>
            <a:endParaRPr lang="zh-TW" altLang="en-US"/>
          </a:p>
        </p:txBody>
      </p:sp>
    </p:spTree>
    <p:extLst>
      <p:ext uri="{BB962C8B-B14F-4D97-AF65-F5344CB8AC3E}">
        <p14:creationId xmlns:p14="http://schemas.microsoft.com/office/powerpoint/2010/main" val="209358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875BE840-614E-46D9-B8D7-53139E944989}" type="datetimeFigureOut">
              <a:rPr lang="zh-TW" altLang="en-US" smtClean="0"/>
              <a:t>2019/2/20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B34A803-C0FD-491A-9675-A8F0B60A76C6}" type="slidenum">
              <a:rPr lang="zh-TW" altLang="en-US" smtClean="0"/>
              <a:t>‹#›</a:t>
            </a:fld>
            <a:endParaRPr lang="zh-TW"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93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875BE840-614E-46D9-B8D7-53139E944989}" type="datetimeFigureOut">
              <a:rPr lang="zh-TW" altLang="en-US" smtClean="0"/>
              <a:t>2019/2/20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B34A803-C0FD-491A-9675-A8F0B60A76C6}" type="slidenum">
              <a:rPr lang="zh-TW" altLang="en-US" smtClean="0"/>
              <a:t>‹#›</a:t>
            </a:fld>
            <a:endParaRPr lang="zh-TW" altLang="en-US"/>
          </a:p>
        </p:txBody>
      </p:sp>
    </p:spTree>
    <p:extLst>
      <p:ext uri="{BB962C8B-B14F-4D97-AF65-F5344CB8AC3E}">
        <p14:creationId xmlns:p14="http://schemas.microsoft.com/office/powerpoint/2010/main" val="244102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5BE840-614E-46D9-B8D7-53139E944989}" type="datetimeFigureOut">
              <a:rPr lang="zh-TW" altLang="en-US" smtClean="0"/>
              <a:t>2019/2/20</a:t>
            </a:fld>
            <a:endParaRPr lang="zh-TW"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34A803-C0FD-491A-9675-A8F0B60A76C6}" type="slidenum">
              <a:rPr lang="zh-TW" altLang="en-US" smtClean="0"/>
              <a:t>‹#›</a:t>
            </a:fld>
            <a:endParaRPr lang="zh-TW" altLang="en-US"/>
          </a:p>
        </p:txBody>
      </p:sp>
    </p:spTree>
    <p:extLst>
      <p:ext uri="{BB962C8B-B14F-4D97-AF65-F5344CB8AC3E}">
        <p14:creationId xmlns:p14="http://schemas.microsoft.com/office/powerpoint/2010/main" val="266560231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834D19-E9CC-48FB-966A-887BF7A52162}"/>
              </a:ext>
            </a:extLst>
          </p:cNvPr>
          <p:cNvSpPr>
            <a:spLocks noGrp="1"/>
          </p:cNvSpPr>
          <p:nvPr>
            <p:ph type="ctrTitle"/>
          </p:nvPr>
        </p:nvSpPr>
        <p:spPr>
          <a:xfrm>
            <a:off x="1524000" y="812803"/>
            <a:ext cx="9144000" cy="2387600"/>
          </a:xfrm>
        </p:spPr>
        <p:txBody>
          <a:bodyPr>
            <a:normAutofit/>
          </a:bodyPr>
          <a:lstStyle/>
          <a:p>
            <a:r>
              <a:rPr lang="zh-TW" altLang="en-US" dirty="0">
                <a:solidFill>
                  <a:srgbClr val="FF0000"/>
                </a:solidFill>
                <a:latin typeface="標楷體" panose="03000509000000000000" pitchFamily="65" charset="-120"/>
                <a:ea typeface="標楷體" panose="03000509000000000000" pitchFamily="65" charset="-120"/>
              </a:rPr>
              <a:t>地震</a:t>
            </a:r>
          </a:p>
        </p:txBody>
      </p:sp>
      <p:sp>
        <p:nvSpPr>
          <p:cNvPr id="3" name="副標題 2">
            <a:extLst>
              <a:ext uri="{FF2B5EF4-FFF2-40B4-BE49-F238E27FC236}">
                <a16:creationId xmlns:a16="http://schemas.microsoft.com/office/drawing/2014/main" id="{D68C0330-E19B-4103-A70B-853DC1598CF7}"/>
              </a:ext>
            </a:extLst>
          </p:cNvPr>
          <p:cNvSpPr>
            <a:spLocks noGrp="1"/>
          </p:cNvSpPr>
          <p:nvPr>
            <p:ph type="subTitle" idx="1"/>
          </p:nvPr>
        </p:nvSpPr>
        <p:spPr/>
        <p:txBody>
          <a:bodyPr/>
          <a:lstStyle/>
          <a:p>
            <a:r>
              <a:rPr lang="zh-TW" altLang="en-US" dirty="0"/>
              <a:t> 組員</a:t>
            </a:r>
            <a:r>
              <a:rPr lang="en-US" altLang="zh-TW" dirty="0"/>
              <a:t>:1.3.4.10.7.25.9</a:t>
            </a:r>
            <a:endParaRPr lang="zh-TW" altLang="en-US" dirty="0"/>
          </a:p>
        </p:txBody>
      </p:sp>
    </p:spTree>
    <p:extLst>
      <p:ext uri="{BB962C8B-B14F-4D97-AF65-F5344CB8AC3E}">
        <p14:creationId xmlns:p14="http://schemas.microsoft.com/office/powerpoint/2010/main" val="329200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B27D92-4797-4FE7-B1A6-7F5491B33A10}"/>
              </a:ext>
            </a:extLst>
          </p:cNvPr>
          <p:cNvSpPr>
            <a:spLocks noGrp="1"/>
          </p:cNvSpPr>
          <p:nvPr>
            <p:ph type="title"/>
          </p:nvPr>
        </p:nvSpPr>
        <p:spPr/>
        <p:txBody>
          <a:bodyPr/>
          <a:lstStyle/>
          <a:p>
            <a:r>
              <a:rPr lang="zh-TW" altLang="en-US" dirty="0">
                <a:solidFill>
                  <a:srgbClr val="FF0000"/>
                </a:solidFill>
              </a:rPr>
              <a:t>地震的原因</a:t>
            </a:r>
          </a:p>
        </p:txBody>
      </p:sp>
      <p:sp>
        <p:nvSpPr>
          <p:cNvPr id="3" name="內容版面配置區 2">
            <a:extLst>
              <a:ext uri="{FF2B5EF4-FFF2-40B4-BE49-F238E27FC236}">
                <a16:creationId xmlns:a16="http://schemas.microsoft.com/office/drawing/2014/main" id="{C02BB0A7-0972-401F-8595-F266F0EB56F1}"/>
              </a:ext>
            </a:extLst>
          </p:cNvPr>
          <p:cNvSpPr>
            <a:spLocks noGrp="1"/>
          </p:cNvSpPr>
          <p:nvPr>
            <p:ph idx="1"/>
          </p:nvPr>
        </p:nvSpPr>
        <p:spPr/>
        <p:txBody>
          <a:bodyPr/>
          <a:lstStyle/>
          <a:p>
            <a:pPr lvl="1"/>
            <a:r>
              <a:rPr lang="zh-TW" altLang="en-US" dirty="0"/>
              <a:t>地震產生的原因是因為地殼在板塊運動的過程中累積應力，當地殼無法繼續累積應力時，地殼會破裂，釋放出地震波，使地面發生震動</a:t>
            </a:r>
          </a:p>
        </p:txBody>
      </p:sp>
      <p:sp>
        <p:nvSpPr>
          <p:cNvPr id="4" name="矩形: 圓角 3">
            <a:extLst>
              <a:ext uri="{FF2B5EF4-FFF2-40B4-BE49-F238E27FC236}">
                <a16:creationId xmlns:a16="http://schemas.microsoft.com/office/drawing/2014/main" id="{8CB95B99-8589-47A5-B819-F62F017C7D0A}"/>
              </a:ext>
            </a:extLst>
          </p:cNvPr>
          <p:cNvSpPr/>
          <p:nvPr/>
        </p:nvSpPr>
        <p:spPr>
          <a:xfrm>
            <a:off x="8447714" y="3607266"/>
            <a:ext cx="2448883" cy="140935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659591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016ED6-84B5-44D8-B4CA-2C8C6D904F54}"/>
              </a:ext>
            </a:extLst>
          </p:cNvPr>
          <p:cNvSpPr>
            <a:spLocks noGrp="1"/>
          </p:cNvSpPr>
          <p:nvPr>
            <p:ph type="title"/>
          </p:nvPr>
        </p:nvSpPr>
        <p:spPr/>
        <p:txBody>
          <a:bodyPr/>
          <a:lstStyle/>
          <a:p>
            <a:r>
              <a:rPr lang="zh-TW" altLang="en-US" dirty="0">
                <a:solidFill>
                  <a:srgbClr val="FF0000"/>
                </a:solidFill>
              </a:rPr>
              <a:t>芮氏規模</a:t>
            </a:r>
          </a:p>
        </p:txBody>
      </p:sp>
      <p:sp>
        <p:nvSpPr>
          <p:cNvPr id="3" name="內容版面配置區 2">
            <a:extLst>
              <a:ext uri="{FF2B5EF4-FFF2-40B4-BE49-F238E27FC236}">
                <a16:creationId xmlns:a16="http://schemas.microsoft.com/office/drawing/2014/main" id="{D9103F2D-ED19-4653-B9CB-C979E76B875A}"/>
              </a:ext>
            </a:extLst>
          </p:cNvPr>
          <p:cNvSpPr>
            <a:spLocks noGrp="1"/>
          </p:cNvSpPr>
          <p:nvPr>
            <p:ph idx="1"/>
          </p:nvPr>
        </p:nvSpPr>
        <p:spPr/>
        <p:txBody>
          <a:bodyPr/>
          <a:lstStyle/>
          <a:p>
            <a:r>
              <a:rPr lang="zh-TW" altLang="en-US" dirty="0"/>
              <a:t>芮氏地震規模，亦稱近震規模，是一種表示地震規模大小的標度。它是由觀測點處地震儀所記錄到的地震波最大振幅的常用對數演算而來。</a:t>
            </a:r>
          </a:p>
        </p:txBody>
      </p:sp>
      <p:sp>
        <p:nvSpPr>
          <p:cNvPr id="4" name="矩形: 圓角 3">
            <a:extLst>
              <a:ext uri="{FF2B5EF4-FFF2-40B4-BE49-F238E27FC236}">
                <a16:creationId xmlns:a16="http://schemas.microsoft.com/office/drawing/2014/main" id="{28B36C2C-7712-475A-9EC3-1911CD4A0FE6}"/>
              </a:ext>
            </a:extLst>
          </p:cNvPr>
          <p:cNvSpPr/>
          <p:nvPr/>
        </p:nvSpPr>
        <p:spPr>
          <a:xfrm>
            <a:off x="6096000" y="3791824"/>
            <a:ext cx="4700631" cy="2084044"/>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16248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AE4D92-5C58-450D-A2C5-34FCE74A9E49}"/>
              </a:ext>
            </a:extLst>
          </p:cNvPr>
          <p:cNvSpPr>
            <a:spLocks noGrp="1"/>
          </p:cNvSpPr>
          <p:nvPr>
            <p:ph type="title"/>
          </p:nvPr>
        </p:nvSpPr>
        <p:spPr>
          <a:xfrm>
            <a:off x="1295402" y="889853"/>
            <a:ext cx="9601196" cy="1303867"/>
          </a:xfrm>
        </p:spPr>
        <p:txBody>
          <a:bodyPr/>
          <a:lstStyle/>
          <a:p>
            <a:r>
              <a:rPr lang="en-US" altLang="zh-TW" dirty="0">
                <a:solidFill>
                  <a:srgbClr val="FF0000"/>
                </a:solidFill>
              </a:rPr>
              <a:t>921</a:t>
            </a:r>
            <a:r>
              <a:rPr lang="zh-TW" altLang="en-US" dirty="0">
                <a:solidFill>
                  <a:srgbClr val="FF0000"/>
                </a:solidFill>
              </a:rPr>
              <a:t>大地震</a:t>
            </a:r>
          </a:p>
        </p:txBody>
      </p:sp>
      <p:sp>
        <p:nvSpPr>
          <p:cNvPr id="3" name="內容版面配置區 2">
            <a:extLst>
              <a:ext uri="{FF2B5EF4-FFF2-40B4-BE49-F238E27FC236}">
                <a16:creationId xmlns:a16="http://schemas.microsoft.com/office/drawing/2014/main" id="{F873B80A-32C7-4484-AFF3-D30745DAC126}"/>
              </a:ext>
            </a:extLst>
          </p:cNvPr>
          <p:cNvSpPr>
            <a:spLocks noGrp="1"/>
          </p:cNvSpPr>
          <p:nvPr>
            <p:ph idx="1"/>
          </p:nvPr>
        </p:nvSpPr>
        <p:spPr>
          <a:xfrm>
            <a:off x="1416691" y="2556932"/>
            <a:ext cx="9601196" cy="3318936"/>
          </a:xfrm>
        </p:spPr>
        <p:txBody>
          <a:bodyPr/>
          <a:lstStyle/>
          <a:p>
            <a:r>
              <a:rPr lang="en-US" altLang="zh-TW" dirty="0"/>
              <a:t>921</a:t>
            </a:r>
            <a:r>
              <a:rPr lang="zh-TW" altLang="en-US" dirty="0"/>
              <a:t>大地震，又稱集集大地震，是</a:t>
            </a:r>
            <a:r>
              <a:rPr lang="en-US" altLang="zh-TW" dirty="0"/>
              <a:t>1999</a:t>
            </a:r>
            <a:r>
              <a:rPr lang="zh-TW" altLang="en-US" dirty="0"/>
              <a:t>年</a:t>
            </a:r>
            <a:r>
              <a:rPr lang="en-US" altLang="zh-TW" dirty="0"/>
              <a:t>9</a:t>
            </a:r>
            <a:r>
              <a:rPr lang="zh-TW" altLang="en-US" dirty="0"/>
              <a:t>月</a:t>
            </a:r>
            <a:r>
              <a:rPr lang="en-US" altLang="zh-TW" dirty="0"/>
              <a:t>21</a:t>
            </a:r>
            <a:r>
              <a:rPr lang="zh-TW" altLang="en-US" dirty="0"/>
              <a:t>日上午</a:t>
            </a:r>
            <a:r>
              <a:rPr lang="en-US" altLang="zh-TW" dirty="0"/>
              <a:t>1</a:t>
            </a:r>
            <a:r>
              <a:rPr lang="zh-TW" altLang="en-US" dirty="0"/>
              <a:t>時</a:t>
            </a:r>
            <a:r>
              <a:rPr lang="en-US" altLang="zh-TW" dirty="0"/>
              <a:t>47</a:t>
            </a:r>
            <a:r>
              <a:rPr lang="zh-TW" altLang="en-US" dirty="0"/>
              <a:t>分</a:t>
            </a:r>
            <a:r>
              <a:rPr lang="en-US" altLang="zh-TW" dirty="0"/>
              <a:t>15.9</a:t>
            </a:r>
            <a:r>
              <a:rPr lang="zh-TW" altLang="en-US" dirty="0"/>
              <a:t>秒發生於中華民國中部山區的逆斷層型地震，造成全島均感受到嚴重搖晃，共持續約</a:t>
            </a:r>
            <a:r>
              <a:rPr lang="en-US" altLang="zh-TW" dirty="0"/>
              <a:t>102</a:t>
            </a:r>
            <a:r>
              <a:rPr lang="zh-TW" altLang="en-US" dirty="0"/>
              <a:t>秒，震央位於北緯</a:t>
            </a:r>
            <a:r>
              <a:rPr lang="en-US" altLang="zh-TW" dirty="0"/>
              <a:t>23.85</a:t>
            </a:r>
            <a:r>
              <a:rPr lang="zh-TW" altLang="en-US" dirty="0"/>
              <a:t>度、東經</a:t>
            </a:r>
            <a:r>
              <a:rPr lang="en-US" altLang="zh-TW" dirty="0"/>
              <a:t>120.82</a:t>
            </a:r>
            <a:r>
              <a:rPr lang="zh-TW" altLang="en-US" dirty="0"/>
              <a:t>度，處於南投縣集集鎮境內，震源深度約</a:t>
            </a:r>
            <a:r>
              <a:rPr lang="en-US" altLang="zh-TW" dirty="0"/>
              <a:t>8.0</a:t>
            </a:r>
            <a:r>
              <a:rPr lang="zh-TW" altLang="en-US" dirty="0"/>
              <a:t>公里，芮氏規模</a:t>
            </a:r>
            <a:r>
              <a:rPr lang="en-US" altLang="zh-TW" dirty="0"/>
              <a:t>7.3</a:t>
            </a:r>
            <a:r>
              <a:rPr lang="zh-TW" altLang="en-US" dirty="0"/>
              <a:t>。</a:t>
            </a:r>
            <a:endParaRPr lang="en-US" altLang="zh-TW" dirty="0"/>
          </a:p>
          <a:p>
            <a:r>
              <a:rPr lang="zh-TW" altLang="en-US" dirty="0"/>
              <a:t>此地震造成</a:t>
            </a:r>
            <a:r>
              <a:rPr lang="en-US" altLang="zh-TW" dirty="0"/>
              <a:t>2,415</a:t>
            </a:r>
            <a:r>
              <a:rPr lang="zh-TW" altLang="en-US" dirty="0"/>
              <a:t>人死亡，</a:t>
            </a:r>
            <a:r>
              <a:rPr lang="en-US" altLang="zh-TW" dirty="0"/>
              <a:t>29</a:t>
            </a:r>
            <a:r>
              <a:rPr lang="zh-TW" altLang="en-US" dirty="0"/>
              <a:t>人失蹤，</a:t>
            </a:r>
            <a:r>
              <a:rPr lang="en-US" altLang="zh-TW" dirty="0"/>
              <a:t>11,305</a:t>
            </a:r>
            <a:r>
              <a:rPr lang="zh-TW" altLang="en-US" dirty="0"/>
              <a:t>人受傷，</a:t>
            </a:r>
            <a:r>
              <a:rPr lang="en-US" altLang="zh-TW" dirty="0"/>
              <a:t>51,711</a:t>
            </a:r>
            <a:r>
              <a:rPr lang="zh-TW" altLang="en-US" dirty="0"/>
              <a:t>間房屋全倒。</a:t>
            </a:r>
            <a:endParaRPr lang="en-US" altLang="zh-TW" dirty="0"/>
          </a:p>
        </p:txBody>
      </p:sp>
      <p:sp>
        <p:nvSpPr>
          <p:cNvPr id="7" name="矩形: 圓角 6">
            <a:extLst>
              <a:ext uri="{FF2B5EF4-FFF2-40B4-BE49-F238E27FC236}">
                <a16:creationId xmlns:a16="http://schemas.microsoft.com/office/drawing/2014/main" id="{4CE92FC7-A4B8-429A-AC89-C9D78ADBF3D2}"/>
              </a:ext>
            </a:extLst>
          </p:cNvPr>
          <p:cNvSpPr/>
          <p:nvPr/>
        </p:nvSpPr>
        <p:spPr>
          <a:xfrm>
            <a:off x="8648007" y="4681057"/>
            <a:ext cx="2369880" cy="1474133"/>
          </a:xfrm>
          <a:prstGeom prst="roundRect">
            <a:avLst>
              <a:gd name="adj" fmla="val 18635"/>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圓角 7">
            <a:extLst>
              <a:ext uri="{FF2B5EF4-FFF2-40B4-BE49-F238E27FC236}">
                <a16:creationId xmlns:a16="http://schemas.microsoft.com/office/drawing/2014/main" id="{C0E754E0-49AE-4CFB-8B07-8CA03DC4F647}"/>
              </a:ext>
            </a:extLst>
          </p:cNvPr>
          <p:cNvSpPr/>
          <p:nvPr/>
        </p:nvSpPr>
        <p:spPr>
          <a:xfrm>
            <a:off x="5853424" y="4681057"/>
            <a:ext cx="2369880" cy="1474133"/>
          </a:xfrm>
          <a:prstGeom prst="roundRect">
            <a:avLst>
              <a:gd name="adj" fmla="val 18635"/>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29532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8F257B-0C72-4337-84D7-52F308D01B75}"/>
              </a:ext>
            </a:extLst>
          </p:cNvPr>
          <p:cNvSpPr>
            <a:spLocks noGrp="1"/>
          </p:cNvSpPr>
          <p:nvPr>
            <p:ph type="title"/>
          </p:nvPr>
        </p:nvSpPr>
        <p:spPr/>
        <p:txBody>
          <a:bodyPr/>
          <a:lstStyle/>
          <a:p>
            <a:r>
              <a:rPr lang="zh-TW" altLang="en-US" dirty="0">
                <a:solidFill>
                  <a:srgbClr val="FF0000"/>
                </a:solidFill>
              </a:rPr>
              <a:t>花蓮大地震</a:t>
            </a:r>
          </a:p>
        </p:txBody>
      </p:sp>
      <p:sp>
        <p:nvSpPr>
          <p:cNvPr id="9" name="內容版面配置區 8">
            <a:extLst>
              <a:ext uri="{FF2B5EF4-FFF2-40B4-BE49-F238E27FC236}">
                <a16:creationId xmlns:a16="http://schemas.microsoft.com/office/drawing/2014/main" id="{21F512A9-51E5-4482-B3E4-1F6C00B82967}"/>
              </a:ext>
            </a:extLst>
          </p:cNvPr>
          <p:cNvSpPr>
            <a:spLocks noGrp="1"/>
          </p:cNvSpPr>
          <p:nvPr>
            <p:ph idx="1"/>
          </p:nvPr>
        </p:nvSpPr>
        <p:spPr/>
        <p:txBody>
          <a:bodyPr/>
          <a:lstStyle/>
          <a:p>
            <a:r>
              <a:rPr lang="en-US" altLang="zh-TW" dirty="0"/>
              <a:t>2018</a:t>
            </a:r>
            <a:r>
              <a:rPr lang="zh-TW" altLang="en-US" dirty="0"/>
              <a:t>年花蓮地震，是指主震發生於</a:t>
            </a:r>
            <a:r>
              <a:rPr lang="en-US" altLang="zh-TW" dirty="0"/>
              <a:t>2018</a:t>
            </a:r>
            <a:r>
              <a:rPr lang="zh-TW" altLang="en-US" dirty="0"/>
              <a:t>年</a:t>
            </a:r>
            <a:r>
              <a:rPr lang="en-US" altLang="zh-TW" dirty="0"/>
              <a:t>2</a:t>
            </a:r>
            <a:r>
              <a:rPr lang="zh-TW" altLang="en-US" dirty="0"/>
              <a:t>月</a:t>
            </a:r>
            <a:r>
              <a:rPr lang="en-US" altLang="zh-TW" dirty="0"/>
              <a:t>6</a:t>
            </a:r>
            <a:r>
              <a:rPr lang="zh-TW" altLang="en-US" dirty="0"/>
              <a:t>日</a:t>
            </a:r>
            <a:r>
              <a:rPr lang="en-US" altLang="zh-TW" dirty="0"/>
              <a:t>23</a:t>
            </a:r>
            <a:r>
              <a:rPr lang="zh-TW" altLang="en-US" dirty="0"/>
              <a:t>時</a:t>
            </a:r>
            <a:r>
              <a:rPr lang="en-US" altLang="zh-TW" dirty="0"/>
              <a:t>50</a:t>
            </a:r>
            <a:r>
              <a:rPr lang="zh-TW" altLang="en-US" dirty="0"/>
              <a:t>分</a:t>
            </a:r>
            <a:r>
              <a:rPr lang="en-US" altLang="zh-TW" dirty="0"/>
              <a:t>41.6</a:t>
            </a:r>
            <a:r>
              <a:rPr lang="zh-TW" altLang="en-US" dirty="0"/>
              <a:t>秒的地震，其震央位於臺灣花蓮縣近海，地震規模為芮氏規模</a:t>
            </a:r>
            <a:r>
              <a:rPr lang="en-US" altLang="zh-TW" dirty="0"/>
              <a:t>6.2</a:t>
            </a:r>
            <a:r>
              <a:rPr lang="zh-TW" altLang="en-US" dirty="0"/>
              <a:t>，震源深度</a:t>
            </a:r>
            <a:r>
              <a:rPr lang="en-US" altLang="zh-TW" dirty="0"/>
              <a:t>6.3</a:t>
            </a:r>
            <a:r>
              <a:rPr lang="zh-TW" altLang="en-US" dirty="0"/>
              <a:t>公里。</a:t>
            </a:r>
            <a:endParaRPr lang="en-US" altLang="zh-TW" dirty="0"/>
          </a:p>
          <a:p>
            <a:endParaRPr lang="en-US" altLang="zh-TW" dirty="0"/>
          </a:p>
        </p:txBody>
      </p:sp>
      <p:graphicFrame>
        <p:nvGraphicFramePr>
          <p:cNvPr id="8" name="表格 7">
            <a:extLst>
              <a:ext uri="{FF2B5EF4-FFF2-40B4-BE49-F238E27FC236}">
                <a16:creationId xmlns:a16="http://schemas.microsoft.com/office/drawing/2014/main" id="{1BD2FA5E-ADF2-4ABB-B042-04E7FC926BB1}"/>
              </a:ext>
            </a:extLst>
          </p:cNvPr>
          <p:cNvGraphicFramePr>
            <a:graphicFrameLocks noGrp="1"/>
          </p:cNvGraphicFramePr>
          <p:nvPr>
            <p:extLst>
              <p:ext uri="{D42A27DB-BD31-4B8C-83A1-F6EECF244321}">
                <p14:modId xmlns:p14="http://schemas.microsoft.com/office/powerpoint/2010/main" val="2875561418"/>
              </p:ext>
            </p:extLst>
          </p:nvPr>
        </p:nvGraphicFramePr>
        <p:xfrm>
          <a:off x="1295401" y="3845560"/>
          <a:ext cx="8128001" cy="10109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3949670187"/>
                    </a:ext>
                  </a:extLst>
                </a:gridCol>
                <a:gridCol w="1161143">
                  <a:extLst>
                    <a:ext uri="{9D8B030D-6E8A-4147-A177-3AD203B41FA5}">
                      <a16:colId xmlns:a16="http://schemas.microsoft.com/office/drawing/2014/main" val="4248881522"/>
                    </a:ext>
                  </a:extLst>
                </a:gridCol>
                <a:gridCol w="1161143">
                  <a:extLst>
                    <a:ext uri="{9D8B030D-6E8A-4147-A177-3AD203B41FA5}">
                      <a16:colId xmlns:a16="http://schemas.microsoft.com/office/drawing/2014/main" val="3541550038"/>
                    </a:ext>
                  </a:extLst>
                </a:gridCol>
                <a:gridCol w="1161143">
                  <a:extLst>
                    <a:ext uri="{9D8B030D-6E8A-4147-A177-3AD203B41FA5}">
                      <a16:colId xmlns:a16="http://schemas.microsoft.com/office/drawing/2014/main" val="439002798"/>
                    </a:ext>
                  </a:extLst>
                </a:gridCol>
                <a:gridCol w="1161143">
                  <a:extLst>
                    <a:ext uri="{9D8B030D-6E8A-4147-A177-3AD203B41FA5}">
                      <a16:colId xmlns:a16="http://schemas.microsoft.com/office/drawing/2014/main" val="715656808"/>
                    </a:ext>
                  </a:extLst>
                </a:gridCol>
                <a:gridCol w="1161143">
                  <a:extLst>
                    <a:ext uri="{9D8B030D-6E8A-4147-A177-3AD203B41FA5}">
                      <a16:colId xmlns:a16="http://schemas.microsoft.com/office/drawing/2014/main" val="471293174"/>
                    </a:ext>
                  </a:extLst>
                </a:gridCol>
                <a:gridCol w="1161143">
                  <a:extLst>
                    <a:ext uri="{9D8B030D-6E8A-4147-A177-3AD203B41FA5}">
                      <a16:colId xmlns:a16="http://schemas.microsoft.com/office/drawing/2014/main" val="2254091054"/>
                    </a:ext>
                  </a:extLst>
                </a:gridCol>
              </a:tblGrid>
              <a:tr h="370840">
                <a:tc>
                  <a:txBody>
                    <a:bodyPr/>
                    <a:lstStyle/>
                    <a:p>
                      <a:r>
                        <a:rPr lang="zh-TW" altLang="en-US" dirty="0"/>
                        <a:t>死亡</a:t>
                      </a:r>
                    </a:p>
                  </a:txBody>
                  <a:tcPr/>
                </a:tc>
                <a:tc>
                  <a:txBody>
                    <a:bodyPr/>
                    <a:lstStyle/>
                    <a:p>
                      <a:r>
                        <a:rPr lang="zh-TW" altLang="en-US" dirty="0"/>
                        <a:t>受傷</a:t>
                      </a:r>
                    </a:p>
                  </a:txBody>
                  <a:tcPr/>
                </a:tc>
                <a:tc>
                  <a:txBody>
                    <a:bodyPr/>
                    <a:lstStyle/>
                    <a:p>
                      <a:r>
                        <a:rPr lang="zh-TW" altLang="en-US" dirty="0"/>
                        <a:t>失聯</a:t>
                      </a:r>
                    </a:p>
                  </a:txBody>
                  <a:tcPr/>
                </a:tc>
                <a:tc>
                  <a:txBody>
                    <a:bodyPr/>
                    <a:lstStyle/>
                    <a:p>
                      <a:r>
                        <a:rPr lang="zh-TW" altLang="en-US" dirty="0"/>
                        <a:t>救出</a:t>
                      </a:r>
                    </a:p>
                  </a:txBody>
                  <a:tcPr/>
                </a:tc>
                <a:tc>
                  <a:txBody>
                    <a:bodyPr/>
                    <a:lstStyle/>
                    <a:p>
                      <a:r>
                        <a:rPr lang="zh-TW" altLang="en-US" dirty="0"/>
                        <a:t>停水</a:t>
                      </a:r>
                    </a:p>
                  </a:txBody>
                  <a:tcPr/>
                </a:tc>
                <a:tc>
                  <a:txBody>
                    <a:bodyPr/>
                    <a:lstStyle/>
                    <a:p>
                      <a:r>
                        <a:rPr lang="zh-TW" altLang="en-US" dirty="0"/>
                        <a:t>停電</a:t>
                      </a:r>
                    </a:p>
                  </a:txBody>
                  <a:tcPr/>
                </a:tc>
                <a:tc>
                  <a:txBody>
                    <a:bodyPr/>
                    <a:lstStyle/>
                    <a:p>
                      <a:r>
                        <a:rPr lang="zh-TW" altLang="en-US" dirty="0"/>
                        <a:t>建築物倒塌</a:t>
                      </a:r>
                      <a:endParaRPr lang="en-US" altLang="zh-TW" dirty="0"/>
                    </a:p>
                  </a:txBody>
                  <a:tcPr/>
                </a:tc>
                <a:extLst>
                  <a:ext uri="{0D108BD9-81ED-4DB2-BD59-A6C34878D82A}">
                    <a16:rowId xmlns:a16="http://schemas.microsoft.com/office/drawing/2014/main" val="4144085688"/>
                  </a:ext>
                </a:extLst>
              </a:tr>
              <a:tr h="370840">
                <a:tc>
                  <a:txBody>
                    <a:bodyPr/>
                    <a:lstStyle/>
                    <a:p>
                      <a:r>
                        <a:rPr lang="en-US" altLang="zh-TW" dirty="0"/>
                        <a:t>2</a:t>
                      </a:r>
                      <a:r>
                        <a:rPr lang="zh-TW" altLang="en-US" dirty="0"/>
                        <a:t>人</a:t>
                      </a:r>
                    </a:p>
                  </a:txBody>
                  <a:tcPr/>
                </a:tc>
                <a:tc>
                  <a:txBody>
                    <a:bodyPr/>
                    <a:lstStyle/>
                    <a:p>
                      <a:r>
                        <a:rPr lang="en-US" altLang="zh-TW" dirty="0"/>
                        <a:t>219</a:t>
                      </a:r>
                      <a:r>
                        <a:rPr lang="zh-TW" altLang="en-US" dirty="0"/>
                        <a:t>人</a:t>
                      </a:r>
                    </a:p>
                  </a:txBody>
                  <a:tcPr/>
                </a:tc>
                <a:tc>
                  <a:txBody>
                    <a:bodyPr/>
                    <a:lstStyle/>
                    <a:p>
                      <a:r>
                        <a:rPr lang="en-US" altLang="zh-TW" dirty="0"/>
                        <a:t>173</a:t>
                      </a:r>
                      <a:r>
                        <a:rPr lang="zh-TW" altLang="en-US" dirty="0"/>
                        <a:t>人</a:t>
                      </a:r>
                    </a:p>
                  </a:txBody>
                  <a:tcPr/>
                </a:tc>
                <a:tc>
                  <a:txBody>
                    <a:bodyPr/>
                    <a:lstStyle/>
                    <a:p>
                      <a:r>
                        <a:rPr lang="en-US" altLang="zh-TW" dirty="0"/>
                        <a:t>235</a:t>
                      </a:r>
                      <a:r>
                        <a:rPr lang="zh-TW" altLang="en-US" dirty="0"/>
                        <a:t>人</a:t>
                      </a:r>
                    </a:p>
                  </a:txBody>
                  <a:tcPr/>
                </a:tc>
                <a:tc>
                  <a:txBody>
                    <a:bodyPr/>
                    <a:lstStyle/>
                    <a:p>
                      <a:r>
                        <a:rPr lang="en-US" altLang="zh-TW" dirty="0"/>
                        <a:t>35,100</a:t>
                      </a:r>
                      <a:r>
                        <a:rPr lang="zh-TW" altLang="en-US" dirty="0"/>
                        <a:t>戶</a:t>
                      </a:r>
                    </a:p>
                  </a:txBody>
                  <a:tcPr/>
                </a:tc>
                <a:tc>
                  <a:txBody>
                    <a:bodyPr/>
                    <a:lstStyle/>
                    <a:p>
                      <a:r>
                        <a:rPr lang="en-US" altLang="zh-TW" dirty="0"/>
                        <a:t>200</a:t>
                      </a:r>
                      <a:r>
                        <a:rPr lang="zh-TW" altLang="en-US" dirty="0"/>
                        <a:t>戶</a:t>
                      </a:r>
                    </a:p>
                  </a:txBody>
                  <a:tcPr/>
                </a:tc>
                <a:tc>
                  <a:txBody>
                    <a:bodyPr/>
                    <a:lstStyle/>
                    <a:p>
                      <a:r>
                        <a:rPr lang="en-US" altLang="zh-TW" dirty="0"/>
                        <a:t>4</a:t>
                      </a:r>
                      <a:r>
                        <a:rPr lang="zh-TW" altLang="en-US" dirty="0"/>
                        <a:t>處</a:t>
                      </a:r>
                    </a:p>
                  </a:txBody>
                  <a:tcPr/>
                </a:tc>
                <a:extLst>
                  <a:ext uri="{0D108BD9-81ED-4DB2-BD59-A6C34878D82A}">
                    <a16:rowId xmlns:a16="http://schemas.microsoft.com/office/drawing/2014/main" val="1904933716"/>
                  </a:ext>
                </a:extLst>
              </a:tr>
            </a:tbl>
          </a:graphicData>
        </a:graphic>
      </p:graphicFrame>
      <p:sp>
        <p:nvSpPr>
          <p:cNvPr id="10" name="矩形: 圓角 9">
            <a:extLst>
              <a:ext uri="{FF2B5EF4-FFF2-40B4-BE49-F238E27FC236}">
                <a16:creationId xmlns:a16="http://schemas.microsoft.com/office/drawing/2014/main" id="{77BC7FB4-3FDF-4F54-BC19-EA6C8F541A52}"/>
              </a:ext>
            </a:extLst>
          </p:cNvPr>
          <p:cNvSpPr/>
          <p:nvPr/>
        </p:nvSpPr>
        <p:spPr>
          <a:xfrm>
            <a:off x="1295401" y="4932727"/>
            <a:ext cx="2080470" cy="121238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5021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F026A699-6BCE-490A-B233-B8A7B4AC72E0}"/>
              </a:ext>
            </a:extLst>
          </p:cNvPr>
          <p:cNvSpPr>
            <a:spLocks noGrp="1"/>
          </p:cNvSpPr>
          <p:nvPr>
            <p:ph type="title"/>
          </p:nvPr>
        </p:nvSpPr>
        <p:spPr/>
        <p:txBody>
          <a:bodyPr/>
          <a:lstStyle/>
          <a:p>
            <a:r>
              <a:rPr lang="zh-TW" altLang="en-US" dirty="0">
                <a:solidFill>
                  <a:srgbClr val="FF0000"/>
                </a:solidFill>
              </a:rPr>
              <a:t>其他國家的地震</a:t>
            </a:r>
          </a:p>
        </p:txBody>
      </p:sp>
      <p:sp>
        <p:nvSpPr>
          <p:cNvPr id="7" name="內容版面配置區 6">
            <a:extLst>
              <a:ext uri="{FF2B5EF4-FFF2-40B4-BE49-F238E27FC236}">
                <a16:creationId xmlns:a16="http://schemas.microsoft.com/office/drawing/2014/main" id="{FF078464-ADD1-4267-8777-FEF798A38723}"/>
              </a:ext>
            </a:extLst>
          </p:cNvPr>
          <p:cNvSpPr>
            <a:spLocks noGrp="1"/>
          </p:cNvSpPr>
          <p:nvPr>
            <p:ph idx="1"/>
          </p:nvPr>
        </p:nvSpPr>
        <p:spPr/>
        <p:txBody>
          <a:bodyPr/>
          <a:lstStyle/>
          <a:p>
            <a:r>
              <a:rPr lang="en-US" altLang="zh-TW" dirty="0"/>
              <a:t>2011</a:t>
            </a:r>
            <a:r>
              <a:rPr lang="zh-TW" altLang="en-US" dirty="0"/>
              <a:t>年</a:t>
            </a:r>
            <a:r>
              <a:rPr lang="en-US" altLang="zh-TW" dirty="0"/>
              <a:t>3</a:t>
            </a:r>
            <a:r>
              <a:rPr lang="zh-TW" altLang="en-US" dirty="0"/>
              <a:t>月</a:t>
            </a:r>
            <a:r>
              <a:rPr lang="en-US" altLang="zh-TW" dirty="0"/>
              <a:t>11</a:t>
            </a:r>
            <a:r>
              <a:rPr lang="zh-TW" altLang="en-US" dirty="0"/>
              <a:t>日</a:t>
            </a:r>
            <a:r>
              <a:rPr lang="en-US" altLang="zh-TW" dirty="0"/>
              <a:t>14</a:t>
            </a:r>
            <a:r>
              <a:rPr lang="zh-TW" altLang="en-US" dirty="0"/>
              <a:t>時</a:t>
            </a:r>
            <a:r>
              <a:rPr lang="en-US" altLang="zh-TW" dirty="0"/>
              <a:t>46</a:t>
            </a:r>
            <a:r>
              <a:rPr lang="zh-TW" altLang="en-US" dirty="0"/>
              <a:t>分，發生於日本東北地方外海三陸沖的地震矩規模</a:t>
            </a:r>
            <a:r>
              <a:rPr lang="en-US" altLang="zh-TW" dirty="0"/>
              <a:t>9.0</a:t>
            </a:r>
            <a:r>
              <a:rPr lang="zh-TW" altLang="en-US" dirty="0"/>
              <a:t>的大型逆衝區地震。震央位於宮城縣首府仙台市以東的太平洋海域，震源深度測得數據為</a:t>
            </a:r>
            <a:r>
              <a:rPr lang="en-US" altLang="zh-TW" dirty="0"/>
              <a:t>24</a:t>
            </a:r>
            <a:r>
              <a:rPr lang="zh-TW" altLang="en-US" dirty="0"/>
              <a:t>公里，並引發最大溯上高</a:t>
            </a:r>
            <a:r>
              <a:rPr lang="en-US" altLang="zh-TW" dirty="0"/>
              <a:t>40.1</a:t>
            </a:r>
            <a:r>
              <a:rPr lang="zh-TW" altLang="en-US" dirty="0"/>
              <a:t>公尺的海嘯。此次地震是日本有觀測紀錄以來第一個規模超過</a:t>
            </a:r>
            <a:r>
              <a:rPr lang="en-US" altLang="zh-TW" dirty="0"/>
              <a:t>9</a:t>
            </a:r>
            <a:r>
              <a:rPr lang="zh-TW" altLang="en-US" dirty="0"/>
              <a:t>的地震。</a:t>
            </a:r>
            <a:endParaRPr lang="en-US" altLang="zh-TW" dirty="0"/>
          </a:p>
          <a:p>
            <a:r>
              <a:rPr lang="zh-TW" altLang="en-US" dirty="0"/>
              <a:t>造成</a:t>
            </a:r>
            <a:r>
              <a:rPr lang="en-US" altLang="zh-TW" dirty="0"/>
              <a:t>15,893</a:t>
            </a:r>
            <a:r>
              <a:rPr lang="zh-TW" altLang="en-US" dirty="0"/>
              <a:t>人死亡、</a:t>
            </a:r>
            <a:r>
              <a:rPr lang="en-US" altLang="zh-TW" dirty="0"/>
              <a:t>2,553</a:t>
            </a:r>
            <a:r>
              <a:rPr lang="zh-TW" altLang="en-US" dirty="0"/>
              <a:t>人失蹤、傷者</a:t>
            </a:r>
            <a:r>
              <a:rPr lang="en-US" altLang="zh-TW" dirty="0"/>
              <a:t>6,152</a:t>
            </a:r>
            <a:r>
              <a:rPr lang="zh-TW" altLang="en-US" dirty="0"/>
              <a:t>人，遭受破壞的房屋</a:t>
            </a:r>
            <a:r>
              <a:rPr lang="en-US" altLang="zh-TW" dirty="0"/>
              <a:t>1,292,417</a:t>
            </a:r>
            <a:r>
              <a:rPr lang="zh-TW" altLang="en-US" dirty="0"/>
              <a:t>棟。</a:t>
            </a:r>
          </a:p>
        </p:txBody>
      </p:sp>
      <p:sp>
        <p:nvSpPr>
          <p:cNvPr id="8" name="矩形: 圓角 7">
            <a:extLst>
              <a:ext uri="{FF2B5EF4-FFF2-40B4-BE49-F238E27FC236}">
                <a16:creationId xmlns:a16="http://schemas.microsoft.com/office/drawing/2014/main" id="{5EBF6AA5-D71D-4647-AB5B-6851ED7524A8}"/>
              </a:ext>
            </a:extLst>
          </p:cNvPr>
          <p:cNvSpPr/>
          <p:nvPr/>
        </p:nvSpPr>
        <p:spPr>
          <a:xfrm>
            <a:off x="8127528" y="4714613"/>
            <a:ext cx="2769069" cy="143218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59643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223</TotalTime>
  <Words>366</Words>
  <Application>Microsoft Office PowerPoint</Application>
  <PresentationFormat>寬螢幕</PresentationFormat>
  <Paragraphs>28</Paragraphs>
  <Slides>6</Slides>
  <Notes>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6</vt:i4>
      </vt:variant>
    </vt:vector>
  </HeadingPairs>
  <TitlesOfParts>
    <vt:vector size="10" baseType="lpstr">
      <vt:lpstr>標楷體</vt:lpstr>
      <vt:lpstr>Arial</vt:lpstr>
      <vt:lpstr>Garamond</vt:lpstr>
      <vt:lpstr>有機</vt:lpstr>
      <vt:lpstr>地震</vt:lpstr>
      <vt:lpstr>地震的原因</vt:lpstr>
      <vt:lpstr>芮氏規模</vt:lpstr>
      <vt:lpstr>921大地震</vt:lpstr>
      <vt:lpstr>花蓮大地震</vt:lpstr>
      <vt:lpstr>其他國家的地震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地震</dc:title>
  <dc:creator>HCP</dc:creator>
  <cp:lastModifiedBy>HCP</cp:lastModifiedBy>
  <cp:revision>23</cp:revision>
  <dcterms:created xsi:type="dcterms:W3CDTF">2019-02-17T05:55:44Z</dcterms:created>
  <dcterms:modified xsi:type="dcterms:W3CDTF">2019-02-20T16:44:29Z</dcterms:modified>
</cp:coreProperties>
</file>