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8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0080625" cy="7559675"/>
  <p:notesSz cx="7559675" cy="10691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30" y="5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微軟正黑體" pitchFamily="2"/>
              <a:cs typeface="Mangal" pitchFamily="2"/>
            </a:endParaRPr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微軟正黑體" pitchFamily="2"/>
              <a:cs typeface="Mangal" pitchFamily="2"/>
            </a:endParaRPr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微軟正黑體" pitchFamily="2"/>
              <a:cs typeface="Mangal" pitchFamily="2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4557910-B9EA-42CA-B86C-A080DFF346C9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微軟正黑體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732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altLang="zh-TW"/>
          </a:p>
        </p:txBody>
      </p:sp>
      <p:sp>
        <p:nvSpPr>
          <p:cNvPr id="4" name="頁首版面配置區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fld id="{7E264D7A-F618-432C-A345-EBF52EEBA8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0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altLang="zh-TW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微軟正黑體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4849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1672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1707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8547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807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2515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6297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2082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0941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6352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091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2411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183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1354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0357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9827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764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0651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999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80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4512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6554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9840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442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7098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522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6EF5D7-DA80-4B51-9FA3-548C37F3D1B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3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929C56-AC0A-4B11-AB24-2ACBB92E39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2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C42448-B862-4215-80DE-69F9BC57C8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906059-CC21-4DCA-810E-30D096B3E1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A8DBB6-5456-4F7F-B66C-5222F4774D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EEA045-CAA9-40B8-A133-3D45AA73E7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5327F7-EECE-47A3-919D-C472296B89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5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78EB2A-1B51-4AD7-81B1-12C40278C4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78B1D5-9457-4B54-8A41-D6C3168677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9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178E85-FC40-4923-A497-39F031BAB2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D957B9-3EA2-4BD2-9623-73F87EF64D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4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altLang="zh-TW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fld id="{586EDB7C-B8AB-4FE0-86E8-047C7F57A984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altLang="zh-TW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微軟正黑體" pitchFamily="2"/>
          <a:cs typeface="Mangal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en-US" altLang="zh-TW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微軟正黑體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">
            <a:off x="-581831" y="63087"/>
            <a:ext cx="11117160" cy="74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-288000" y="977759"/>
            <a:ext cx="6188400" cy="3198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5400" b="1" i="0" u="none" strike="noStrike" kern="1200" cap="none">
                <a:ln>
                  <a:noFill/>
                </a:ln>
                <a:solidFill>
                  <a:srgbClr val="FFFF66"/>
                </a:solidFill>
                <a:latin typeface="標楷體" pitchFamily="65"/>
                <a:ea typeface="標楷體" pitchFamily="65"/>
                <a:cs typeface="Mangal" pitchFamily="2"/>
              </a:rPr>
              <a:t>中華文化的聚寶盆</a:t>
            </a:r>
            <a:r>
              <a:rPr lang="en-US" sz="5400" b="1" i="0" u="none" strike="noStrike" kern="1200" cap="none">
                <a:ln>
                  <a:noFill/>
                </a:ln>
                <a:solidFill>
                  <a:srgbClr val="FFFF66"/>
                </a:solidFill>
                <a:latin typeface="標楷體" pitchFamily="65"/>
                <a:ea typeface="標楷體" pitchFamily="65"/>
                <a:cs typeface="Mangal" pitchFamily="2"/>
              </a:rPr>
              <a:t>-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048000" y="957960"/>
            <a:ext cx="3617279" cy="9140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5400" b="1" i="0" u="none" strike="noStrike" kern="1200" cap="none">
                <a:ln>
                  <a:noFill/>
                </a:ln>
                <a:solidFill>
                  <a:srgbClr val="FFFF99"/>
                </a:solidFill>
                <a:latin typeface="標楷體" pitchFamily="65"/>
                <a:ea typeface="標楷體" pitchFamily="65"/>
                <a:cs typeface="Mangal" pitchFamily="2"/>
              </a:rPr>
              <a:t>故宮博物院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-144000" y="4031999"/>
            <a:ext cx="4320000" cy="10079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5400" b="1" i="0" u="none" strike="noStrike" kern="1200" cap="none">
                <a:ln>
                  <a:noFill/>
                </a:ln>
                <a:solidFill>
                  <a:srgbClr val="FF3333"/>
                </a:solidFill>
                <a:latin typeface="標楷體" pitchFamily="65"/>
                <a:ea typeface="標楷體" pitchFamily="65"/>
                <a:cs typeface="Mangal" pitchFamily="2"/>
              </a:rPr>
              <a:t>五年三班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2000" y="4990320"/>
            <a:ext cx="3528000" cy="913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5400" b="1" i="0" u="none" strike="noStrike" kern="1200" cap="none">
                <a:ln>
                  <a:noFill/>
                </a:ln>
                <a:solidFill>
                  <a:srgbClr val="FF3333"/>
                </a:solidFill>
                <a:latin typeface="標楷體" pitchFamily="65"/>
                <a:ea typeface="標楷體" pitchFamily="65"/>
                <a:cs typeface="Mangal" pitchFamily="2"/>
              </a:rPr>
              <a:t>張敬承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-144000" y="5760000"/>
            <a:ext cx="3096000" cy="821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4800" b="1" i="0" u="none" strike="noStrike" kern="1200" cap="none">
                <a:ln>
                  <a:noFill/>
                </a:ln>
                <a:solidFill>
                  <a:srgbClr val="FF3333"/>
                </a:solidFill>
                <a:latin typeface="標楷體" pitchFamily="65"/>
                <a:ea typeface="標楷體" pitchFamily="65"/>
                <a:cs typeface="Mangal" pitchFamily="2"/>
              </a:rPr>
              <a:t>指導老師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44000" y="6666120"/>
            <a:ext cx="2592000" cy="821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4800" b="1" i="0" u="none" strike="noStrike" kern="1200" cap="none">
                <a:ln>
                  <a:noFill/>
                </a:ln>
                <a:solidFill>
                  <a:srgbClr val="FF3333"/>
                </a:solidFill>
                <a:latin typeface="標楷體" pitchFamily="65"/>
                <a:ea typeface="標楷體" pitchFamily="65"/>
                <a:cs typeface="Mangal" pitchFamily="2"/>
              </a:rPr>
              <a:t>姜明雄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2000"/>
            <a:ext cx="10080000" cy="74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 txBox="1">
            <a:spLocks noGrp="1"/>
          </p:cNvSpPr>
          <p:nvPr>
            <p:ph type="title" idx="4294967295"/>
          </p:nvPr>
        </p:nvSpPr>
        <p:spPr>
          <a:xfrm>
            <a:off x="504359" y="144000"/>
            <a:ext cx="9071640" cy="10079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TW" altLang="en-US" sz="6000" b="1">
                <a:solidFill>
                  <a:srgbClr val="FF3333"/>
                </a:solidFill>
                <a:latin typeface="標楷體" pitchFamily="65"/>
                <a:ea typeface="標楷體" pitchFamily="65"/>
              </a:rPr>
              <a:t>書法</a:t>
            </a:r>
          </a:p>
        </p:txBody>
      </p:sp>
      <p:sp>
        <p:nvSpPr>
          <p:cNvPr id="5" name="手繪多邊形 4"/>
          <p:cNvSpPr/>
          <p:nvPr/>
        </p:nvSpPr>
        <p:spPr>
          <a:xfrm>
            <a:off x="8316000" y="1728000"/>
            <a:ext cx="1764000" cy="1440000"/>
          </a:xfrm>
          <a:custGeom>
            <a:avLst>
              <a:gd name="f0" fmla="val -5584"/>
              <a:gd name="f1" fmla="val 50126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2200" b="0" i="0" u="none" strike="noStrike" kern="1200" cap="none" dirty="0">
                <a:ln>
                  <a:noFill/>
                </a:ln>
                <a:latin typeface="標楷體" pitchFamily="65"/>
                <a:ea typeface="標楷體" pitchFamily="65"/>
                <a:cs typeface="Mangal" pitchFamily="2"/>
              </a:rPr>
              <a:t>王羲之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2200" b="0" i="0" u="none" strike="noStrike" kern="1200" cap="none" dirty="0">
                <a:ln>
                  <a:noFill/>
                </a:ln>
                <a:latin typeface="標楷體" pitchFamily="65"/>
                <a:ea typeface="標楷體" pitchFamily="65"/>
                <a:cs typeface="Mangal" pitchFamily="2"/>
              </a:rPr>
              <a:t>快雪時晴帖</a:t>
            </a:r>
          </a:p>
        </p:txBody>
      </p:sp>
      <p:pic>
        <p:nvPicPr>
          <p:cNvPr id="3074" name="Picture 2" descr="http://a4.att.hudong.com/20/83/01300001194763130229831854636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248" y="1490012"/>
            <a:ext cx="7657399" cy="602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780" y="16200"/>
            <a:ext cx="1010628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 txBox="1">
            <a:spLocks noGrp="1"/>
          </p:cNvSpPr>
          <p:nvPr>
            <p:ph type="title" idx="4294967295"/>
          </p:nvPr>
        </p:nvSpPr>
        <p:spPr>
          <a:xfrm>
            <a:off x="503999" y="105840"/>
            <a:ext cx="9071640" cy="104615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TW" altLang="en-US" sz="6000" b="1">
                <a:solidFill>
                  <a:srgbClr val="FF3333"/>
                </a:solidFill>
                <a:latin typeface="標楷體" pitchFamily="65"/>
                <a:ea typeface="標楷體" pitchFamily="65"/>
              </a:rPr>
              <a:t>珍玩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56071" y="482477"/>
            <a:ext cx="2122560" cy="67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手繪多邊形 6"/>
          <p:cNvSpPr/>
          <p:nvPr/>
        </p:nvSpPr>
        <p:spPr>
          <a:xfrm>
            <a:off x="4464000" y="2232000"/>
            <a:ext cx="2808000" cy="864000"/>
          </a:xfrm>
          <a:custGeom>
            <a:avLst>
              <a:gd name="f0" fmla="val 5211"/>
              <a:gd name="f1" fmla="val 43748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10800 f17 1"/>
              <a:gd name="f35" fmla="*/ f21 1 f4"/>
              <a:gd name="f36" fmla="*/ 10800 f18 1"/>
              <a:gd name="f37" fmla="abs f22"/>
              <a:gd name="f38" fmla="abs f23"/>
              <a:gd name="f39" fmla="+- f35 0 f3"/>
              <a:gd name="f40" fmla="*/ f26 f17 1"/>
              <a:gd name="f41" fmla="*/ f27 f18 1"/>
              <a:gd name="f42" fmla="+- f37 0 f38"/>
              <a:gd name="f43" fmla="+- f38 0 f37"/>
              <a:gd name="f44" fmla="?: f23 f9 f42"/>
              <a:gd name="f45" fmla="?: f23 f42 f9"/>
              <a:gd name="f46" fmla="?: f22 f9 f43"/>
              <a:gd name="f47" fmla="?: f22 f43 f9"/>
              <a:gd name="f48" fmla="?: f19 f9 f44"/>
              <a:gd name="f49" fmla="?: f19 f9 f45"/>
              <a:gd name="f50" fmla="?: f24 f46 f9"/>
              <a:gd name="f51" fmla="?: f24 f47 f9"/>
              <a:gd name="f52" fmla="?: f25 f45 f9"/>
              <a:gd name="f53" fmla="?: f25 f44 f9"/>
              <a:gd name="f54" fmla="?: f20 f9 f47"/>
              <a:gd name="f55" fmla="?: f20 f9 f46"/>
              <a:gd name="f56" fmla="?: f48 f19 0"/>
              <a:gd name="f57" fmla="?: f48 f20 6280"/>
              <a:gd name="f58" fmla="?: f49 f19 0"/>
              <a:gd name="f59" fmla="?: f49 f20 15320"/>
              <a:gd name="f60" fmla="?: f50 f19 6280"/>
              <a:gd name="f61" fmla="?: f50 f20 21600"/>
              <a:gd name="f62" fmla="?: f51 f19 15320"/>
              <a:gd name="f63" fmla="?: f51 f20 21600"/>
              <a:gd name="f64" fmla="?: f52 f19 21600"/>
              <a:gd name="f65" fmla="?: f52 f20 15320"/>
              <a:gd name="f66" fmla="?: f53 f19 21600"/>
              <a:gd name="f67" fmla="?: f53 f20 6280"/>
              <a:gd name="f68" fmla="?: f54 f19 15320"/>
              <a:gd name="f69" fmla="?: f54 f20 0"/>
              <a:gd name="f70" fmla="?: f55 f19 6280"/>
              <a:gd name="f71" fmla="?: f55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4" y="f33"/>
              </a:cxn>
              <a:cxn ang="f39">
                <a:pos x="f30" y="f36"/>
              </a:cxn>
              <a:cxn ang="f39">
                <a:pos x="f34" y="f32"/>
              </a:cxn>
              <a:cxn ang="f39">
                <a:pos x="f31" y="f36"/>
              </a:cxn>
              <a:cxn ang="f39">
                <a:pos x="f40" y="f41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6" y="f57"/>
                </a:lnTo>
                <a:lnTo>
                  <a:pt x="f7" y="f13"/>
                </a:lnTo>
                <a:lnTo>
                  <a:pt x="f7" y="f14"/>
                </a:lnTo>
                <a:lnTo>
                  <a:pt x="f58" y="f59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60" y="f61"/>
                </a:lnTo>
                <a:lnTo>
                  <a:pt x="f13" y="f8"/>
                </a:lnTo>
                <a:lnTo>
                  <a:pt x="f14" y="f8"/>
                </a:lnTo>
                <a:lnTo>
                  <a:pt x="f62" y="f63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4" y="f65"/>
                </a:lnTo>
                <a:lnTo>
                  <a:pt x="f8" y="f14"/>
                </a:lnTo>
                <a:lnTo>
                  <a:pt x="f8" y="f13"/>
                </a:lnTo>
                <a:lnTo>
                  <a:pt x="f66" y="f67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8" y="f69"/>
                </a:lnTo>
                <a:lnTo>
                  <a:pt x="f14" y="f7"/>
                </a:lnTo>
                <a:lnTo>
                  <a:pt x="f13" y="f7"/>
                </a:lnTo>
                <a:lnTo>
                  <a:pt x="f70" y="f71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2000" b="1" i="0" u="none" strike="noStrike" kern="1200" cap="none">
                <a:ln>
                  <a:noFill/>
                </a:ln>
                <a:latin typeface="標楷體" pitchFamily="65"/>
                <a:ea typeface="標楷體" pitchFamily="65"/>
                <a:cs typeface="Mangal" pitchFamily="2"/>
              </a:rPr>
              <a:t>竹絲纏枝番蓮多寶格圓盒</a:t>
            </a:r>
          </a:p>
        </p:txBody>
      </p:sp>
      <p:sp>
        <p:nvSpPr>
          <p:cNvPr id="8" name="手繪多邊形 7"/>
          <p:cNvSpPr/>
          <p:nvPr/>
        </p:nvSpPr>
        <p:spPr>
          <a:xfrm>
            <a:off x="6218775" y="482477"/>
            <a:ext cx="1593719" cy="1386741"/>
          </a:xfrm>
          <a:custGeom>
            <a:avLst>
              <a:gd name="f0" fmla="val 27666"/>
              <a:gd name="f1" fmla="val 26802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1">
                <a:latin typeface="標楷體" pitchFamily="65"/>
                <a:ea typeface="標楷體" pitchFamily="65"/>
              </a:defRPr>
            </a:pPr>
            <a:r>
              <a:rPr lang="zh-TW" sz="2000" b="1" i="0" u="none" strike="noStrike" kern="1200" cap="none" dirty="0">
                <a:ln>
                  <a:noFill/>
                </a:ln>
                <a:latin typeface="標楷體" pitchFamily="65"/>
                <a:ea typeface="標楷體" pitchFamily="65"/>
                <a:cs typeface="Mangal" pitchFamily="2"/>
              </a:rPr>
              <a:t>象牙透花雲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1">
                <a:latin typeface="標楷體" pitchFamily="65"/>
                <a:ea typeface="標楷體" pitchFamily="65"/>
              </a:defRPr>
            </a:pPr>
            <a:r>
              <a:rPr lang="zh-TW" sz="2000" b="1" i="0" u="none" strike="noStrike" kern="1200" cap="none" dirty="0">
                <a:ln>
                  <a:noFill/>
                </a:ln>
                <a:latin typeface="標楷體" pitchFamily="65"/>
                <a:ea typeface="標楷體" pitchFamily="65"/>
                <a:cs typeface="Mangal" pitchFamily="2"/>
              </a:rPr>
              <a:t>龍紋套球</a:t>
            </a:r>
          </a:p>
        </p:txBody>
      </p:sp>
      <p:sp>
        <p:nvSpPr>
          <p:cNvPr id="9" name="手繪多邊形 8"/>
          <p:cNvSpPr/>
          <p:nvPr/>
        </p:nvSpPr>
        <p:spPr>
          <a:xfrm rot="10800000">
            <a:off x="736413" y="5777460"/>
            <a:ext cx="2255400" cy="774000"/>
          </a:xfrm>
          <a:custGeom>
            <a:avLst>
              <a:gd name="f0" fmla="val 6572"/>
              <a:gd name="f1" fmla="val 39367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微軟正黑體" pitchFamily="2"/>
              <a:cs typeface="Mangal" pitchFamily="2"/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5040000" y="2015999"/>
            <a:ext cx="360" cy="72000"/>
          </a:xfrm>
          <a:custGeom>
            <a:avLst>
              <a:gd name="f0" fmla="val 4250"/>
              <a:gd name="f1" fmla="val 4500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微軟正黑體" pitchFamily="2"/>
              <a:cs typeface="Mangal" pitchFamily="2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64000" y="5976000"/>
            <a:ext cx="2397599" cy="3769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1">
                <a:latin typeface="標楷體" pitchFamily="65"/>
                <a:ea typeface="標楷體" pitchFamily="65"/>
              </a:defRPr>
            </a:pPr>
            <a:r>
              <a:rPr lang="zh-TW" sz="2000" b="1" i="0" u="none" strike="noStrike" kern="1200" cap="none">
                <a:ln>
                  <a:noFill/>
                </a:ln>
                <a:latin typeface="標楷體" pitchFamily="65"/>
                <a:ea typeface="標楷體" pitchFamily="65"/>
                <a:cs typeface="Mangal" pitchFamily="2"/>
              </a:rPr>
              <a:t>奇石</a:t>
            </a:r>
            <a:r>
              <a:rPr lang="en-US" sz="2000" b="1" i="0" u="none" strike="noStrike" kern="1200" cap="none">
                <a:ln>
                  <a:noFill/>
                </a:ln>
                <a:latin typeface="標楷體" pitchFamily="65"/>
                <a:ea typeface="標楷體" pitchFamily="65"/>
                <a:cs typeface="Mangal" pitchFamily="2"/>
              </a:rPr>
              <a:t>+</a:t>
            </a:r>
            <a:r>
              <a:rPr lang="zh-TW" sz="2000" b="1" i="0" u="none" strike="noStrike" kern="1200" cap="none">
                <a:ln>
                  <a:noFill/>
                </a:ln>
                <a:latin typeface="標楷體" pitchFamily="65"/>
                <a:ea typeface="標楷體" pitchFamily="65"/>
                <a:cs typeface="Mangal" pitchFamily="2"/>
              </a:rPr>
              <a:t>巧雕</a:t>
            </a:r>
            <a:r>
              <a:rPr lang="en-US" sz="2000" b="1" i="0" u="none" strike="noStrike" kern="1200" cap="none">
                <a:ln>
                  <a:noFill/>
                </a:ln>
                <a:latin typeface="標楷體" pitchFamily="65"/>
                <a:ea typeface="標楷體" pitchFamily="65"/>
                <a:cs typeface="Mangal" pitchFamily="2"/>
              </a:rPr>
              <a:t>+</a:t>
            </a:r>
            <a:r>
              <a:rPr lang="zh-TW" sz="2000" b="1" i="0" u="none" strike="noStrike" kern="1200" cap="none">
                <a:ln>
                  <a:noFill/>
                </a:ln>
                <a:latin typeface="標楷體" pitchFamily="65"/>
                <a:ea typeface="標楷體" pitchFamily="65"/>
                <a:cs typeface="Mangal" pitchFamily="2"/>
              </a:rPr>
              <a:t>染色</a:t>
            </a:r>
          </a:p>
        </p:txBody>
      </p:sp>
      <p:pic>
        <p:nvPicPr>
          <p:cNvPr id="4100" name="Picture 4" descr="http://www.npm.gov.tw/exh96/orientation/images/b8_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700" y="3707829"/>
            <a:ext cx="5400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upload.wikimedia.org/wikipedia/zh/e/e8/%E8%82%89%E5%BD%A2%E7%9F%B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08" y="402007"/>
            <a:ext cx="3429579" cy="452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30660"/>
            <a:ext cx="10049400" cy="75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 txBox="1">
            <a:spLocks noGrp="1"/>
          </p:cNvSpPr>
          <p:nvPr>
            <p:ph type="title" idx="4294967295"/>
          </p:nvPr>
        </p:nvSpPr>
        <p:spPr>
          <a:xfrm>
            <a:off x="504359" y="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TW" altLang="en-US" sz="6000" b="1">
                <a:solidFill>
                  <a:srgbClr val="FF3333"/>
                </a:solidFill>
                <a:latin typeface="標楷體" pitchFamily="65"/>
                <a:ea typeface="標楷體" pitchFamily="65"/>
              </a:rPr>
              <a:t>其它</a:t>
            </a:r>
          </a:p>
        </p:txBody>
      </p:sp>
      <p:pic>
        <p:nvPicPr>
          <p:cNvPr id="4" name="圖片版面配置區 3"/>
          <p:cNvPicPr>
            <a:picLocks noGrp="1" noChangeAspect="1"/>
          </p:cNvPicPr>
          <p:nvPr>
            <p:ph type="pic" idx="4294967295"/>
          </p:nvPr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0400" y="1296360"/>
            <a:ext cx="4593600" cy="273564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640" y="4095360"/>
            <a:ext cx="5481360" cy="332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0000" y="1080000"/>
            <a:ext cx="4536000" cy="37054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手繪多邊形 6"/>
          <p:cNvSpPr/>
          <p:nvPr/>
        </p:nvSpPr>
        <p:spPr>
          <a:xfrm>
            <a:off x="2232000" y="432000"/>
            <a:ext cx="1944000" cy="648000"/>
          </a:xfrm>
          <a:custGeom>
            <a:avLst>
              <a:gd name="f0" fmla="val 4250"/>
              <a:gd name="f1" fmla="val 4500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2200" b="1" i="0" u="none" strike="noStrike" kern="1200" cap="none">
                <a:ln>
                  <a:noFill/>
                </a:ln>
                <a:latin typeface="標楷體" pitchFamily="65"/>
                <a:ea typeface="標楷體" pitchFamily="65"/>
                <a:cs typeface="Mangal" pitchFamily="2"/>
              </a:rPr>
              <a:t>四庫全書</a:t>
            </a:r>
          </a:p>
        </p:txBody>
      </p:sp>
      <p:sp>
        <p:nvSpPr>
          <p:cNvPr id="8" name="手繪多邊形 7"/>
          <p:cNvSpPr/>
          <p:nvPr/>
        </p:nvSpPr>
        <p:spPr>
          <a:xfrm>
            <a:off x="7560000" y="144000"/>
            <a:ext cx="2376000" cy="576000"/>
          </a:xfrm>
          <a:custGeom>
            <a:avLst>
              <a:gd name="f0" fmla="val 3226"/>
              <a:gd name="f1" fmla="val 42957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2200" b="1" i="0" u="none" strike="noStrike" kern="1200" cap="none" dirty="0">
                <a:ln>
                  <a:noFill/>
                </a:ln>
                <a:latin typeface="標楷體" pitchFamily="65"/>
                <a:ea typeface="標楷體" pitchFamily="65"/>
                <a:cs typeface="Mangal" pitchFamily="2"/>
              </a:rPr>
              <a:t>緙絲翠羽秋荷</a:t>
            </a:r>
          </a:p>
        </p:txBody>
      </p:sp>
      <p:sp>
        <p:nvSpPr>
          <p:cNvPr id="9" name="手繪多邊形 8"/>
          <p:cNvSpPr/>
          <p:nvPr/>
        </p:nvSpPr>
        <p:spPr>
          <a:xfrm rot="10800000">
            <a:off x="6129683" y="4965091"/>
            <a:ext cx="2511028" cy="1254266"/>
          </a:xfrm>
          <a:custGeom>
            <a:avLst>
              <a:gd name="f0" fmla="val 10426"/>
              <a:gd name="f1" fmla="val 33717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微軟正黑體" pitchFamily="2"/>
              <a:cs typeface="Mangal" pitchFamily="2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20432" y="5291999"/>
            <a:ext cx="1224000" cy="9273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標楷體" pitchFamily="65"/>
                <a:ea typeface="標楷體" pitchFamily="65"/>
              </a:defRPr>
            </a:pPr>
            <a:r>
              <a:rPr lang="zh-TW" sz="2200" b="1" i="0" u="none" strike="noStrike" kern="1200" cap="none">
                <a:ln>
                  <a:noFill/>
                </a:ln>
                <a:latin typeface="標楷體" pitchFamily="65"/>
                <a:ea typeface="標楷體" pitchFamily="65"/>
                <a:cs typeface="Mangal" pitchFamily="2"/>
              </a:rPr>
              <a:t>這是用織的喔</a:t>
            </a:r>
            <a:r>
              <a:rPr lang="en-US" sz="2200" b="1" i="0" u="none" strike="noStrike" kern="1200" cap="none">
                <a:ln>
                  <a:noFill/>
                </a:ln>
                <a:latin typeface="標楷體" pitchFamily="65"/>
                <a:ea typeface="標楷體" pitchFamily="65"/>
                <a:cs typeface="Mangal" pitchFamily="2"/>
              </a:rPr>
              <a:t>!!!!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3840"/>
            <a:ext cx="10049400" cy="7454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 txBox="1">
            <a:spLocks noGrp="1"/>
          </p:cNvSpPr>
          <p:nvPr>
            <p:ph type="title" idx="4294967295"/>
          </p:nvPr>
        </p:nvSpPr>
        <p:spPr>
          <a:xfrm>
            <a:off x="432359" y="3384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TW" altLang="en-US" b="1">
                <a:solidFill>
                  <a:srgbClr val="FF3333"/>
                </a:solidFill>
                <a:latin typeface="標楷體" pitchFamily="65"/>
                <a:ea typeface="標楷體" pitchFamily="65"/>
              </a:rPr>
              <a:t>故宮的搬遷過程</a:t>
            </a:r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4294967295"/>
          </p:nvPr>
        </p:nvSpPr>
        <p:spPr>
          <a:xfrm>
            <a:off x="288000" y="1368000"/>
            <a:ext cx="9576000" cy="604800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9pPr>
          </a:lstStyle>
          <a:p>
            <a:pPr lvl="0"/>
            <a:r>
              <a:rPr lang="en-US" sz="2600" b="1">
                <a:latin typeface="標楷體" pitchFamily="65"/>
              </a:rPr>
              <a:t>1933</a:t>
            </a:r>
            <a:r>
              <a:rPr lang="zh-TW" altLang="en-US" sz="2600" b="1">
                <a:latin typeface="標楷體" pitchFamily="65"/>
              </a:rPr>
              <a:t>年為躲避戰爭遷一萬九千多箱文物到南京</a:t>
            </a:r>
            <a:r>
              <a:rPr lang="en-US" sz="2600" b="1">
                <a:latin typeface="標楷體" pitchFamily="65"/>
              </a:rPr>
              <a:t>,1948</a:t>
            </a:r>
            <a:r>
              <a:rPr lang="zh-TW" altLang="en-US" sz="2600" b="1">
                <a:latin typeface="標楷體" pitchFamily="65"/>
              </a:rPr>
              <a:t>年</a:t>
            </a:r>
            <a:r>
              <a:rPr lang="en-US" sz="2600" b="1">
                <a:latin typeface="標楷體" pitchFamily="65"/>
              </a:rPr>
              <a:t>11</a:t>
            </a:r>
            <a:r>
              <a:rPr lang="zh-TW" altLang="en-US" sz="2600" b="1">
                <a:latin typeface="標楷體" pitchFamily="65"/>
              </a:rPr>
              <a:t>月</a:t>
            </a:r>
            <a:r>
              <a:rPr lang="en-US" sz="2600" b="1">
                <a:latin typeface="標楷體" pitchFamily="65"/>
              </a:rPr>
              <a:t>10</a:t>
            </a:r>
            <a:r>
              <a:rPr lang="zh-TW" altLang="en-US" sz="2600" b="1">
                <a:latin typeface="標楷體" pitchFamily="65"/>
              </a:rPr>
              <a:t>日搬遷台灣</a:t>
            </a:r>
            <a:r>
              <a:rPr lang="en-US" sz="2600" b="1">
                <a:latin typeface="標楷體" pitchFamily="65"/>
              </a:rPr>
              <a:t>.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87040" y="2160000"/>
            <a:ext cx="5209920" cy="53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600" y="144000"/>
            <a:ext cx="9905400" cy="73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 txBox="1">
            <a:spLocks noGrp="1"/>
          </p:cNvSpPr>
          <p:nvPr>
            <p:ph type="title" idx="4294967295"/>
          </p:nvPr>
        </p:nvSpPr>
        <p:spPr>
          <a:xfrm>
            <a:off x="503999" y="144000"/>
            <a:ext cx="9071640" cy="1080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TW" altLang="en-US" b="1">
                <a:solidFill>
                  <a:srgbClr val="FF3333"/>
                </a:solidFill>
                <a:latin typeface="標楷體" pitchFamily="65"/>
                <a:ea typeface="標楷體" pitchFamily="65"/>
              </a:rPr>
              <a:t>故宮的搬遷過程</a:t>
            </a:r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4294967295"/>
          </p:nvPr>
        </p:nvSpPr>
        <p:spPr>
          <a:xfrm>
            <a:off x="720360" y="1080000"/>
            <a:ext cx="9071640" cy="504000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9pPr>
          </a:lstStyle>
          <a:p>
            <a:pPr lvl="0"/>
            <a:r>
              <a:rPr lang="en-US" sz="2400" b="1">
                <a:latin typeface="標楷體" pitchFamily="65"/>
              </a:rPr>
              <a:t>1933</a:t>
            </a:r>
            <a:r>
              <a:rPr lang="zh-TW" altLang="en-US" sz="2400" b="1">
                <a:latin typeface="標楷體" pitchFamily="65"/>
              </a:rPr>
              <a:t>年為躲避日本侵華戰爭遷出一萬九千多箱文物到南京朝天宮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63848" y="2051645"/>
            <a:ext cx="7821202" cy="4725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0272" y="2987749"/>
            <a:ext cx="4543200" cy="4056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00" y="0"/>
            <a:ext cx="9935640" cy="76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216000" y="684359"/>
            <a:ext cx="8568000" cy="1187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2400" b="1" i="0" u="none" strike="noStrike" kern="1200" cap="none">
                <a:ln>
                  <a:noFill/>
                </a:ln>
                <a:latin typeface="標楷體" pitchFamily="65"/>
                <a:ea typeface="標楷體" pitchFamily="65"/>
                <a:cs typeface="Mangal" pitchFamily="2"/>
              </a:rPr>
              <a:t>遷台典藏品除明清典藏</a:t>
            </a:r>
            <a:r>
              <a:rPr lang="en-US" sz="2400" b="1" i="0" u="none" strike="noStrike" kern="1200" cap="none">
                <a:ln>
                  <a:noFill/>
                </a:ln>
                <a:latin typeface="標楷體" pitchFamily="65"/>
                <a:ea typeface="標楷體" pitchFamily="65"/>
                <a:cs typeface="Mangal" pitchFamily="2"/>
              </a:rPr>
              <a:t>,</a:t>
            </a:r>
            <a:r>
              <a:rPr lang="zh-TW" sz="2400" b="1" i="0" u="none" strike="noStrike" kern="1200" cap="none">
                <a:ln>
                  <a:noFill/>
                </a:ln>
                <a:latin typeface="標楷體" pitchFamily="65"/>
                <a:ea typeface="標楷體" pitchFamily="65"/>
                <a:cs typeface="Mangal" pitchFamily="2"/>
              </a:rPr>
              <a:t>安陽殷墟出土文物</a:t>
            </a:r>
            <a:r>
              <a:rPr lang="en-US" sz="2400" b="1" i="0" u="none" strike="noStrike" kern="1200" cap="none">
                <a:ln>
                  <a:noFill/>
                </a:ln>
                <a:latin typeface="標楷體" pitchFamily="65"/>
                <a:ea typeface="標楷體" pitchFamily="65"/>
                <a:cs typeface="Mangal" pitchFamily="2"/>
              </a:rPr>
              <a:t>,</a:t>
            </a:r>
            <a:r>
              <a:rPr lang="zh-TW" sz="2400" b="1" i="0" u="none" strike="noStrike" kern="1200" cap="none">
                <a:ln>
                  <a:noFill/>
                </a:ln>
                <a:latin typeface="標楷體" pitchFamily="65"/>
                <a:ea typeface="標楷體" pitchFamily="65"/>
                <a:cs typeface="Mangal" pitchFamily="2"/>
              </a:rPr>
              <a:t>圖書館宋元古籍</a:t>
            </a:r>
            <a:r>
              <a:rPr lang="en-US" sz="2400" b="1" i="0" u="none" strike="noStrike" kern="1200" cap="none">
                <a:ln>
                  <a:noFill/>
                </a:ln>
                <a:latin typeface="標楷體" pitchFamily="65"/>
                <a:ea typeface="標楷體" pitchFamily="65"/>
                <a:cs typeface="Mangal" pitchFamily="2"/>
              </a:rPr>
              <a:t>,</a:t>
            </a:r>
            <a:r>
              <a:rPr lang="zh-TW" sz="2400" b="1" i="0" u="none" strike="noStrike" kern="1200" cap="none">
                <a:ln>
                  <a:noFill/>
                </a:ln>
                <a:latin typeface="標楷體" pitchFamily="65"/>
                <a:ea typeface="標楷體" pitchFamily="65"/>
                <a:cs typeface="Mangal" pitchFamily="2"/>
              </a:rPr>
              <a:t>博物院典藏</a:t>
            </a:r>
            <a:r>
              <a:rPr lang="en-US" sz="2400" b="1" i="0" u="none" strike="noStrike" kern="1200" cap="none">
                <a:ln>
                  <a:noFill/>
                </a:ln>
                <a:latin typeface="標楷體" pitchFamily="65"/>
                <a:ea typeface="標楷體" pitchFamily="65"/>
                <a:cs typeface="Mangal" pitchFamily="2"/>
              </a:rPr>
              <a:t>.</a:t>
            </a:r>
          </a:p>
        </p:txBody>
      </p:sp>
      <p:sp>
        <p:nvSpPr>
          <p:cNvPr id="4" name="標題 3"/>
          <p:cNvSpPr txBox="1">
            <a:spLocks noGrp="1"/>
          </p:cNvSpPr>
          <p:nvPr>
            <p:ph type="title" idx="4294967295"/>
          </p:nvPr>
        </p:nvSpPr>
        <p:spPr>
          <a:xfrm>
            <a:off x="576000" y="-25416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TW" altLang="en-US" b="1">
                <a:solidFill>
                  <a:srgbClr val="FF3333"/>
                </a:solidFill>
                <a:latin typeface="標楷體" pitchFamily="65"/>
                <a:ea typeface="標楷體" pitchFamily="65"/>
              </a:rPr>
              <a:t>故宮的遷台故事</a:t>
            </a:r>
          </a:p>
        </p:txBody>
      </p:sp>
      <p:sp>
        <p:nvSpPr>
          <p:cNvPr id="5" name="副標題 4"/>
          <p:cNvSpPr txBox="1">
            <a:spLocks noGrp="1"/>
          </p:cNvSpPr>
          <p:nvPr>
            <p:ph type="subTitle" idx="4294967295"/>
          </p:nvPr>
        </p:nvSpPr>
        <p:spPr>
          <a:xfrm>
            <a:off x="503999" y="1224000"/>
            <a:ext cx="9071640" cy="492948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9952" y="1409998"/>
            <a:ext cx="6552728" cy="614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00" y="72000"/>
            <a:ext cx="9810720" cy="7403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 txBox="1">
            <a:spLocks noGrp="1"/>
          </p:cNvSpPr>
          <p:nvPr>
            <p:ph type="title" idx="4294967295"/>
          </p:nvPr>
        </p:nvSpPr>
        <p:spPr>
          <a:xfrm>
            <a:off x="503999" y="144000"/>
            <a:ext cx="9071640" cy="11595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TW" altLang="en-US" b="1">
                <a:solidFill>
                  <a:srgbClr val="FF3333"/>
                </a:solidFill>
                <a:latin typeface="標楷體" pitchFamily="65"/>
                <a:ea typeface="標楷體" pitchFamily="65"/>
              </a:rPr>
              <a:t>故宮的遷台故事</a:t>
            </a:r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4294967295"/>
          </p:nvPr>
        </p:nvSpPr>
        <p:spPr>
          <a:xfrm>
            <a:off x="503999" y="1303560"/>
            <a:ext cx="9432000" cy="604044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9pPr>
          </a:lstStyle>
          <a:p>
            <a:pPr lvl="0"/>
            <a:r>
              <a:rPr lang="en-US" sz="2600" b="1">
                <a:latin typeface="標楷體" pitchFamily="65"/>
                <a:ea typeface="標楷體" pitchFamily="65"/>
              </a:rPr>
              <a:t>1948</a:t>
            </a:r>
            <a:r>
              <a:rPr lang="zh-TW" altLang="en-US" sz="2600" b="1">
                <a:latin typeface="標楷體" pitchFamily="65"/>
                <a:ea typeface="標楷體" pitchFamily="65"/>
              </a:rPr>
              <a:t>年</a:t>
            </a:r>
            <a:r>
              <a:rPr lang="en-US" sz="2600" b="1">
                <a:latin typeface="標楷體" pitchFamily="65"/>
                <a:ea typeface="標楷體" pitchFamily="65"/>
              </a:rPr>
              <a:t>12</a:t>
            </a:r>
            <a:r>
              <a:rPr lang="zh-TW" altLang="en-US" sz="2600" b="1">
                <a:latin typeface="標楷體" pitchFamily="65"/>
                <a:ea typeface="標楷體" pitchFamily="65"/>
              </a:rPr>
              <a:t>月</a:t>
            </a:r>
            <a:r>
              <a:rPr lang="en-US" sz="2600" b="1">
                <a:latin typeface="標楷體" pitchFamily="65"/>
                <a:ea typeface="標楷體" pitchFamily="65"/>
              </a:rPr>
              <a:t>21</a:t>
            </a:r>
            <a:r>
              <a:rPr lang="zh-TW" altLang="en-US" sz="2600" b="1">
                <a:latin typeface="標楷體" pitchFamily="65"/>
                <a:ea typeface="標楷體" pitchFamily="65"/>
              </a:rPr>
              <a:t>日第一梯搬運</a:t>
            </a:r>
            <a:r>
              <a:rPr lang="en-US" sz="2600" b="1">
                <a:latin typeface="標楷體" pitchFamily="65"/>
                <a:ea typeface="標楷體" pitchFamily="65"/>
              </a:rPr>
              <a:t>712</a:t>
            </a:r>
            <a:r>
              <a:rPr lang="zh-TW" altLang="en-US" sz="2600" b="1">
                <a:latin typeface="標楷體" pitchFamily="65"/>
                <a:ea typeface="標楷體" pitchFamily="65"/>
              </a:rPr>
              <a:t>箱由海中鼎號運輸艦運至台灣基隆</a:t>
            </a:r>
            <a:r>
              <a:rPr lang="en-US" sz="2600" b="1">
                <a:latin typeface="標楷體" pitchFamily="65"/>
                <a:ea typeface="標楷體" pitchFamily="65"/>
              </a:rPr>
              <a:t>.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985" y="2339677"/>
            <a:ext cx="9737640" cy="461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08000" cy="7515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 txBox="1">
            <a:spLocks noGrp="1"/>
          </p:cNvSpPr>
          <p:nvPr>
            <p:ph type="title" idx="4294967295"/>
          </p:nvPr>
        </p:nvSpPr>
        <p:spPr>
          <a:xfrm>
            <a:off x="503999" y="144000"/>
            <a:ext cx="9071640" cy="1296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TW" altLang="en-US" b="1">
                <a:solidFill>
                  <a:srgbClr val="FF3333"/>
                </a:solidFill>
                <a:latin typeface="標楷體" pitchFamily="65"/>
                <a:ea typeface="標楷體" pitchFamily="65"/>
              </a:rPr>
              <a:t>故宮的遷台故事</a:t>
            </a:r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4294967295"/>
          </p:nvPr>
        </p:nvSpPr>
        <p:spPr>
          <a:xfrm>
            <a:off x="503999" y="1296000"/>
            <a:ext cx="9071640" cy="576000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9pPr>
          </a:lstStyle>
          <a:p>
            <a:pPr lvl="0"/>
            <a:r>
              <a:rPr lang="en-US" sz="2400" b="1">
                <a:latin typeface="標楷體" pitchFamily="65"/>
              </a:rPr>
              <a:t>1949</a:t>
            </a:r>
            <a:r>
              <a:rPr lang="zh-TW" altLang="en-US" sz="2400" b="1">
                <a:latin typeface="標楷體" pitchFamily="65"/>
              </a:rPr>
              <a:t>年</a:t>
            </a:r>
            <a:r>
              <a:rPr lang="en-US" sz="2400" b="1">
                <a:latin typeface="標楷體" pitchFamily="65"/>
              </a:rPr>
              <a:t>1</a:t>
            </a:r>
            <a:r>
              <a:rPr lang="zh-TW" altLang="en-US" sz="2400" b="1">
                <a:latin typeface="標楷體" pitchFamily="65"/>
              </a:rPr>
              <a:t>月</a:t>
            </a:r>
            <a:r>
              <a:rPr lang="en-US" sz="2400" b="1">
                <a:latin typeface="標楷體" pitchFamily="65"/>
              </a:rPr>
              <a:t>6</a:t>
            </a:r>
            <a:r>
              <a:rPr lang="zh-TW" altLang="en-US" sz="2400" b="1">
                <a:latin typeface="標楷體" pitchFamily="65"/>
              </a:rPr>
              <a:t>號委請招商局的海滬號搬運</a:t>
            </a:r>
            <a:r>
              <a:rPr lang="en-US" sz="2400" b="1">
                <a:latin typeface="標楷體" pitchFamily="65"/>
              </a:rPr>
              <a:t>3502</a:t>
            </a:r>
            <a:r>
              <a:rPr lang="zh-TW" altLang="en-US" sz="2400" b="1">
                <a:latin typeface="標楷體" pitchFamily="65"/>
              </a:rPr>
              <a:t>箱文物</a:t>
            </a:r>
            <a:r>
              <a:rPr lang="en-US" sz="2400" b="1">
                <a:latin typeface="標楷體" pitchFamily="65"/>
              </a:rPr>
              <a:t>,</a:t>
            </a:r>
            <a:r>
              <a:rPr lang="zh-TW" altLang="en-US" sz="2400" b="1">
                <a:latin typeface="標楷體" pitchFamily="65"/>
              </a:rPr>
              <a:t>是數量最大的一批</a:t>
            </a:r>
            <a:r>
              <a:rPr lang="en-US" sz="2400" b="1">
                <a:latin typeface="標楷體" pitchFamily="65"/>
              </a:rPr>
              <a:t>.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92040" y="1835621"/>
            <a:ext cx="5544616" cy="5435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2000"/>
            <a:ext cx="9977400" cy="74537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TW" altLang="en-US" b="1">
                <a:solidFill>
                  <a:srgbClr val="FF3333"/>
                </a:solidFill>
                <a:latin typeface="標楷體" pitchFamily="65"/>
                <a:ea typeface="標楷體" pitchFamily="65"/>
              </a:rPr>
              <a:t>故宮遷台的故事</a:t>
            </a:r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4294967295"/>
          </p:nvPr>
        </p:nvSpPr>
        <p:spPr>
          <a:xfrm>
            <a:off x="503999" y="1440000"/>
            <a:ext cx="9071640" cy="5903999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9pPr>
          </a:lstStyle>
          <a:p>
            <a:pPr lvl="0"/>
            <a:r>
              <a:rPr lang="en-US" sz="2400" b="1">
                <a:latin typeface="標楷體" pitchFamily="65"/>
              </a:rPr>
              <a:t>1949</a:t>
            </a:r>
            <a:r>
              <a:rPr lang="zh-TW" altLang="en-US" sz="2400" b="1">
                <a:latin typeface="標楷體" pitchFamily="65"/>
              </a:rPr>
              <a:t>年</a:t>
            </a:r>
            <a:r>
              <a:rPr lang="en-US" sz="2400" b="1">
                <a:latin typeface="標楷體" pitchFamily="65"/>
              </a:rPr>
              <a:t>1</a:t>
            </a:r>
            <a:r>
              <a:rPr lang="zh-TW" altLang="en-US" sz="2400" b="1">
                <a:latin typeface="標楷體" pitchFamily="65"/>
              </a:rPr>
              <a:t>月</a:t>
            </a:r>
            <a:r>
              <a:rPr lang="en-US" sz="2400" b="1">
                <a:latin typeface="標楷體" pitchFamily="65"/>
              </a:rPr>
              <a:t>29</a:t>
            </a:r>
            <a:r>
              <a:rPr lang="zh-TW" altLang="en-US" sz="2400" b="1">
                <a:latin typeface="標楷體" pitchFamily="65"/>
              </a:rPr>
              <a:t>日崑崙號搬運</a:t>
            </a:r>
            <a:r>
              <a:rPr lang="en-US" sz="2400" b="1">
                <a:latin typeface="標楷體" pitchFamily="65"/>
              </a:rPr>
              <a:t>1248</a:t>
            </a:r>
            <a:r>
              <a:rPr lang="zh-TW" altLang="en-US" sz="2400" b="1">
                <a:latin typeface="標楷體" pitchFamily="65"/>
              </a:rPr>
              <a:t>箱文物</a:t>
            </a:r>
            <a:r>
              <a:rPr lang="en-US" sz="2400" b="1">
                <a:latin typeface="標楷體" pitchFamily="65"/>
              </a:rPr>
              <a:t>,</a:t>
            </a:r>
            <a:r>
              <a:rPr lang="zh-TW" altLang="en-US" sz="2400" b="1">
                <a:latin typeface="標楷體" pitchFamily="65"/>
              </a:rPr>
              <a:t>但船隻較老</a:t>
            </a:r>
            <a:r>
              <a:rPr lang="en-US" sz="2400" b="1">
                <a:latin typeface="標楷體" pitchFamily="65"/>
              </a:rPr>
              <a:t>,2</a:t>
            </a:r>
            <a:r>
              <a:rPr lang="zh-TW" altLang="en-US" sz="2400" b="1">
                <a:latin typeface="標楷體" pitchFamily="65"/>
              </a:rPr>
              <a:t>月</a:t>
            </a:r>
            <a:r>
              <a:rPr lang="en-US" sz="2400" b="1">
                <a:latin typeface="標楷體" pitchFamily="65"/>
              </a:rPr>
              <a:t>22</a:t>
            </a:r>
            <a:r>
              <a:rPr lang="zh-TW" altLang="en-US" sz="2400" b="1">
                <a:latin typeface="標楷體" pitchFamily="65"/>
              </a:rPr>
              <a:t>日到</a:t>
            </a:r>
            <a:r>
              <a:rPr lang="en-US" sz="2400" b="1">
                <a:latin typeface="標楷體" pitchFamily="65"/>
              </a:rPr>
              <a:t>,</a:t>
            </a:r>
            <a:r>
              <a:rPr lang="zh-TW" altLang="en-US" sz="2400" b="1">
                <a:latin typeface="標楷體" pitchFamily="65"/>
              </a:rPr>
              <a:t>是最花時間</a:t>
            </a:r>
            <a:r>
              <a:rPr lang="en-US" sz="2400" b="1">
                <a:latin typeface="標楷體" pitchFamily="65"/>
              </a:rPr>
              <a:t>.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87480" y="2160000"/>
            <a:ext cx="6439320" cy="51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621160"/>
            <a:ext cx="10197720" cy="10197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 txBox="1">
            <a:spLocks noGrp="1"/>
          </p:cNvSpPr>
          <p:nvPr>
            <p:ph type="title" idx="4294967295"/>
          </p:nvPr>
        </p:nvSpPr>
        <p:spPr>
          <a:xfrm>
            <a:off x="503999" y="72000"/>
            <a:ext cx="9071640" cy="1224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TW" altLang="en-US" b="1">
                <a:solidFill>
                  <a:srgbClr val="FF3333"/>
                </a:solidFill>
                <a:latin typeface="標楷體" pitchFamily="65"/>
                <a:ea typeface="標楷體" pitchFamily="65"/>
              </a:rPr>
              <a:t>故宮的遷台故事</a:t>
            </a:r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4294967295"/>
          </p:nvPr>
        </p:nvSpPr>
        <p:spPr>
          <a:xfrm>
            <a:off x="288000" y="1080000"/>
            <a:ext cx="9648000" cy="6263999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9pPr>
          </a:lstStyle>
          <a:p>
            <a:pPr lvl="0"/>
            <a:r>
              <a:rPr lang="zh-TW" altLang="en-US" sz="2400" b="1">
                <a:latin typeface="標楷體" pitchFamily="65"/>
                <a:ea typeface="標楷體" pitchFamily="65"/>
              </a:rPr>
              <a:t>最後一梯</a:t>
            </a:r>
            <a:r>
              <a:rPr lang="en-US" sz="2400" b="1">
                <a:latin typeface="標楷體" pitchFamily="65"/>
                <a:ea typeface="標楷體" pitchFamily="65"/>
              </a:rPr>
              <a:t>1949</a:t>
            </a:r>
            <a:r>
              <a:rPr lang="zh-TW" altLang="en-US" sz="2400" b="1">
                <a:latin typeface="標楷體" pitchFamily="65"/>
                <a:ea typeface="標楷體" pitchFamily="65"/>
              </a:rPr>
              <a:t>年</a:t>
            </a:r>
            <a:r>
              <a:rPr lang="en-US" sz="2400" b="1">
                <a:latin typeface="標楷體" pitchFamily="65"/>
                <a:ea typeface="標楷體" pitchFamily="65"/>
              </a:rPr>
              <a:t>11</a:t>
            </a:r>
            <a:r>
              <a:rPr lang="zh-TW" altLang="en-US" sz="2400" b="1">
                <a:latin typeface="標楷體" pitchFamily="65"/>
                <a:ea typeface="標楷體" pitchFamily="65"/>
              </a:rPr>
              <a:t>月</a:t>
            </a:r>
            <a:r>
              <a:rPr lang="en-US" sz="2400" b="1">
                <a:latin typeface="標楷體" pitchFamily="65"/>
                <a:ea typeface="標楷體" pitchFamily="65"/>
              </a:rPr>
              <a:t>29</a:t>
            </a:r>
            <a:r>
              <a:rPr lang="zh-TW" altLang="en-US" sz="2400" b="1">
                <a:latin typeface="標楷體" pitchFamily="65"/>
                <a:ea typeface="標楷體" pitchFamily="65"/>
              </a:rPr>
              <a:t>日空軍派二架飛機來台</a:t>
            </a:r>
            <a:r>
              <a:rPr lang="en-US" sz="2400" b="1">
                <a:latin typeface="標楷體" pitchFamily="65"/>
                <a:ea typeface="標楷體" pitchFamily="65"/>
              </a:rPr>
              <a:t>38</a:t>
            </a:r>
            <a:r>
              <a:rPr lang="zh-TW" altLang="en-US" sz="2400" b="1">
                <a:latin typeface="標楷體" pitchFamily="65"/>
                <a:ea typeface="標楷體" pitchFamily="65"/>
              </a:rPr>
              <a:t>箱</a:t>
            </a:r>
            <a:r>
              <a:rPr lang="en-US" sz="2400" b="1">
                <a:latin typeface="標楷體" pitchFamily="65"/>
                <a:ea typeface="標楷體" pitchFamily="65"/>
              </a:rPr>
              <a:t>,</a:t>
            </a:r>
            <a:r>
              <a:rPr lang="zh-TW" altLang="en-US" sz="2400" b="1">
                <a:latin typeface="標楷體" pitchFamily="65"/>
                <a:ea typeface="標楷體" pitchFamily="65"/>
              </a:rPr>
              <a:t>歷史博物館的館藏品</a:t>
            </a:r>
            <a:r>
              <a:rPr lang="en-US" sz="2400" b="1">
                <a:latin typeface="標楷體" pitchFamily="65"/>
                <a:ea typeface="標楷體" pitchFamily="65"/>
              </a:rPr>
              <a:t>.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7760" y="1944000"/>
            <a:ext cx="4438080" cy="34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68000" y="1944000"/>
            <a:ext cx="5112000" cy="3408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08000" cy="75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 txBox="1">
            <a:spLocks noGrp="1"/>
          </p:cNvSpPr>
          <p:nvPr>
            <p:ph type="title" idx="4294967295"/>
          </p:nvPr>
        </p:nvSpPr>
        <p:spPr>
          <a:xfrm>
            <a:off x="576000" y="28800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TW" altLang="en-US" b="1">
                <a:solidFill>
                  <a:srgbClr val="FF3333"/>
                </a:solidFill>
                <a:latin typeface="標楷體" pitchFamily="65"/>
                <a:ea typeface="標楷體" pitchFamily="65"/>
              </a:rPr>
              <a:t>故宮地理位址圖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63781" y="1283093"/>
            <a:ext cx="8856000" cy="556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72720" y="-2671920"/>
            <a:ext cx="10231919" cy="102319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 txBox="1">
            <a:spLocks noGrp="1"/>
          </p:cNvSpPr>
          <p:nvPr>
            <p:ph type="title" idx="4294967295"/>
          </p:nvPr>
        </p:nvSpPr>
        <p:spPr>
          <a:xfrm>
            <a:off x="503999" y="144000"/>
            <a:ext cx="9071640" cy="1152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TW" altLang="en-US" b="1">
                <a:solidFill>
                  <a:srgbClr val="FF3333"/>
                </a:solidFill>
                <a:latin typeface="標楷體" pitchFamily="65"/>
                <a:ea typeface="標楷體" pitchFamily="65"/>
              </a:rPr>
              <a:t>故宮遷台的故事</a:t>
            </a:r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4294967295"/>
          </p:nvPr>
        </p:nvSpPr>
        <p:spPr>
          <a:xfrm>
            <a:off x="216000" y="1080000"/>
            <a:ext cx="9648000" cy="633600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9pPr>
          </a:lstStyle>
          <a:p>
            <a:pPr lvl="0"/>
            <a:r>
              <a:rPr lang="zh-TW" altLang="en-US" sz="2400" b="1">
                <a:latin typeface="標楷體" pitchFamily="65"/>
                <a:ea typeface="標楷體" pitchFamily="65"/>
              </a:rPr>
              <a:t>來台後因氣候在台中糖廠倉庫暫存</a:t>
            </a:r>
            <a:r>
              <a:rPr lang="en-US" sz="2400" b="1">
                <a:latin typeface="標楷體" pitchFamily="65"/>
                <a:ea typeface="標楷體" pitchFamily="65"/>
              </a:rPr>
              <a:t>,</a:t>
            </a:r>
            <a:r>
              <a:rPr lang="zh-TW" altLang="en-US" sz="2400" b="1">
                <a:latin typeface="標楷體" pitchFamily="65"/>
                <a:ea typeface="標楷體" pitchFamily="65"/>
              </a:rPr>
              <a:t>在台中霧峰吉峰村</a:t>
            </a:r>
            <a:r>
              <a:rPr lang="en-US" sz="2400" b="1">
                <a:latin typeface="標楷體" pitchFamily="65"/>
                <a:ea typeface="標楷體" pitchFamily="65"/>
              </a:rPr>
              <a:t>(</a:t>
            </a:r>
            <a:r>
              <a:rPr lang="zh-TW" altLang="en-US" sz="2400" b="1">
                <a:latin typeface="標楷體" pitchFamily="65"/>
                <a:ea typeface="標楷體" pitchFamily="65"/>
              </a:rPr>
              <a:t>北溝</a:t>
            </a:r>
            <a:r>
              <a:rPr lang="en-US" sz="2400" b="1">
                <a:latin typeface="標楷體" pitchFamily="65"/>
                <a:ea typeface="標楷體" pitchFamily="65"/>
              </a:rPr>
              <a:t>)</a:t>
            </a:r>
            <a:r>
              <a:rPr lang="zh-TW" altLang="en-US" sz="2400" b="1">
                <a:latin typeface="標楷體" pitchFamily="65"/>
                <a:ea typeface="標楷體" pitchFamily="65"/>
              </a:rPr>
              <a:t>庫房放</a:t>
            </a:r>
            <a:r>
              <a:rPr lang="en-US" sz="2400" b="1">
                <a:latin typeface="標楷體" pitchFamily="65"/>
                <a:ea typeface="標楷體" pitchFamily="65"/>
              </a:rPr>
              <a:t>16</a:t>
            </a:r>
            <a:r>
              <a:rPr lang="zh-TW" altLang="en-US" sz="2400" b="1">
                <a:latin typeface="標楷體" pitchFamily="65"/>
                <a:ea typeface="標楷體" pitchFamily="65"/>
              </a:rPr>
              <a:t>年</a:t>
            </a:r>
            <a:r>
              <a:rPr lang="en-US" sz="2400" b="1">
                <a:latin typeface="標楷體" pitchFamily="65"/>
                <a:ea typeface="標楷體" pitchFamily="65"/>
              </a:rPr>
              <a:t>.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6000" y="2359080"/>
            <a:ext cx="4786200" cy="428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2200" y="2613600"/>
            <a:ext cx="4996440" cy="3413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00" y="85320"/>
            <a:ext cx="10008000" cy="7402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 txBox="1">
            <a:spLocks noGrp="1"/>
          </p:cNvSpPr>
          <p:nvPr>
            <p:ph type="title" idx="4294967295"/>
          </p:nvPr>
        </p:nvSpPr>
        <p:spPr>
          <a:xfrm>
            <a:off x="576000" y="85320"/>
            <a:ext cx="9071640" cy="922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altLang="zh-TW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4294967295"/>
          </p:nvPr>
        </p:nvSpPr>
        <p:spPr>
          <a:xfrm>
            <a:off x="432000" y="1080000"/>
            <a:ext cx="9576000" cy="6263999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9pPr>
          </a:lstStyle>
          <a:p>
            <a:pPr lvl="0"/>
            <a:r>
              <a:rPr lang="zh-TW" altLang="en-US" sz="4400" dirty="0">
                <a:solidFill>
                  <a:srgbClr val="FF3333"/>
                </a:solidFill>
                <a:latin typeface="標楷體" pitchFamily="65"/>
                <a:ea typeface="標楷體" pitchFamily="65"/>
              </a:rPr>
              <a:t>北溝倉庫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58"/>
          <a:stretch/>
        </p:blipFill>
        <p:spPr>
          <a:xfrm>
            <a:off x="2448568" y="1979637"/>
            <a:ext cx="6336160" cy="5290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00" y="0"/>
            <a:ext cx="10044720" cy="7464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 txBox="1">
            <a:spLocks noGrp="1"/>
          </p:cNvSpPr>
          <p:nvPr>
            <p:ph type="title" idx="4294967295"/>
          </p:nvPr>
        </p:nvSpPr>
        <p:spPr>
          <a:xfrm>
            <a:off x="576000" y="-144000"/>
            <a:ext cx="9071640" cy="10079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TW" altLang="en-US" sz="3600" b="1" dirty="0">
                <a:solidFill>
                  <a:srgbClr val="FF3333"/>
                </a:solidFill>
                <a:latin typeface="標楷體" pitchFamily="65"/>
                <a:ea typeface="標楷體" pitchFamily="65"/>
              </a:rPr>
              <a:t>台北故宮興建</a:t>
            </a:r>
          </a:p>
        </p:txBody>
      </p:sp>
      <p:pic>
        <p:nvPicPr>
          <p:cNvPr id="4" name="圖片版面配置區 3"/>
          <p:cNvPicPr>
            <a:picLocks noGrp="1" noChangeAspect="1"/>
          </p:cNvPicPr>
          <p:nvPr>
            <p:ph type="pic" idx="4294967295"/>
          </p:nvPr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3520" y="755501"/>
            <a:ext cx="5341680" cy="693647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00" y="0"/>
            <a:ext cx="10008000" cy="75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 txBox="1">
            <a:spLocks noGrp="1"/>
          </p:cNvSpPr>
          <p:nvPr>
            <p:ph type="title" idx="4294967295"/>
          </p:nvPr>
        </p:nvSpPr>
        <p:spPr>
          <a:xfrm>
            <a:off x="503999" y="216000"/>
            <a:ext cx="9071640" cy="10079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TW" altLang="en-US" sz="3600">
                <a:solidFill>
                  <a:srgbClr val="FF3333"/>
                </a:solidFill>
                <a:latin typeface="標楷體" pitchFamily="65"/>
                <a:ea typeface="標楷體" pitchFamily="65"/>
              </a:rPr>
              <a:t>台北故宮博物院成立</a:t>
            </a:r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4294967295"/>
          </p:nvPr>
        </p:nvSpPr>
        <p:spPr>
          <a:xfrm>
            <a:off x="144000" y="1087560"/>
            <a:ext cx="9792000" cy="632844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9pPr>
          </a:lstStyle>
          <a:p>
            <a:pPr lvl="0"/>
            <a:r>
              <a:rPr lang="en-US" sz="2400">
                <a:latin typeface="標楷體" pitchFamily="65"/>
              </a:rPr>
              <a:t>1965</a:t>
            </a:r>
            <a:r>
              <a:rPr lang="zh-TW" altLang="en-US" sz="2400">
                <a:latin typeface="標楷體" pitchFamily="65"/>
              </a:rPr>
              <a:t>年</a:t>
            </a:r>
            <a:r>
              <a:rPr lang="en-US" sz="2400">
                <a:latin typeface="標楷體" pitchFamily="65"/>
              </a:rPr>
              <a:t>11</a:t>
            </a:r>
            <a:r>
              <a:rPr lang="zh-TW" altLang="en-US" sz="2400">
                <a:latin typeface="標楷體" pitchFamily="65"/>
              </a:rPr>
              <a:t>月</a:t>
            </a:r>
            <a:r>
              <a:rPr lang="en-US" sz="2400">
                <a:latin typeface="標楷體" pitchFamily="65"/>
              </a:rPr>
              <a:t>12</a:t>
            </a:r>
            <a:r>
              <a:rPr lang="zh-TW" altLang="en-US" sz="2400">
                <a:latin typeface="標楷體" pitchFamily="65"/>
              </a:rPr>
              <a:t>日台北故宮成立</a:t>
            </a:r>
            <a:r>
              <a:rPr lang="en-US" sz="2400">
                <a:latin typeface="標楷體" pitchFamily="65"/>
              </a:rPr>
              <a:t>,1966</a:t>
            </a:r>
            <a:r>
              <a:rPr lang="zh-TW" altLang="en-US" sz="2400">
                <a:latin typeface="標楷體" pitchFamily="65"/>
              </a:rPr>
              <a:t>年</a:t>
            </a:r>
            <a:r>
              <a:rPr lang="en-US" sz="2400">
                <a:latin typeface="標楷體" pitchFamily="65"/>
              </a:rPr>
              <a:t>3</a:t>
            </a:r>
            <a:r>
              <a:rPr lang="zh-TW" altLang="en-US" sz="2400">
                <a:latin typeface="標楷體" pitchFamily="65"/>
              </a:rPr>
              <a:t>月</a:t>
            </a:r>
            <a:r>
              <a:rPr lang="en-US" sz="2400">
                <a:latin typeface="標楷體" pitchFamily="65"/>
              </a:rPr>
              <a:t>6</a:t>
            </a:r>
            <a:r>
              <a:rPr lang="zh-TW" altLang="en-US" sz="2400">
                <a:latin typeface="標楷體" pitchFamily="65"/>
              </a:rPr>
              <a:t>日完成文物搬遷</a:t>
            </a:r>
            <a:r>
              <a:rPr lang="en-US" sz="2400">
                <a:latin typeface="標楷體" pitchFamily="65"/>
              </a:rPr>
              <a:t>,</a:t>
            </a:r>
            <a:r>
              <a:rPr lang="zh-TW" altLang="en-US" sz="2400">
                <a:latin typeface="標楷體" pitchFamily="65"/>
              </a:rPr>
              <a:t>從此有一個家</a:t>
            </a:r>
            <a:r>
              <a:rPr lang="en-US" sz="2400">
                <a:latin typeface="標楷體" pitchFamily="65"/>
              </a:rPr>
              <a:t>.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07999" y="1810800"/>
            <a:ext cx="8352000" cy="55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79640" cy="748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 txBox="1">
            <a:spLocks noGrp="1"/>
          </p:cNvSpPr>
          <p:nvPr>
            <p:ph type="title" idx="4294967295"/>
          </p:nvPr>
        </p:nvSpPr>
        <p:spPr>
          <a:xfrm>
            <a:off x="503999" y="144000"/>
            <a:ext cx="9071640" cy="10079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TW" altLang="en-US" sz="3600">
                <a:solidFill>
                  <a:srgbClr val="FF3333"/>
                </a:solidFill>
                <a:latin typeface="標楷體" pitchFamily="65"/>
                <a:ea typeface="標楷體" pitchFamily="65"/>
              </a:rPr>
              <a:t>故宮南院成立</a:t>
            </a:r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4294967295"/>
          </p:nvPr>
        </p:nvSpPr>
        <p:spPr>
          <a:xfrm>
            <a:off x="503999" y="1007999"/>
            <a:ext cx="9360000" cy="619200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9pPr>
          </a:lstStyle>
          <a:p>
            <a:pPr lvl="0"/>
            <a:r>
              <a:rPr lang="zh-TW" altLang="en-US" sz="2400" b="1">
                <a:latin typeface="標楷體" pitchFamily="65"/>
                <a:ea typeface="標楷體" pitchFamily="65"/>
              </a:rPr>
              <a:t>為了平衡南北文化均富</a:t>
            </a:r>
            <a:r>
              <a:rPr lang="en-US" sz="2400" b="1">
                <a:latin typeface="標楷體" pitchFamily="65"/>
                <a:ea typeface="標楷體" pitchFamily="65"/>
              </a:rPr>
              <a:t>,</a:t>
            </a:r>
            <a:r>
              <a:rPr lang="zh-TW" altLang="en-US" sz="2400" b="1">
                <a:latin typeface="標楷體" pitchFamily="65"/>
                <a:ea typeface="標楷體" pitchFamily="65"/>
              </a:rPr>
              <a:t>特在嘉義太保設立故宮南院</a:t>
            </a:r>
            <a:r>
              <a:rPr lang="en-US" sz="2400" b="1">
                <a:latin typeface="標楷體" pitchFamily="65"/>
                <a:ea typeface="標楷體" pitchFamily="65"/>
              </a:rPr>
              <a:t>,</a:t>
            </a:r>
            <a:r>
              <a:rPr lang="zh-TW" altLang="en-US" sz="2400" b="1">
                <a:latin typeface="標楷體" pitchFamily="65"/>
                <a:ea typeface="標楷體" pitchFamily="65"/>
              </a:rPr>
              <a:t>於</a:t>
            </a:r>
            <a:r>
              <a:rPr lang="en-US" sz="2400" b="1">
                <a:latin typeface="標楷體" pitchFamily="65"/>
                <a:ea typeface="標楷體" pitchFamily="65"/>
              </a:rPr>
              <a:t>104</a:t>
            </a:r>
            <a:r>
              <a:rPr lang="zh-TW" altLang="en-US" sz="2400" b="1">
                <a:latin typeface="標楷體" pitchFamily="65"/>
                <a:ea typeface="標楷體" pitchFamily="65"/>
              </a:rPr>
              <a:t>年</a:t>
            </a:r>
            <a:r>
              <a:rPr lang="en-US" sz="2400" b="1">
                <a:latin typeface="標楷體" pitchFamily="65"/>
                <a:ea typeface="標楷體" pitchFamily="65"/>
              </a:rPr>
              <a:t>12</a:t>
            </a:r>
            <a:r>
              <a:rPr lang="zh-TW" altLang="en-US" sz="2400" b="1">
                <a:latin typeface="標楷體" pitchFamily="65"/>
                <a:ea typeface="標楷體" pitchFamily="65"/>
              </a:rPr>
              <a:t>月始營運</a:t>
            </a:r>
            <a:r>
              <a:rPr lang="en-US" sz="2400" b="1">
                <a:latin typeface="標楷體" pitchFamily="65"/>
                <a:ea typeface="標楷體" pitchFamily="65"/>
              </a:rPr>
              <a:t>.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22889" y="1989811"/>
            <a:ext cx="8194319" cy="54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25280" cy="75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 txBox="1">
            <a:spLocks noGrp="1"/>
          </p:cNvSpPr>
          <p:nvPr>
            <p:ph type="title" idx="4294967295"/>
          </p:nvPr>
        </p:nvSpPr>
        <p:spPr>
          <a:xfrm>
            <a:off x="216360" y="144000"/>
            <a:ext cx="9071640" cy="1152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TW" altLang="en-US" b="1">
                <a:solidFill>
                  <a:srgbClr val="FF3333"/>
                </a:solidFill>
                <a:latin typeface="標楷體" pitchFamily="65"/>
                <a:ea typeface="標楷體" pitchFamily="65"/>
              </a:rPr>
              <a:t>推薦網頁與圖書</a:t>
            </a:r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4294967295"/>
          </p:nvPr>
        </p:nvSpPr>
        <p:spPr>
          <a:xfrm>
            <a:off x="503999" y="1224000"/>
            <a:ext cx="9071640" cy="561600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9pPr>
          </a:lstStyle>
          <a:p>
            <a:pPr lvl="0"/>
            <a:r>
              <a:rPr lang="en-US" sz="2800" b="1">
                <a:latin typeface="標楷體" pitchFamily="65"/>
                <a:ea typeface="標楷體" pitchFamily="65"/>
              </a:rPr>
              <a:t>1.</a:t>
            </a:r>
            <a:r>
              <a:rPr lang="zh-TW" altLang="en-US" sz="2800" b="1">
                <a:latin typeface="標楷體" pitchFamily="65"/>
                <a:ea typeface="標楷體" pitchFamily="65"/>
              </a:rPr>
              <a:t>馮明珠</a:t>
            </a:r>
            <a:r>
              <a:rPr lang="en-US" sz="2800" b="1">
                <a:latin typeface="標楷體" pitchFamily="65"/>
                <a:ea typeface="標楷體" pitchFamily="65"/>
              </a:rPr>
              <a:t>:(</a:t>
            </a:r>
            <a:r>
              <a:rPr lang="zh-TW" altLang="en-US" sz="2800" b="1">
                <a:latin typeface="標楷體" pitchFamily="65"/>
                <a:ea typeface="標楷體" pitchFamily="65"/>
              </a:rPr>
              <a:t>故宮院史留真</a:t>
            </a:r>
            <a:r>
              <a:rPr lang="en-US" sz="2800" b="1">
                <a:latin typeface="標楷體" pitchFamily="65"/>
                <a:ea typeface="標楷體" pitchFamily="65"/>
              </a:rPr>
              <a:t>)-</a:t>
            </a:r>
            <a:r>
              <a:rPr lang="zh-TW" altLang="en-US" sz="2800" b="1">
                <a:latin typeface="標楷體" pitchFamily="65"/>
                <a:ea typeface="標楷體" pitchFamily="65"/>
              </a:rPr>
              <a:t>國立故宮博物院 </a:t>
            </a:r>
            <a:r>
              <a:rPr lang="en-US" sz="2800" b="1">
                <a:latin typeface="標楷體" pitchFamily="65"/>
                <a:ea typeface="標楷體" pitchFamily="65"/>
              </a:rPr>
              <a:t>102</a:t>
            </a:r>
            <a:r>
              <a:rPr lang="zh-TW" altLang="en-US" sz="2800" b="1">
                <a:latin typeface="標楷體" pitchFamily="65"/>
                <a:ea typeface="標楷體" pitchFamily="65"/>
              </a:rPr>
              <a:t>年</a:t>
            </a:r>
          </a:p>
          <a:p>
            <a:pPr lvl="0"/>
            <a:r>
              <a:rPr lang="en-US" sz="2800" b="1">
                <a:latin typeface="標楷體" pitchFamily="65"/>
                <a:ea typeface="標楷體" pitchFamily="65"/>
              </a:rPr>
              <a:t>2.</a:t>
            </a:r>
            <a:r>
              <a:rPr lang="zh-TW" altLang="en-US" sz="2800" b="1">
                <a:latin typeface="標楷體" pitchFamily="65"/>
                <a:ea typeface="標楷體" pitchFamily="65"/>
              </a:rPr>
              <a:t>馮明珠</a:t>
            </a:r>
            <a:r>
              <a:rPr lang="en-US" sz="2800" b="1">
                <a:latin typeface="標楷體" pitchFamily="65"/>
                <a:ea typeface="標楷體" pitchFamily="65"/>
              </a:rPr>
              <a:t>:(</a:t>
            </a:r>
            <a:r>
              <a:rPr lang="zh-TW" altLang="en-US" sz="2800" b="1">
                <a:latin typeface="標楷體" pitchFamily="65"/>
                <a:ea typeface="標楷體" pitchFamily="65"/>
              </a:rPr>
              <a:t>百年回眸</a:t>
            </a:r>
            <a:r>
              <a:rPr lang="en-US" sz="2800" b="1">
                <a:latin typeface="標楷體" pitchFamily="65"/>
                <a:ea typeface="標楷體" pitchFamily="65"/>
              </a:rPr>
              <a:t>-</a:t>
            </a:r>
            <a:r>
              <a:rPr lang="zh-TW" altLang="en-US" sz="2800" b="1">
                <a:latin typeface="標楷體" pitchFamily="65"/>
                <a:ea typeface="標楷體" pitchFamily="65"/>
              </a:rPr>
              <a:t>故宮禁城及文物播遷影像特 </a:t>
            </a:r>
            <a:r>
              <a:rPr lang="en-US" sz="2800" b="1">
                <a:latin typeface="標楷體" pitchFamily="65"/>
                <a:ea typeface="標楷體" pitchFamily="65"/>
              </a:rPr>
              <a:t>     </a:t>
            </a:r>
            <a:r>
              <a:rPr lang="zh-TW" altLang="en-US" sz="2800" b="1">
                <a:latin typeface="標楷體" pitchFamily="65"/>
                <a:ea typeface="標楷體" pitchFamily="65"/>
              </a:rPr>
              <a:t>展</a:t>
            </a:r>
            <a:r>
              <a:rPr lang="en-US" sz="2800" b="1">
                <a:latin typeface="標楷體" pitchFamily="65"/>
                <a:ea typeface="標楷體" pitchFamily="65"/>
              </a:rPr>
              <a:t>)-</a:t>
            </a:r>
            <a:r>
              <a:rPr lang="zh-TW" altLang="en-US" sz="2800" b="1">
                <a:latin typeface="標楷體" pitchFamily="65"/>
                <a:ea typeface="標楷體" pitchFamily="65"/>
              </a:rPr>
              <a:t>國立故宮博物院 </a:t>
            </a:r>
            <a:r>
              <a:rPr lang="en-US" sz="2800" b="1">
                <a:latin typeface="標楷體" pitchFamily="65"/>
                <a:ea typeface="標楷體" pitchFamily="65"/>
              </a:rPr>
              <a:t>105</a:t>
            </a:r>
            <a:r>
              <a:rPr lang="zh-TW" altLang="en-US" sz="2800" b="1">
                <a:latin typeface="標楷體" pitchFamily="65"/>
                <a:ea typeface="標楷體" pitchFamily="65"/>
              </a:rPr>
              <a:t>年</a:t>
            </a:r>
          </a:p>
          <a:p>
            <a:pPr lvl="0"/>
            <a:r>
              <a:rPr lang="en-US" sz="2800" b="1">
                <a:latin typeface="標楷體" pitchFamily="65"/>
                <a:ea typeface="標楷體" pitchFamily="65"/>
              </a:rPr>
              <a:t>3.</a:t>
            </a:r>
            <a:r>
              <a:rPr lang="zh-TW" altLang="en-US" sz="2800" b="1">
                <a:latin typeface="標楷體" pitchFamily="65"/>
                <a:ea typeface="標楷體" pitchFamily="65"/>
              </a:rPr>
              <a:t>林世仁</a:t>
            </a:r>
            <a:r>
              <a:rPr lang="en-US" sz="2800" b="1">
                <a:latin typeface="標楷體" pitchFamily="65"/>
                <a:ea typeface="標楷體" pitchFamily="65"/>
              </a:rPr>
              <a:t>:(</a:t>
            </a:r>
            <a:r>
              <a:rPr lang="zh-TW" altLang="en-US" sz="2800" b="1">
                <a:latin typeface="標楷體" pitchFamily="65"/>
                <a:ea typeface="標楷體" pitchFamily="65"/>
              </a:rPr>
              <a:t>我的故宮欣賞書</a:t>
            </a:r>
            <a:r>
              <a:rPr lang="en-US" sz="2800" b="1">
                <a:latin typeface="標楷體" pitchFamily="65"/>
                <a:ea typeface="標楷體" pitchFamily="65"/>
              </a:rPr>
              <a:t>)-</a:t>
            </a:r>
            <a:r>
              <a:rPr lang="zh-TW" altLang="en-US" sz="2800" b="1">
                <a:latin typeface="標楷體" pitchFamily="65"/>
                <a:ea typeface="標楷體" pitchFamily="65"/>
              </a:rPr>
              <a:t>遠見天下文化出版社 </a:t>
            </a:r>
            <a:r>
              <a:rPr lang="en-US" sz="2800" b="1">
                <a:latin typeface="標楷體" pitchFamily="65"/>
                <a:ea typeface="標楷體" pitchFamily="65"/>
              </a:rPr>
              <a:t>   103</a:t>
            </a:r>
            <a:r>
              <a:rPr lang="zh-TW" altLang="en-US" sz="2800" b="1">
                <a:latin typeface="標楷體" pitchFamily="65"/>
                <a:ea typeface="標楷體" pitchFamily="65"/>
              </a:rPr>
              <a:t>年</a:t>
            </a:r>
          </a:p>
          <a:p>
            <a:pPr lvl="0"/>
            <a:r>
              <a:rPr lang="en-US" sz="2800" b="1">
                <a:latin typeface="標楷體" pitchFamily="65"/>
                <a:ea typeface="標楷體" pitchFamily="65"/>
              </a:rPr>
              <a:t>4.</a:t>
            </a:r>
            <a:r>
              <a:rPr lang="zh-TW" altLang="en-US" sz="2800" b="1">
                <a:latin typeface="標楷體" pitchFamily="65"/>
                <a:ea typeface="標楷體" pitchFamily="65"/>
              </a:rPr>
              <a:t>維基百科</a:t>
            </a:r>
          </a:p>
          <a:p>
            <a:pPr lvl="0"/>
            <a:r>
              <a:rPr lang="en-US" sz="2800" b="1">
                <a:latin typeface="標楷體" pitchFamily="65"/>
                <a:ea typeface="標楷體" pitchFamily="65"/>
              </a:rPr>
              <a:t>5.</a:t>
            </a:r>
            <a:r>
              <a:rPr lang="zh-TW" altLang="en-US" sz="2800" b="1">
                <a:latin typeface="標楷體" pitchFamily="65"/>
                <a:ea typeface="標楷體" pitchFamily="65"/>
              </a:rPr>
              <a:t>國立故宮博物院網站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00" y="0"/>
            <a:ext cx="9977400" cy="760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420600">
            <a:off x="778318" y="2000879"/>
            <a:ext cx="8564760" cy="359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2000"/>
            <a:ext cx="10086120" cy="7494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 txBox="1">
            <a:spLocks noGrp="1"/>
          </p:cNvSpPr>
          <p:nvPr>
            <p:ph type="title" idx="4294967295"/>
          </p:nvPr>
        </p:nvSpPr>
        <p:spPr>
          <a:xfrm>
            <a:off x="432359" y="216000"/>
            <a:ext cx="9071640" cy="100799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TW" altLang="en-US" sz="5400" b="1">
                <a:solidFill>
                  <a:srgbClr val="FF3333"/>
                </a:solidFill>
                <a:latin typeface="標楷體" pitchFamily="65"/>
                <a:ea typeface="標楷體" pitchFamily="65"/>
              </a:rPr>
              <a:t>成立的歷史背景</a:t>
            </a:r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4294967295"/>
          </p:nvPr>
        </p:nvSpPr>
        <p:spPr>
          <a:xfrm>
            <a:off x="432000" y="1159560"/>
            <a:ext cx="9071640" cy="438444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微軟正黑體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zh-TW" altLang="en-US" sz="2400" b="1">
                <a:latin typeface="標楷體" pitchFamily="65"/>
                <a:ea typeface="標楷體" pitchFamily="65"/>
              </a:rPr>
              <a:t>政府於民國十三年組織清室善後委員會，接收清室內廷文物，於十四年國慶成立故宮博物院。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19843" y="2267669"/>
            <a:ext cx="5816880" cy="46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279" y="2160360"/>
            <a:ext cx="3219839" cy="16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6000" y="3873959"/>
            <a:ext cx="3024000" cy="3359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2000"/>
            <a:ext cx="10080000" cy="748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 txBox="1">
            <a:spLocks noGrp="1"/>
          </p:cNvSpPr>
          <p:nvPr>
            <p:ph type="title" idx="4294967295"/>
          </p:nvPr>
        </p:nvSpPr>
        <p:spPr>
          <a:xfrm>
            <a:off x="-1007999" y="144000"/>
            <a:ext cx="907164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TW" altLang="en-US" sz="6000" b="1">
                <a:solidFill>
                  <a:srgbClr val="800000"/>
                </a:solidFill>
                <a:latin typeface="標楷體" pitchFamily="65"/>
                <a:ea typeface="標楷體" pitchFamily="65"/>
              </a:rPr>
              <a:t>故宮的典藏</a:t>
            </a:r>
            <a:r>
              <a:rPr lang="en-US" sz="6000" b="1">
                <a:solidFill>
                  <a:srgbClr val="800000"/>
                </a:solidFill>
                <a:latin typeface="標楷體" pitchFamily="65"/>
                <a:ea typeface="標楷體" pitchFamily="65"/>
              </a:rPr>
              <a:t>-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760000" y="360000"/>
            <a:ext cx="4031999" cy="16146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>
                <a:solidFill>
                  <a:srgbClr val="FF3333"/>
                </a:solidFill>
              </a:defRPr>
            </a:pPr>
            <a:r>
              <a:rPr lang="zh-TW" sz="6000" b="1" i="0" u="none" strike="noStrike" kern="1200" cap="none">
                <a:ln>
                  <a:noFill/>
                </a:ln>
                <a:solidFill>
                  <a:srgbClr val="FF3333"/>
                </a:solidFill>
                <a:latin typeface="標楷體" pitchFamily="65"/>
                <a:ea typeface="標楷體" pitchFamily="65"/>
                <a:cs typeface="Mangal" pitchFamily="2"/>
              </a:rPr>
              <a:t>青銅器</a:t>
            </a:r>
          </a:p>
        </p:txBody>
      </p:sp>
      <p:sp>
        <p:nvSpPr>
          <p:cNvPr id="5" name="副標題 4"/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en-US" sz="6000">
              <a:latin typeface="標楷體" pitchFamily="65"/>
              <a:ea typeface="標楷體" pitchFamily="65"/>
            </a:endParaRPr>
          </a:p>
          <a:p>
            <a:pPr marL="0" lvl="0" indent="0" algn="ctr">
              <a:buNone/>
            </a:pPr>
            <a:endParaRPr lang="en-US" sz="4800">
              <a:latin typeface="標楷體" pitchFamily="65"/>
              <a:ea typeface="標楷體" pitchFamily="65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6000" y="1865880"/>
            <a:ext cx="4248000" cy="544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536000" y="2771725"/>
            <a:ext cx="5472000" cy="39736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手繪多邊形 7"/>
          <p:cNvSpPr/>
          <p:nvPr/>
        </p:nvSpPr>
        <p:spPr>
          <a:xfrm>
            <a:off x="2736000" y="1406160"/>
            <a:ext cx="1800000" cy="753840"/>
          </a:xfrm>
          <a:custGeom>
            <a:avLst>
              <a:gd name="f0" fmla="val 3373"/>
              <a:gd name="f1" fmla="val 3456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2200" b="0" i="0" u="none" strike="noStrike" kern="1200" cap="none">
                <a:ln>
                  <a:noFill/>
                </a:ln>
                <a:latin typeface="標楷體" pitchFamily="65"/>
                <a:ea typeface="標楷體" pitchFamily="65"/>
                <a:cs typeface="Mangal" pitchFamily="2"/>
              </a:rPr>
              <a:t>毛公鼎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00" y="-65880"/>
            <a:ext cx="10014120" cy="76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 txBox="1">
            <a:spLocks noGrp="1"/>
          </p:cNvSpPr>
          <p:nvPr>
            <p:ph type="title" idx="4294967295"/>
          </p:nvPr>
        </p:nvSpPr>
        <p:spPr>
          <a:xfrm>
            <a:off x="648000" y="0"/>
            <a:ext cx="9071640" cy="936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TW" altLang="en-US" sz="6000" b="1">
                <a:solidFill>
                  <a:srgbClr val="CC0000"/>
                </a:solidFill>
                <a:latin typeface="標楷體" pitchFamily="65"/>
                <a:ea typeface="標楷體" pitchFamily="65"/>
              </a:rPr>
              <a:t>玉器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77600" y="4110479"/>
            <a:ext cx="3254399" cy="315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6456" y="576000"/>
            <a:ext cx="2400479" cy="33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手繪多邊形 6"/>
          <p:cNvSpPr/>
          <p:nvPr/>
        </p:nvSpPr>
        <p:spPr>
          <a:xfrm>
            <a:off x="6120000" y="4104000"/>
            <a:ext cx="1944000" cy="864000"/>
          </a:xfrm>
          <a:custGeom>
            <a:avLst>
              <a:gd name="f0" fmla="val 4965"/>
              <a:gd name="f1" fmla="val 3856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1800" b="0" i="0" u="none" strike="noStrike" kern="1200" cap="none">
                <a:ln>
                  <a:noFill/>
                </a:ln>
                <a:latin typeface="Liberation Sans" pitchFamily="18"/>
                <a:ea typeface="微軟正黑體" pitchFamily="2"/>
                <a:cs typeface="Mangal" pitchFamily="2"/>
              </a:rPr>
              <a:t>螽絲蟲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808" y="1033837"/>
            <a:ext cx="4318781" cy="6153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00" y="-65880"/>
            <a:ext cx="10014120" cy="76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 txBox="1">
            <a:spLocks noGrp="1"/>
          </p:cNvSpPr>
          <p:nvPr>
            <p:ph type="title" idx="4294967295"/>
          </p:nvPr>
        </p:nvSpPr>
        <p:spPr>
          <a:xfrm>
            <a:off x="648000" y="0"/>
            <a:ext cx="9071640" cy="936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TW" altLang="en-US" sz="6000" b="1">
                <a:solidFill>
                  <a:srgbClr val="CC0000"/>
                </a:solidFill>
                <a:latin typeface="標楷體" pitchFamily="65"/>
                <a:ea typeface="標楷體" pitchFamily="65"/>
              </a:rPr>
              <a:t>玉器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80272" y="1206586"/>
            <a:ext cx="5240959" cy="508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91840" y="1151999"/>
            <a:ext cx="4176464" cy="58876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手繪多邊形 6"/>
          <p:cNvSpPr/>
          <p:nvPr/>
        </p:nvSpPr>
        <p:spPr>
          <a:xfrm>
            <a:off x="7092000" y="353240"/>
            <a:ext cx="1944000" cy="864000"/>
          </a:xfrm>
          <a:custGeom>
            <a:avLst>
              <a:gd name="f0" fmla="val 7622"/>
              <a:gd name="f1" fmla="val 3856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1800" b="0" i="0" u="none" strike="noStrike" kern="1200" cap="none" dirty="0">
                <a:ln>
                  <a:noFill/>
                </a:ln>
                <a:latin typeface="Liberation Sans" pitchFamily="18"/>
                <a:ea typeface="微軟正黑體" pitchFamily="2"/>
                <a:cs typeface="Mangal" pitchFamily="2"/>
              </a:rPr>
              <a:t>螽絲蟲</a:t>
            </a:r>
          </a:p>
        </p:txBody>
      </p:sp>
    </p:spTree>
    <p:extLst>
      <p:ext uri="{BB962C8B-B14F-4D97-AF65-F5344CB8AC3E}">
        <p14:creationId xmlns:p14="http://schemas.microsoft.com/office/powerpoint/2010/main" val="168109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49400" cy="75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 txBox="1">
            <a:spLocks noGrp="1"/>
          </p:cNvSpPr>
          <p:nvPr>
            <p:ph type="title" idx="4294967295"/>
          </p:nvPr>
        </p:nvSpPr>
        <p:spPr>
          <a:xfrm>
            <a:off x="504359" y="105840"/>
            <a:ext cx="9071640" cy="1118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TW" altLang="en-US" sz="6000" b="1">
                <a:solidFill>
                  <a:srgbClr val="FF3333"/>
                </a:solidFill>
                <a:latin typeface="標楷體" pitchFamily="65"/>
                <a:ea typeface="標楷體" pitchFamily="65"/>
              </a:rPr>
              <a:t>陶瓷</a:t>
            </a:r>
          </a:p>
        </p:txBody>
      </p:sp>
      <p:sp>
        <p:nvSpPr>
          <p:cNvPr id="10" name="矩形圖說文字 9"/>
          <p:cNvSpPr/>
          <p:nvPr/>
        </p:nvSpPr>
        <p:spPr>
          <a:xfrm>
            <a:off x="8100652" y="1691605"/>
            <a:ext cx="1656184" cy="1800200"/>
          </a:xfrm>
          <a:prstGeom prst="wedgeRectCallout">
            <a:avLst>
              <a:gd name="adj1" fmla="val -43767"/>
              <a:gd name="adj2" fmla="val 63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青瓷汝窯水仙盆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https://upload.wikimedia.org/wikipedia/zh/e/e0/Tianqingwuwentuoyuanshuixianp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840" y="1629893"/>
            <a:ext cx="7020780" cy="529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25" y="59826"/>
            <a:ext cx="10049400" cy="75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 txBox="1">
            <a:spLocks noGrp="1"/>
          </p:cNvSpPr>
          <p:nvPr>
            <p:ph type="title" idx="4294967295"/>
          </p:nvPr>
        </p:nvSpPr>
        <p:spPr>
          <a:xfrm>
            <a:off x="3168104" y="52405"/>
            <a:ext cx="4551299" cy="1118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TW" altLang="en-US" sz="6000" b="1" dirty="0">
                <a:solidFill>
                  <a:srgbClr val="FF3333"/>
                </a:solidFill>
                <a:latin typeface="標楷體" pitchFamily="65"/>
                <a:ea typeface="標楷體" pitchFamily="65"/>
              </a:rPr>
              <a:t>陶瓷</a:t>
            </a:r>
          </a:p>
        </p:txBody>
      </p:sp>
      <p:sp>
        <p:nvSpPr>
          <p:cNvPr id="7" name="手繪多邊形 6"/>
          <p:cNvSpPr/>
          <p:nvPr/>
        </p:nvSpPr>
        <p:spPr>
          <a:xfrm>
            <a:off x="6480472" y="59826"/>
            <a:ext cx="2819160" cy="936000"/>
          </a:xfrm>
          <a:custGeom>
            <a:avLst>
              <a:gd name="f0" fmla="val 4639"/>
              <a:gd name="f1" fmla="val 28483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zh-TW" altLang="en-US" sz="2000" b="1" dirty="0">
                <a:solidFill>
                  <a:prstClr val="black"/>
                </a:solidFill>
                <a:latin typeface="標楷體" pitchFamily="65"/>
                <a:ea typeface="標楷體" pitchFamily="65"/>
                <a:cs typeface="Mangal" pitchFamily="2"/>
              </a:rPr>
              <a:t>霽青描金瓷游魚轉心瓶</a:t>
            </a:r>
          </a:p>
        </p:txBody>
      </p:sp>
      <p:pic>
        <p:nvPicPr>
          <p:cNvPr id="1026" name="Picture 2" descr="http://library.tcc.gov.tw/bar11_2_3/txtmsg/125.files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896" y="1453322"/>
            <a:ext cx="8588286" cy="539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npm.gov.tw/game/pictures/c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92" y="323453"/>
            <a:ext cx="396044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48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520" y="105840"/>
            <a:ext cx="9966960" cy="7412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 txBox="1">
            <a:spLocks noGrp="1"/>
          </p:cNvSpPr>
          <p:nvPr>
            <p:ph type="title" idx="4294967295"/>
          </p:nvPr>
        </p:nvSpPr>
        <p:spPr>
          <a:xfrm>
            <a:off x="792000" y="105840"/>
            <a:ext cx="9071640" cy="1118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TW" altLang="en-US" sz="6000" b="1">
                <a:solidFill>
                  <a:srgbClr val="FF3333"/>
                </a:solidFill>
                <a:latin typeface="標楷體" pitchFamily="65"/>
                <a:ea typeface="標楷體" pitchFamily="65"/>
              </a:rPr>
              <a:t>繪畫</a:t>
            </a:r>
          </a:p>
        </p:txBody>
      </p:sp>
      <p:pic>
        <p:nvPicPr>
          <p:cNvPr id="4" name="圖片版面配置區 3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00" y="1851839"/>
            <a:ext cx="9936000" cy="5087520"/>
          </a:xfrm>
        </p:spPr>
      </p:pic>
      <p:sp>
        <p:nvSpPr>
          <p:cNvPr id="5" name="手繪多邊形 4"/>
          <p:cNvSpPr/>
          <p:nvPr/>
        </p:nvSpPr>
        <p:spPr>
          <a:xfrm>
            <a:off x="6623999" y="360000"/>
            <a:ext cx="2664000" cy="936000"/>
          </a:xfrm>
          <a:custGeom>
            <a:avLst>
              <a:gd name="f0" fmla="val 8405"/>
              <a:gd name="f1" fmla="val 3693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latin typeface="標楷體" pitchFamily="65"/>
                <a:ea typeface="標楷體" pitchFamily="65"/>
              </a:defRPr>
            </a:pPr>
            <a:r>
              <a:rPr lang="zh-TW" sz="2200" b="1" i="0" u="none" strike="noStrike" kern="1200" cap="none">
                <a:ln>
                  <a:noFill/>
                </a:ln>
                <a:latin typeface="標楷體" pitchFamily="65"/>
                <a:ea typeface="標楷體" pitchFamily="65"/>
                <a:cs typeface="Mangal" pitchFamily="2"/>
              </a:rPr>
              <a:t>清明上河圖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預設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478</Words>
  <Application>Microsoft Office PowerPoint</Application>
  <PresentationFormat>自訂</PresentationFormat>
  <Paragraphs>62</Paragraphs>
  <Slides>26</Slides>
  <Notes>26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6" baseType="lpstr">
      <vt:lpstr>Liberation Sans</vt:lpstr>
      <vt:lpstr>Liberation Serif</vt:lpstr>
      <vt:lpstr>StarSymbol</vt:lpstr>
      <vt:lpstr>微軟正黑體</vt:lpstr>
      <vt:lpstr>新細明體</vt:lpstr>
      <vt:lpstr>標楷體</vt:lpstr>
      <vt:lpstr>Calibri</vt:lpstr>
      <vt:lpstr>Mangal</vt:lpstr>
      <vt:lpstr>Tahoma</vt:lpstr>
      <vt:lpstr>預設</vt:lpstr>
      <vt:lpstr>PowerPoint 簡報</vt:lpstr>
      <vt:lpstr>故宮地理位址圖</vt:lpstr>
      <vt:lpstr>成立的歷史背景</vt:lpstr>
      <vt:lpstr>故宮的典藏-</vt:lpstr>
      <vt:lpstr>玉器</vt:lpstr>
      <vt:lpstr>玉器</vt:lpstr>
      <vt:lpstr>陶瓷</vt:lpstr>
      <vt:lpstr>陶瓷</vt:lpstr>
      <vt:lpstr>繪畫</vt:lpstr>
      <vt:lpstr>書法</vt:lpstr>
      <vt:lpstr>珍玩</vt:lpstr>
      <vt:lpstr>其它</vt:lpstr>
      <vt:lpstr>故宮的搬遷過程</vt:lpstr>
      <vt:lpstr>故宮的搬遷過程</vt:lpstr>
      <vt:lpstr>故宮的遷台故事</vt:lpstr>
      <vt:lpstr>故宮的遷台故事</vt:lpstr>
      <vt:lpstr>故宮的遷台故事</vt:lpstr>
      <vt:lpstr>故宮遷台的故事</vt:lpstr>
      <vt:lpstr>故宮的遷台故事</vt:lpstr>
      <vt:lpstr>故宮遷台的故事</vt:lpstr>
      <vt:lpstr>PowerPoint 簡報</vt:lpstr>
      <vt:lpstr>台北故宮興建</vt:lpstr>
      <vt:lpstr>台北故宮博物院成立</vt:lpstr>
      <vt:lpstr>故宮南院成立</vt:lpstr>
      <vt:lpstr>推薦網頁與圖書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明雄</dc:creator>
  <cp:lastModifiedBy>panda</cp:lastModifiedBy>
  <cp:revision>39</cp:revision>
  <dcterms:created xsi:type="dcterms:W3CDTF">2016-05-15T20:03:36Z</dcterms:created>
  <dcterms:modified xsi:type="dcterms:W3CDTF">2016-06-07T17:11:35Z</dcterms:modified>
</cp:coreProperties>
</file>