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57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60" r:id="rId17"/>
  </p:sldIdLst>
  <p:sldSz cx="12192000" cy="6858000"/>
  <p:notesSz cx="6858000" cy="9144000"/>
  <p:embeddedFontLst>
    <p:embeddedFont>
      <p:font typeface="華康魏碑體" panose="03000709000000000000" pitchFamily="65" charset="-120"/>
      <p:regular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Old English Text MT" panose="03040902040508030806" pitchFamily="66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微軟正黑體" panose="020B0604030504040204" pitchFamily="34" charset="-120"/>
      <p:regular r:id="rId26"/>
      <p:bold r:id="rId27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3E7C-05B1-470F-A0E1-805E677D9DBF}" type="datetimeFigureOut">
              <a:rPr lang="zh-TW" altLang="en-US" smtClean="0"/>
              <a:t>2020/3/24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C34B-9F62-4E5A-A754-FA77A57DE6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14776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3E7C-05B1-470F-A0E1-805E677D9DBF}" type="datetimeFigureOut">
              <a:rPr lang="zh-TW" altLang="en-US" smtClean="0"/>
              <a:t>2020/3/24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C34B-9F62-4E5A-A754-FA77A57DE6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3007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3E7C-05B1-470F-A0E1-805E677D9DBF}" type="datetimeFigureOut">
              <a:rPr lang="zh-TW" altLang="en-US" smtClean="0"/>
              <a:t>2020/3/24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C34B-9F62-4E5A-A754-FA77A57DE6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40714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3E7C-05B1-470F-A0E1-805E677D9DBF}" type="datetimeFigureOut">
              <a:rPr lang="zh-TW" altLang="en-US" smtClean="0"/>
              <a:t>2020/3/24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C34B-9F62-4E5A-A754-FA77A57DE6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8088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3E7C-05B1-470F-A0E1-805E677D9DBF}" type="datetimeFigureOut">
              <a:rPr lang="zh-TW" altLang="en-US" smtClean="0"/>
              <a:t>2020/3/24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C34B-9F62-4E5A-A754-FA77A57DE6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1976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3E7C-05B1-470F-A0E1-805E677D9DBF}" type="datetimeFigureOut">
              <a:rPr lang="zh-TW" altLang="en-US" smtClean="0"/>
              <a:t>2020/3/24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C34B-9F62-4E5A-A754-FA77A57DE6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1449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3E7C-05B1-470F-A0E1-805E677D9DBF}" type="datetimeFigureOut">
              <a:rPr lang="zh-TW" altLang="en-US" smtClean="0"/>
              <a:t>2020/3/24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C34B-9F62-4E5A-A754-FA77A57DE6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30992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3E7C-05B1-470F-A0E1-805E677D9DBF}" type="datetimeFigureOut">
              <a:rPr lang="zh-TW" altLang="en-US" smtClean="0"/>
              <a:t>2020/3/24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C34B-9F62-4E5A-A754-FA77A57DE6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9731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3E7C-05B1-470F-A0E1-805E677D9DBF}" type="datetimeFigureOut">
              <a:rPr lang="zh-TW" altLang="en-US" smtClean="0"/>
              <a:t>2020/3/24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C34B-9F62-4E5A-A754-FA77A57DE6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2416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3E7C-05B1-470F-A0E1-805E677D9DBF}" type="datetimeFigureOut">
              <a:rPr lang="zh-TW" altLang="en-US" smtClean="0"/>
              <a:t>2020/3/24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C34B-9F62-4E5A-A754-FA77A57DE6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2829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B3E7C-05B1-470F-A0E1-805E677D9DBF}" type="datetimeFigureOut">
              <a:rPr lang="zh-TW" altLang="en-US" smtClean="0"/>
              <a:t>2020/3/24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C34B-9F62-4E5A-A754-FA77A57DE6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8389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0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B3E7C-05B1-470F-A0E1-805E677D9DBF}" type="datetimeFigureOut">
              <a:rPr lang="zh-TW" altLang="en-US" smtClean="0"/>
              <a:t>2020/3/24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2C34B-9F62-4E5A-A754-FA77A57DE6E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1814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5.png"/><Relationship Id="rId7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i="0" dirty="0" smtClean="0">
                <a:solidFill>
                  <a:srgbClr val="000000"/>
                </a:solidFill>
                <a:effectLst/>
                <a:latin typeface="華康魏碑體" panose="03000709000000000000" pitchFamily="65" charset="-120"/>
                <a:ea typeface="華康魏碑體" panose="03000709000000000000" pitchFamily="65" charset="-120"/>
              </a:rPr>
              <a:t>奧托</a:t>
            </a:r>
            <a:r>
              <a:rPr lang="en-US" altLang="zh-TW" b="1" i="0" dirty="0" smtClean="0">
                <a:solidFill>
                  <a:srgbClr val="000000"/>
                </a:solidFill>
                <a:effectLst/>
                <a:latin typeface="華康魏碑體" panose="03000709000000000000" pitchFamily="65" charset="-120"/>
                <a:ea typeface="華康魏碑體" panose="03000709000000000000" pitchFamily="65" charset="-120"/>
              </a:rPr>
              <a:t>·</a:t>
            </a:r>
            <a:r>
              <a:rPr lang="zh-TW" altLang="en-US" b="1" i="0" dirty="0" smtClean="0">
                <a:solidFill>
                  <a:srgbClr val="000000"/>
                </a:solidFill>
                <a:effectLst/>
                <a:latin typeface="華康魏碑體" panose="03000709000000000000" pitchFamily="65" charset="-120"/>
                <a:ea typeface="華康魏碑體" panose="03000709000000000000" pitchFamily="65" charset="-120"/>
              </a:rPr>
              <a:t>馮</a:t>
            </a:r>
            <a:r>
              <a:rPr lang="en-US" altLang="zh-TW" b="1" i="0" dirty="0" smtClean="0">
                <a:solidFill>
                  <a:srgbClr val="000000"/>
                </a:solidFill>
                <a:effectLst/>
                <a:latin typeface="華康魏碑體" panose="03000709000000000000" pitchFamily="65" charset="-120"/>
                <a:ea typeface="華康魏碑體" panose="03000709000000000000" pitchFamily="65" charset="-120"/>
              </a:rPr>
              <a:t>·</a:t>
            </a:r>
            <a:r>
              <a:rPr lang="zh-TW" altLang="en-US" b="1" i="0" dirty="0" smtClean="0">
                <a:solidFill>
                  <a:srgbClr val="000000"/>
                </a:solidFill>
                <a:effectLst/>
                <a:latin typeface="華康魏碑體" panose="03000709000000000000" pitchFamily="65" charset="-120"/>
                <a:ea typeface="華康魏碑體" panose="03000709000000000000" pitchFamily="65" charset="-120"/>
              </a:rPr>
              <a:t>俾斯麥</a:t>
            </a:r>
            <a:r>
              <a:rPr lang="en-US" altLang="zh-TW" b="1" i="0" dirty="0" smtClean="0">
                <a:solidFill>
                  <a:srgbClr val="000000"/>
                </a:solidFill>
                <a:effectLst/>
                <a:latin typeface="華康魏碑體" panose="03000709000000000000" pitchFamily="65" charset="-120"/>
                <a:ea typeface="華康魏碑體" panose="03000709000000000000" pitchFamily="65" charset="-120"/>
              </a:rPr>
              <a:t/>
            </a:r>
            <a:br>
              <a:rPr lang="en-US" altLang="zh-TW" b="1" i="0" dirty="0" smtClean="0">
                <a:solidFill>
                  <a:srgbClr val="000000"/>
                </a:solidFill>
                <a:effectLst/>
                <a:latin typeface="華康魏碑體" panose="03000709000000000000" pitchFamily="65" charset="-120"/>
                <a:ea typeface="華康魏碑體" panose="03000709000000000000" pitchFamily="65" charset="-120"/>
              </a:rPr>
            </a:br>
            <a:r>
              <a:rPr lang="en-US" altLang="zh-TW" b="1" i="0" dirty="0" smtClean="0">
                <a:solidFill>
                  <a:srgbClr val="000000"/>
                </a:solidFill>
                <a:effectLst/>
                <a:latin typeface="Old English Text MT" panose="03040902040508030806" pitchFamily="66" charset="0"/>
              </a:rPr>
              <a:t>Otto von Bismarck</a:t>
            </a:r>
            <a:endParaRPr lang="zh-TW" altLang="en-US" dirty="0">
              <a:latin typeface="Old English Text MT" panose="03040902040508030806" pitchFamily="66" charset="0"/>
              <a:ea typeface="華康魏碑體" panose="030007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zh-TW" dirty="0" smtClean="0"/>
          </a:p>
          <a:p>
            <a:r>
              <a:rPr lang="en-US" altLang="zh-TW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Member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Leo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Pro11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Yilan_SchneePZ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082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普奧戰爭</a:t>
            </a:r>
            <a:endParaRPr lang="zh-TW" altLang="en-US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3805646" y="1027906"/>
            <a:ext cx="73413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6148299" y="896983"/>
            <a:ext cx="0" cy="2786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5765073" y="1175657"/>
            <a:ext cx="818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prstClr val="black"/>
                </a:solidFill>
                <a:latin typeface="Old English Text MT" panose="03040902040508030806" pitchFamily="66" charset="0"/>
              </a:rPr>
              <a:t>1866</a:t>
            </a:r>
            <a:endParaRPr lang="zh-TW" altLang="en-US" sz="2400" dirty="0">
              <a:solidFill>
                <a:prstClr val="black"/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423495" y="1894105"/>
            <a:ext cx="4540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普魯士刻意併吞奧地利在丹麥的領土，引來奧地利不滿。</a:t>
            </a:r>
            <a:endParaRPr lang="en-US" altLang="zh-TW" dirty="0" smtClean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47" y="1640213"/>
            <a:ext cx="5566048" cy="469091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931" y="3591993"/>
            <a:ext cx="262185" cy="174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0" y="3291840"/>
            <a:ext cx="4781006" cy="2954776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325" y="2708366"/>
            <a:ext cx="143735" cy="95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128" y="2450969"/>
            <a:ext cx="269932" cy="162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264" y="3854575"/>
            <a:ext cx="394869" cy="262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746" y="3881868"/>
            <a:ext cx="262185" cy="174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19" y="2965776"/>
            <a:ext cx="251412" cy="1509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699" y="3135626"/>
            <a:ext cx="268854" cy="1614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75" y="3291840"/>
            <a:ext cx="255285" cy="153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756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96296E-6 L -4.79167E-6 0.00023 C 0.0004 0.0081 -0.00104 0.01783 0.00144 0.02477 C 0.00313 0.02917 0.00287 0.02709 0.00287 0.03033 L 0.00287 0.0305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528"/>
                                    </p:animMotion>
                                  </p:childTnLst>
                                  <p:subTnLst>
                                    <p:audio>
                                      <p:cMediaNode vol="31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-2.29167E-6 4.81481E-6 C -0.0013 -0.00324 -0.00286 -0.00625 -0.0039 -0.00972 C -0.00416 -0.01042 -0.00495 -0.01806 -0.00547 -0.01945 C -0.00612 -0.0206 -0.00703 -0.0213 -0.00781 -0.02222 C -0.00807 -0.02384 -0.00807 -0.02593 -0.00859 -0.02755 C -0.00937 -0.03056 -0.01107 -0.03264 -0.01172 -0.03588 C -0.01198 -0.03727 -0.01211 -0.03866 -0.0125 -0.04005 C -0.01419 -0.04607 -0.01393 -0.04213 -0.01393 -0.04537 L -0.01393 -0.04537 " pathEditMode="relative" ptsTypes="AAAAAAAA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8333E-6 1.11111E-6 L -7.08333E-6 1.11111E-6 C -0.00235 -0.00046 -0.00496 0.00047 -0.00704 -0.00139 C -0.0086 -0.00301 -0.00912 -0.00694 -0.01016 -0.00972 L -0.01316 -0.01805 C -0.01368 -0.02083 -0.0142 -0.02407 -0.0155 -0.02615 C -0.01641 -0.02754 -0.01759 -0.02801 -0.01863 -0.02893 C -0.01889 -0.03032 -0.01902 -0.03171 -0.01941 -0.0331 C -0.0198 -0.03449 -0.02045 -0.03588 -0.02097 -0.03727 C -0.02123 -0.03819 -0.02149 -0.03912 -0.02175 -0.04004 L -0.02318 -0.04259 " pathEditMode="relative" ptsTypes="AAAAAAAAA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70833E-6 -6.66667E-6 L -7.70833E-6 -6.66667E-6 C 0.00012 0.00439 0.00025 0.00902 0.00064 0.01365 C 0.00117 0.01944 0.00169 0.01643 0.00299 0.02198 C 0.00364 0.02453 0.00403 0.02731 0.00455 0.03009 L 0.00689 0.04259 C 0.00716 0.04398 0.00702 0.0456 0.00768 0.04675 L 0.00924 0.04953 L 0.00924 0.04953 " pathEditMode="relative" ptsTypes="AAAAAAA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1.66667E-6 -1.85185E-6 C 0.00117 0.00579 0.00247 0.01042 0.00313 0.01644 C 0.00339 0.01945 0.00352 0.02269 0.00391 0.02593 C 0.0043 0.03056 0.00547 0.03982 0.00547 0.03982 L 0.00547 0.03982 " pathEditMode="relative" ptsTypes="AAAAA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7 L 8.33333E-7 -3.7037E-7 C 0.00091 0.01598 0.00013 0.00834 0.00222 0.02315 C 0.00235 0.02362 0.00339 0.03195 0.00378 0.03287 C 0.00443 0.03426 0.00534 0.03473 0.00612 0.03565 C 0.00638 0.03704 0.00638 0.03866 0.0069 0.03982 C 0.00938 0.04537 0.00873 0.04005 0.01159 0.04399 C 0.01198 0.04445 0.01211 0.04584 0.01237 0.04676 L 0.01237 0.04676 " pathEditMode="relative" ptsTypes="AAAAAAAAA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普法戰爭</a:t>
            </a:r>
            <a:endParaRPr lang="zh-TW" altLang="en-US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3805646" y="1027906"/>
            <a:ext cx="73413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6461811" y="896983"/>
            <a:ext cx="0" cy="2786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6069873" y="1175657"/>
            <a:ext cx="836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prstClr val="black"/>
                </a:solidFill>
                <a:latin typeface="Old English Text MT" panose="03040902040508030806" pitchFamily="66" charset="0"/>
              </a:rPr>
              <a:t>1870</a:t>
            </a:r>
            <a:endParaRPr lang="zh-TW" altLang="en-US" sz="2400" dirty="0">
              <a:solidFill>
                <a:prstClr val="black"/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423495" y="1894105"/>
            <a:ext cx="45405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俾斯麥利用西班牙王位繼承問題，建議國王在給法王的信中提到一些輕蔑法國的語調，國王覺得有點恐怖，還是硬著頭皮寄了。</a:t>
            </a:r>
            <a:endParaRPr lang="en-US" altLang="zh-TW" dirty="0" smtClean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47" y="1640213"/>
            <a:ext cx="5566048" cy="469091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79" y="3092117"/>
            <a:ext cx="462845" cy="277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24" y="3851274"/>
            <a:ext cx="394869" cy="262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422" y="3442806"/>
            <a:ext cx="938865" cy="81693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334" y="2928165"/>
            <a:ext cx="3652626" cy="348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4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普法戰爭</a:t>
            </a:r>
            <a:endParaRPr lang="zh-TW" altLang="en-US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3805646" y="1027906"/>
            <a:ext cx="73413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6566317" y="896983"/>
            <a:ext cx="0" cy="2786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6191794" y="1175657"/>
            <a:ext cx="844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prstClr val="black"/>
                </a:solidFill>
                <a:latin typeface="Old English Text MT" panose="03040902040508030806" pitchFamily="66" charset="0"/>
              </a:rPr>
              <a:t>1871</a:t>
            </a:r>
            <a:endParaRPr lang="zh-TW" altLang="en-US" sz="2400" dirty="0">
              <a:solidFill>
                <a:prstClr val="black"/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423495" y="1894105"/>
            <a:ext cx="4723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1871</a:t>
            </a:r>
            <a:r>
              <a:rPr lang="zh-TW" altLang="en-US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年，在色當會戰中，法王拿破崙三世被俘虜</a:t>
            </a:r>
            <a:endParaRPr lang="en-US" altLang="zh-TW" dirty="0" smtClean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r>
              <a:rPr lang="zh-TW" altLang="en-US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德意志帝國在凡爾賽宮建立。</a:t>
            </a:r>
            <a:endParaRPr lang="en-US" altLang="zh-TW" dirty="0" smtClean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47" y="1640213"/>
            <a:ext cx="5566048" cy="469091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79" y="3092117"/>
            <a:ext cx="462845" cy="277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24" y="3851274"/>
            <a:ext cx="394869" cy="262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5422" y="3442806"/>
            <a:ext cx="938865" cy="816935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17" y="3007137"/>
            <a:ext cx="4782476" cy="324357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637322"/>
            <a:ext cx="5585295" cy="470047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30" y="3129627"/>
            <a:ext cx="1476337" cy="98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77778E-6 L -1.875E-6 7.77778E-6 C 0.00899 -0.00046 0.01797 -0.00046 0.02708 -0.00138 C 0.02787 -0.00138 0.02852 -0.00231 0.0293 -0.00277 C 0.03034 -0.00323 0.03138 -0.0037 0.03242 -0.00416 C 0.03776 -0.01041 0.03529 -0.00856 0.03945 -0.0111 C 0.04024 -0.01203 0.04115 -0.01249 0.0418 -0.01388 C 0.04245 -0.01504 0.04258 -0.01689 0.04336 -0.01782 C 0.04388 -0.01874 0.04479 -0.01874 0.04557 -0.01921 C 0.0461 -0.0206 0.04649 -0.02245 0.04714 -0.02337 C 0.04779 -0.0243 0.04896 -0.02384 0.04948 -0.02476 C 0.05365 -0.03217 0.04636 -0.02661 0.05261 -0.03032 C 0.05886 -0.03773 0.0513 -0.028 0.05651 -0.03726 C 0.05716 -0.03842 0.05807 -0.03911 0.05886 -0.03981 C 0.05833 -0.03773 0.05768 -0.03541 0.05729 -0.0331 C 0.0569 -0.03124 0.05677 -0.02939 0.05651 -0.02754 C 0.05599 -0.02476 0.05547 -0.02198 0.05495 -0.01921 C 0.05469 -0.01782 0.05482 -0.01573 0.05417 -0.01504 L 0.05104 -0.01249 C 0.05052 -0.00948 0.05013 -0.00624 0.0487 -0.00416 C 0.04727 -0.00208 0.04401 0.0014 0.04401 0.0014 C 0.04362 0.00325 0.04323 0.00533 0.04258 0.00695 C 0.04089 0.01019 0.03985 0.00927 0.03789 0.01089 C 0.03711 0.01181 0.03633 0.01297 0.03555 0.01366 C 0.03477 0.01436 0.03399 0.01459 0.0332 0.01505 C 0.03242 0.01598 0.03177 0.01714 0.03086 0.01783 C 0.03021 0.01852 0.02943 0.01876 0.02865 0.01922 C 0.02409 0.02153 0.02461 0.02061 0.01849 0.022 C 0.00912 0.02408 0.0168 0.02339 0.00456 0.02339 L 0.00456 0.02339 " pathEditMode="relative" ptsTypes="AAAAAAAAAAAAAAAA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5.92593E-6 L -4.375E-6 5.92593E-6 C -0.00182 0.00209 -0.00377 0.00418 -0.00547 0.00672 C -0.01315 0.01899 -0.00052 0.00325 -0.00937 0.01367 C -0.00963 0.01506 -0.0095 0.01668 -0.01015 0.01783 C -0.01067 0.01876 -0.01172 0.01853 -0.01237 0.01899 C -0.01328 0.01992 -0.01393 0.02084 -0.01471 0.02177 C -0.01523 0.02362 -0.01536 0.02617 -0.01627 0.02732 C -0.01757 0.02918 -0.01953 0.02871 -0.02096 0.0301 C -0.02552 0.03404 -0.02291 0.03218 -0.02864 0.03566 C -0.02942 0.03612 -0.03033 0.03612 -0.03099 0.03705 C -0.03255 0.03867 -0.03385 0.04144 -0.03567 0.04237 C -0.04218 0.04631 -0.03867 0.04492 -0.04648 0.04654 C -0.05468 0.05024 -0.04505 0.04515 -0.05182 0.0507 C -0.05338 0.05186 -0.05494 0.05256 -0.05651 0.05348 L -0.05885 0.05487 L -0.06106 0.05765 L -0.06106 0.05765 " pathEditMode="relative" ptsTypes="AAAAAAAAAAAAAA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後期政治生涯</a:t>
            </a:r>
            <a:endParaRPr lang="zh-TW" altLang="en-US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31" y="1697000"/>
            <a:ext cx="2065116" cy="3017036"/>
          </a:xfrm>
        </p:spPr>
      </p:pic>
      <p:cxnSp>
        <p:nvCxnSpPr>
          <p:cNvPr id="10" name="直線接點 9"/>
          <p:cNvCxnSpPr/>
          <p:nvPr/>
        </p:nvCxnSpPr>
        <p:spPr>
          <a:xfrm>
            <a:off x="4563291" y="1027906"/>
            <a:ext cx="65836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7245572" y="897280"/>
            <a:ext cx="0" cy="2786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6853646" y="1175657"/>
            <a:ext cx="1611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prstClr val="black"/>
                </a:solidFill>
                <a:latin typeface="Old English Text MT" panose="03040902040508030806" pitchFamily="66" charset="0"/>
              </a:rPr>
              <a:t>1878</a:t>
            </a:r>
            <a:endParaRPr lang="zh-TW" altLang="en-US" sz="2400" dirty="0">
              <a:solidFill>
                <a:prstClr val="black"/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805646" y="1894105"/>
            <a:ext cx="71584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自德國統一後，俾斯麥便不希望再有對外戰爭，以便讓德國可以休養生息，培養國力</a:t>
            </a:r>
            <a:endParaRPr lang="en-US" altLang="zh-TW" sz="2400" dirty="0" smtClean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endParaRPr lang="en-US" altLang="zh-TW" sz="2400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因為怕法國報復，因此他採取結盟政策。</a:t>
            </a:r>
            <a:endParaRPr lang="en-US" altLang="zh-TW" sz="2400" dirty="0" smtClean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但是正因如此，也埋下第一次世界大戰的伏筆。</a:t>
            </a:r>
            <a:endParaRPr lang="en-US" altLang="zh-TW" sz="2400" dirty="0" smtClean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54" y="4985873"/>
            <a:ext cx="2326441" cy="1550355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642" y="4991471"/>
            <a:ext cx="2326441" cy="1544757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4731" y="4985873"/>
            <a:ext cx="2326441" cy="1550355"/>
          </a:xfrm>
          <a:prstGeom prst="rect">
            <a:avLst/>
          </a:prstGeom>
        </p:spPr>
      </p:pic>
      <p:cxnSp>
        <p:nvCxnSpPr>
          <p:cNvPr id="14" name="直線接點 13"/>
          <p:cNvCxnSpPr/>
          <p:nvPr/>
        </p:nvCxnSpPr>
        <p:spPr>
          <a:xfrm>
            <a:off x="7659188" y="897280"/>
            <a:ext cx="0" cy="2786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7245572" y="1160638"/>
            <a:ext cx="1611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prstClr val="black"/>
                </a:solidFill>
                <a:latin typeface="Old English Text MT" panose="03040902040508030806" pitchFamily="66" charset="0"/>
              </a:rPr>
              <a:t>1882</a:t>
            </a:r>
            <a:endParaRPr lang="zh-TW" altLang="en-US" sz="2400" dirty="0">
              <a:solidFill>
                <a:prstClr val="black"/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507378" y="4471139"/>
            <a:ext cx="61221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德、義、奧，三國同盟</a:t>
            </a:r>
            <a:endParaRPr lang="zh-TW" altLang="en-US" sz="2000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332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5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退出政壇</a:t>
            </a:r>
            <a:endParaRPr lang="zh-TW" altLang="en-US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31" y="1697000"/>
            <a:ext cx="2065116" cy="3017036"/>
          </a:xfrm>
        </p:spPr>
      </p:pic>
      <p:cxnSp>
        <p:nvCxnSpPr>
          <p:cNvPr id="10" name="直線接點 9"/>
          <p:cNvCxnSpPr/>
          <p:nvPr/>
        </p:nvCxnSpPr>
        <p:spPr>
          <a:xfrm>
            <a:off x="4563291" y="1027906"/>
            <a:ext cx="65836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554" y="4985873"/>
            <a:ext cx="2326441" cy="1550355"/>
          </a:xfrm>
          <a:prstGeom prst="rect">
            <a:avLst/>
          </a:prstGeom>
        </p:spPr>
      </p:pic>
      <p:cxnSp>
        <p:nvCxnSpPr>
          <p:cNvPr id="14" name="直線接點 13"/>
          <p:cNvCxnSpPr/>
          <p:nvPr/>
        </p:nvCxnSpPr>
        <p:spPr>
          <a:xfrm>
            <a:off x="8059784" y="897280"/>
            <a:ext cx="0" cy="2786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7680960" y="1160638"/>
            <a:ext cx="1175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prstClr val="black"/>
                </a:solidFill>
                <a:latin typeface="Old English Text MT" panose="03040902040508030806" pitchFamily="66" charset="0"/>
              </a:rPr>
              <a:t>1890</a:t>
            </a:r>
            <a:endParaRPr lang="zh-TW" altLang="en-US" sz="2400" dirty="0">
              <a:solidFill>
                <a:prstClr val="black"/>
              </a:solidFill>
              <a:latin typeface="Old English Text MT" panose="03040902040508030806" pitchFamily="66" charset="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460" y="3125697"/>
            <a:ext cx="5401511" cy="3410531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3805646" y="1894105"/>
            <a:ext cx="7158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1888</a:t>
            </a:r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年，</a:t>
            </a:r>
            <a:r>
              <a:rPr lang="en-US" altLang="zh-TW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90</a:t>
            </a:r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歲的威廉一世逝世，俾斯麥與新皇帝在很多問題上出現分歧</a:t>
            </a:r>
            <a:r>
              <a:rPr lang="en-US" altLang="zh-TW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34445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逝世</a:t>
            </a:r>
            <a:endParaRPr lang="zh-TW" altLang="en-US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176" y="3297850"/>
            <a:ext cx="2139130" cy="3017037"/>
          </a:xfrm>
        </p:spPr>
      </p:pic>
      <p:cxnSp>
        <p:nvCxnSpPr>
          <p:cNvPr id="10" name="直線接點 9"/>
          <p:cNvCxnSpPr/>
          <p:nvPr/>
        </p:nvCxnSpPr>
        <p:spPr>
          <a:xfrm>
            <a:off x="3805646" y="1027906"/>
            <a:ext cx="73413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8303628" y="897280"/>
            <a:ext cx="0" cy="2786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7924800" y="1160638"/>
            <a:ext cx="931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prstClr val="black"/>
                </a:solidFill>
                <a:latin typeface="Old English Text MT" panose="03040902040508030806" pitchFamily="66" charset="0"/>
              </a:rPr>
              <a:t>1898</a:t>
            </a:r>
            <a:endParaRPr lang="zh-TW" altLang="en-US" sz="2400" dirty="0">
              <a:solidFill>
                <a:prstClr val="black"/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775063" y="1894105"/>
            <a:ext cx="105787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1898</a:t>
            </a:r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年</a:t>
            </a:r>
            <a:r>
              <a:rPr lang="en-US" altLang="zh-TW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7</a:t>
            </a:r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月</a:t>
            </a:r>
            <a:r>
              <a:rPr lang="en-US" altLang="zh-TW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30</a:t>
            </a:r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日，這位名震天下的鐵血宰相俾斯麥悄然離世</a:t>
            </a:r>
            <a:endParaRPr lang="en-US" altLang="zh-TW" sz="2400" dirty="0" smtClean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俾斯麥離世後不久，他的</a:t>
            </a:r>
            <a:r>
              <a:rPr lang="zh-TW" altLang="en-US" sz="2400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政敵便迅速清除了他在政界中的勢力，改革從此終止，德國走向他生前一直努力控制及防止的軍國主義</a:t>
            </a:r>
            <a:endParaRPr lang="en-US" altLang="zh-TW" sz="2400" b="1" dirty="0" smtClean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56" y="3297851"/>
            <a:ext cx="2065116" cy="301703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70" y="3297851"/>
            <a:ext cx="2377892" cy="3017036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61" y="3297850"/>
            <a:ext cx="2120016" cy="301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2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468090" y="2581852"/>
            <a:ext cx="10515600" cy="1325563"/>
          </a:xfrm>
        </p:spPr>
        <p:txBody>
          <a:bodyPr/>
          <a:lstStyle/>
          <a:p>
            <a:r>
              <a:rPr lang="zh-TW" altLang="en-US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謝謝大家</a:t>
            </a:r>
            <a:endParaRPr lang="zh-TW" altLang="en-US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0349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i="0" dirty="0" smtClean="0">
                <a:solidFill>
                  <a:srgbClr val="000000"/>
                </a:solidFill>
                <a:effectLst/>
                <a:latin typeface="華康魏碑體" panose="03000709000000000000" pitchFamily="65" charset="-120"/>
                <a:ea typeface="華康魏碑體" panose="03000709000000000000" pitchFamily="65" charset="-120"/>
              </a:rPr>
              <a:t>少年時期</a:t>
            </a:r>
            <a:endParaRPr lang="zh-TW" altLang="en-US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1637322"/>
            <a:ext cx="2438400" cy="3136392"/>
          </a:xfrm>
        </p:spPr>
      </p:pic>
      <p:cxnSp>
        <p:nvCxnSpPr>
          <p:cNvPr id="10" name="直線接點 9"/>
          <p:cNvCxnSpPr/>
          <p:nvPr/>
        </p:nvCxnSpPr>
        <p:spPr>
          <a:xfrm>
            <a:off x="3805646" y="1027906"/>
            <a:ext cx="73413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4423954" y="896983"/>
            <a:ext cx="0" cy="2786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4049486" y="1175657"/>
            <a:ext cx="2046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Old English Text MT" panose="03040902040508030806" pitchFamily="66" charset="0"/>
              </a:rPr>
              <a:t>1815</a:t>
            </a:r>
            <a:endParaRPr lang="zh-TW" altLang="en-US" sz="2400" dirty="0">
              <a:latin typeface="Old English Text MT" panose="03040902040508030806" pitchFamily="66" charset="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06" y="4910450"/>
            <a:ext cx="2852057" cy="1711234"/>
          </a:xfrm>
          <a:prstGeom prst="rect">
            <a:avLst/>
          </a:prstGeom>
        </p:spPr>
      </p:pic>
      <p:sp>
        <p:nvSpPr>
          <p:cNvPr id="16" name="文字方塊 15"/>
          <p:cNvSpPr txBox="1"/>
          <p:nvPr/>
        </p:nvSpPr>
        <p:spPr>
          <a:xfrm>
            <a:off x="3805646" y="1894105"/>
            <a:ext cx="7158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1815</a:t>
            </a:r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年</a:t>
            </a:r>
            <a:r>
              <a:rPr lang="en-US" altLang="zh-TW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4</a:t>
            </a:r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月</a:t>
            </a:r>
            <a:r>
              <a:rPr lang="en-US" altLang="zh-TW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1</a:t>
            </a:r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日，俾斯麥出生於普魯士小鎮興奧森</a:t>
            </a:r>
            <a:r>
              <a:rPr lang="en-US" altLang="zh-TW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(</a:t>
            </a:r>
            <a:r>
              <a:rPr lang="zh-TW" altLang="en-US" sz="2400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今處於薩克森</a:t>
            </a:r>
            <a:r>
              <a:rPr lang="en-US" altLang="zh-TW" sz="2400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-</a:t>
            </a:r>
            <a:r>
              <a:rPr lang="zh-TW" altLang="en-US" sz="2400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安哈特州</a:t>
            </a:r>
            <a:r>
              <a:rPr lang="en-US" altLang="zh-TW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)</a:t>
            </a:r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，</a:t>
            </a:r>
            <a:r>
              <a:rPr lang="zh-TW" altLang="en-US" sz="2400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其家族為傳統容</a:t>
            </a:r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克。</a:t>
            </a:r>
            <a:endParaRPr lang="en-US" altLang="zh-TW" sz="2400" dirty="0" smtClean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394" y="3201316"/>
            <a:ext cx="5031377" cy="341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7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0" i="0" dirty="0" smtClean="0">
                <a:solidFill>
                  <a:srgbClr val="000000"/>
                </a:solidFill>
                <a:effectLst/>
                <a:latin typeface="華康魏碑體" panose="03000709000000000000" pitchFamily="65" charset="-120"/>
                <a:ea typeface="華康魏碑體" panose="03000709000000000000" pitchFamily="65" charset="-120"/>
              </a:rPr>
              <a:t>少年時期</a:t>
            </a:r>
            <a:endParaRPr lang="zh-TW" altLang="en-US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1637322"/>
            <a:ext cx="2438400" cy="3136392"/>
          </a:xfrm>
        </p:spPr>
      </p:pic>
      <p:cxnSp>
        <p:nvCxnSpPr>
          <p:cNvPr id="10" name="直線接點 9"/>
          <p:cNvCxnSpPr/>
          <p:nvPr/>
        </p:nvCxnSpPr>
        <p:spPr>
          <a:xfrm>
            <a:off x="3805646" y="1027906"/>
            <a:ext cx="73413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4885525" y="896983"/>
            <a:ext cx="0" cy="2786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4484914" y="1175657"/>
            <a:ext cx="1872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Old English Text MT" panose="03040902040508030806" pitchFamily="66" charset="0"/>
              </a:rPr>
              <a:t>1832</a:t>
            </a:r>
            <a:endParaRPr lang="zh-TW" altLang="en-US" sz="2400" dirty="0">
              <a:latin typeface="Old English Text MT" panose="03040902040508030806" pitchFamily="66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805646" y="1894105"/>
            <a:ext cx="71584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1832</a:t>
            </a:r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年，未滿</a:t>
            </a:r>
            <a:r>
              <a:rPr lang="en-US" altLang="zh-TW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17</a:t>
            </a:r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歲的俾斯麥便入讀了哥廷根大學。</a:t>
            </a:r>
            <a:endParaRPr lang="en-US" altLang="zh-TW" sz="2400" dirty="0" smtClean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902" y="2987040"/>
            <a:ext cx="5082394" cy="3568053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09" y="2760617"/>
            <a:ext cx="1162594" cy="1429991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146" y="4858643"/>
            <a:ext cx="2686600" cy="166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政治生</a:t>
            </a:r>
            <a:r>
              <a:rPr lang="zh-TW" altLang="en-US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涯</a:t>
            </a:r>
            <a:endParaRPr lang="zh-TW" altLang="en-US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1658614"/>
            <a:ext cx="2438400" cy="3093808"/>
          </a:xfrm>
        </p:spPr>
      </p:pic>
      <p:cxnSp>
        <p:nvCxnSpPr>
          <p:cNvPr id="10" name="直線接點 9"/>
          <p:cNvCxnSpPr/>
          <p:nvPr/>
        </p:nvCxnSpPr>
        <p:spPr>
          <a:xfrm>
            <a:off x="3805646" y="1027906"/>
            <a:ext cx="73413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199049" y="896983"/>
            <a:ext cx="0" cy="2786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4798423" y="1175657"/>
            <a:ext cx="1558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Old English Text MT" panose="03040902040508030806" pitchFamily="66" charset="0"/>
              </a:rPr>
              <a:t>1847</a:t>
            </a:r>
            <a:endParaRPr lang="zh-TW" altLang="en-US" sz="2400" dirty="0">
              <a:latin typeface="Old English Text MT" panose="03040902040508030806" pitchFamily="66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805646" y="1894105"/>
            <a:ext cx="71584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1847</a:t>
            </a:r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年，俾斯麥</a:t>
            </a:r>
            <a:r>
              <a:rPr lang="zh-TW" altLang="en-US" sz="2400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當上了河堤監督</a:t>
            </a:r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官，很</a:t>
            </a:r>
            <a:r>
              <a:rPr lang="zh-TW" altLang="en-US" sz="2400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快便樹立了正面的</a:t>
            </a:r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形象，之後成功</a:t>
            </a:r>
            <a:r>
              <a:rPr lang="zh-TW" altLang="en-US" sz="2400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當選為柏林州的正式議員</a:t>
            </a:r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。</a:t>
            </a:r>
            <a:endParaRPr lang="en-US" altLang="zh-TW" sz="2400" dirty="0" smtClean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endParaRPr lang="zh-TW" altLang="en-US" dirty="0"/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902" y="3241800"/>
            <a:ext cx="5082394" cy="3058532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09" y="4865580"/>
            <a:ext cx="2686600" cy="166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7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政治生</a:t>
            </a:r>
            <a:r>
              <a:rPr lang="zh-TW" altLang="en-US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涯</a:t>
            </a:r>
            <a:endParaRPr lang="zh-TW" altLang="en-US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1658614"/>
            <a:ext cx="2438400" cy="3093808"/>
          </a:xfrm>
        </p:spPr>
      </p:pic>
      <p:cxnSp>
        <p:nvCxnSpPr>
          <p:cNvPr id="10" name="直線接點 9"/>
          <p:cNvCxnSpPr/>
          <p:nvPr/>
        </p:nvCxnSpPr>
        <p:spPr>
          <a:xfrm>
            <a:off x="3805646" y="1027906"/>
            <a:ext cx="73413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286139" y="896983"/>
            <a:ext cx="0" cy="2786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4885509" y="1175657"/>
            <a:ext cx="1471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prstClr val="black"/>
                </a:solidFill>
                <a:latin typeface="Old English Text MT" panose="03040902040508030806" pitchFamily="66" charset="0"/>
              </a:rPr>
              <a:t>1848</a:t>
            </a:r>
            <a:endParaRPr lang="zh-TW" altLang="en-US" sz="2400" dirty="0">
              <a:solidFill>
                <a:prstClr val="black"/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805646" y="1894105"/>
            <a:ext cx="71584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prstClr val="black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1848</a:t>
            </a:r>
            <a:r>
              <a:rPr lang="zh-TW" altLang="en-US" sz="2400" dirty="0">
                <a:solidFill>
                  <a:prstClr val="black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年，著名的德意志</a:t>
            </a:r>
            <a:r>
              <a:rPr lang="en-US" altLang="zh-TW" sz="2400" dirty="0">
                <a:solidFill>
                  <a:prstClr val="black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1848</a:t>
            </a:r>
            <a:r>
              <a:rPr lang="zh-TW" altLang="en-US" sz="2400" dirty="0">
                <a:solidFill>
                  <a:prstClr val="black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年革命爆發</a:t>
            </a:r>
            <a:r>
              <a:rPr lang="zh-TW" altLang="en-US" sz="2400" dirty="0" smtClean="0">
                <a:solidFill>
                  <a:prstClr val="black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。</a:t>
            </a:r>
            <a:endParaRPr lang="en-US" altLang="zh-TW" sz="2400" dirty="0">
              <a:solidFill>
                <a:prstClr val="black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endParaRPr lang="zh-TW" altLang="en-US" dirty="0">
              <a:solidFill>
                <a:prstClr val="black"/>
              </a:solidFill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354" y="3223156"/>
            <a:ext cx="5625737" cy="305853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33" y="4955839"/>
            <a:ext cx="2581684" cy="161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1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政治生</a:t>
            </a:r>
            <a:r>
              <a:rPr lang="zh-TW" altLang="en-US" dirty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涯</a:t>
            </a:r>
            <a:endParaRPr lang="zh-TW" altLang="en-US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9" y="1658614"/>
            <a:ext cx="2438400" cy="3093808"/>
          </a:xfrm>
        </p:spPr>
      </p:pic>
      <p:cxnSp>
        <p:nvCxnSpPr>
          <p:cNvPr id="10" name="直線接點 9"/>
          <p:cNvCxnSpPr/>
          <p:nvPr/>
        </p:nvCxnSpPr>
        <p:spPr>
          <a:xfrm>
            <a:off x="3805646" y="1027906"/>
            <a:ext cx="73413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373229" y="896983"/>
            <a:ext cx="0" cy="2786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4972594" y="1175657"/>
            <a:ext cx="14543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prstClr val="black"/>
                </a:solidFill>
                <a:latin typeface="Old English Text MT" panose="03040902040508030806" pitchFamily="66" charset="0"/>
              </a:rPr>
              <a:t>1849</a:t>
            </a:r>
            <a:endParaRPr lang="zh-TW" altLang="en-US" sz="2400" dirty="0">
              <a:solidFill>
                <a:prstClr val="black"/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805646" y="1894105"/>
            <a:ext cx="7158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1849</a:t>
            </a:r>
            <a:r>
              <a:rPr lang="zh-TW" altLang="en-US" sz="2400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年俾斯麥被選入新的普魯士州</a:t>
            </a:r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議會，當時</a:t>
            </a:r>
            <a:r>
              <a:rPr lang="zh-TW" altLang="en-US" sz="2400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他的立場是「反德意志統一」。隨後他當上了埃爾福特議會（</a:t>
            </a:r>
            <a:r>
              <a:rPr lang="en-US" altLang="zh-TW" sz="2400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Erfurt Parliament</a:t>
            </a:r>
            <a:r>
              <a:rPr lang="zh-TW" altLang="en-US" sz="2400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）的普魯士代表，但其目的仍然是阻撓德意志統一的進行。</a:t>
            </a:r>
            <a:endParaRPr lang="zh-TW" altLang="en-US" dirty="0">
              <a:solidFill>
                <a:prstClr val="black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33" y="4985873"/>
            <a:ext cx="2581684" cy="155035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059" y="3746219"/>
            <a:ext cx="5556032" cy="278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1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外交官生涯</a:t>
            </a:r>
            <a:endParaRPr lang="zh-TW" altLang="en-US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31" y="1658614"/>
            <a:ext cx="2065116" cy="3093808"/>
          </a:xfrm>
        </p:spPr>
      </p:pic>
      <p:cxnSp>
        <p:nvCxnSpPr>
          <p:cNvPr id="10" name="直線接點 9"/>
          <p:cNvCxnSpPr/>
          <p:nvPr/>
        </p:nvCxnSpPr>
        <p:spPr>
          <a:xfrm>
            <a:off x="3805646" y="1027906"/>
            <a:ext cx="73413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5930578" y="896983"/>
            <a:ext cx="0" cy="2786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5538651" y="1175657"/>
            <a:ext cx="888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prstClr val="black"/>
                </a:solidFill>
                <a:latin typeface="Old English Text MT" panose="03040902040508030806" pitchFamily="66" charset="0"/>
              </a:rPr>
              <a:t>1862</a:t>
            </a:r>
            <a:endParaRPr lang="zh-TW" altLang="en-US" sz="2400" dirty="0">
              <a:solidFill>
                <a:prstClr val="black"/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805646" y="1894105"/>
            <a:ext cx="7158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1862</a:t>
            </a:r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年春，俾斯麥回到柏林，在重大矛盾之下，俾斯麥成為首相的唯一可能人選。</a:t>
            </a:r>
            <a:endParaRPr lang="en-US" altLang="zh-TW" sz="2400" dirty="0" smtClean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r>
              <a:rPr lang="en-US" altLang="zh-TW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9</a:t>
            </a:r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月</a:t>
            </a:r>
            <a:r>
              <a:rPr lang="en-US" altLang="zh-TW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23</a:t>
            </a:r>
            <a:r>
              <a:rPr lang="zh-TW" altLang="en-US" sz="24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日，威廉一世召回俾斯麥，並任命其為首相兼外交大臣。</a:t>
            </a:r>
            <a:endParaRPr lang="zh-TW" altLang="en-US" dirty="0">
              <a:solidFill>
                <a:prstClr val="black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933" y="4985873"/>
            <a:ext cx="2581684" cy="1550355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4476206" y="3762103"/>
            <a:ext cx="6487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8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鐵血演說 </a:t>
            </a:r>
            <a:r>
              <a:rPr lang="en-US" altLang="zh-TW" sz="2000" dirty="0" err="1" smtClean="0">
                <a:solidFill>
                  <a:srgbClr val="800000"/>
                </a:solidFill>
                <a:latin typeface="Old English Text MT" panose="03040902040508030806" pitchFamily="66" charset="0"/>
                <a:ea typeface="華康魏碑體" panose="03000709000000000000" pitchFamily="65" charset="-120"/>
              </a:rPr>
              <a:t>Blut</a:t>
            </a:r>
            <a:r>
              <a:rPr lang="en-US" altLang="zh-TW" sz="2000" dirty="0" smtClean="0">
                <a:solidFill>
                  <a:srgbClr val="800000"/>
                </a:solidFill>
                <a:latin typeface="Old English Text MT" panose="03040902040508030806" pitchFamily="66" charset="0"/>
                <a:ea typeface="華康魏碑體" panose="03000709000000000000" pitchFamily="65" charset="-120"/>
              </a:rPr>
              <a:t> und </a:t>
            </a:r>
            <a:r>
              <a:rPr lang="en-US" altLang="zh-TW" sz="2000" dirty="0" err="1" smtClean="0">
                <a:solidFill>
                  <a:srgbClr val="800000"/>
                </a:solidFill>
                <a:latin typeface="Old English Text MT" panose="03040902040508030806" pitchFamily="66" charset="0"/>
                <a:ea typeface="華康魏碑體" panose="03000709000000000000" pitchFamily="65" charset="-120"/>
              </a:rPr>
              <a:t>Eisen</a:t>
            </a:r>
            <a:endParaRPr lang="en-US" altLang="zh-TW" sz="2000" dirty="0" smtClean="0">
              <a:solidFill>
                <a:srgbClr val="800000"/>
              </a:solidFill>
              <a:latin typeface="Old English Text MT" panose="03040902040508030806" pitchFamily="66" charset="0"/>
              <a:ea typeface="華康魏碑體" panose="03000709000000000000" pitchFamily="65" charset="-120"/>
            </a:endParaRPr>
          </a:p>
          <a:p>
            <a:r>
              <a:rPr lang="en-US" altLang="zh-TW" sz="2000" dirty="0" smtClean="0">
                <a:solidFill>
                  <a:srgbClr val="8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1862.9.26</a:t>
            </a:r>
          </a:p>
          <a:p>
            <a:r>
              <a:rPr lang="zh-TW" altLang="en-US" sz="2000" dirty="0">
                <a:solidFill>
                  <a:srgbClr val="8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「當代的重大問題不是通過演說和多數派決議所能解決的</a:t>
            </a:r>
            <a:r>
              <a:rPr lang="en-US" altLang="zh-TW" sz="2000" dirty="0">
                <a:solidFill>
                  <a:srgbClr val="8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……</a:t>
            </a:r>
            <a:r>
              <a:rPr lang="zh-TW" altLang="en-US" sz="2000" dirty="0">
                <a:solidFill>
                  <a:srgbClr val="8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而是要用鐵和血來解決！</a:t>
            </a:r>
            <a:r>
              <a:rPr lang="zh-TW" altLang="en-US" sz="2000" dirty="0" smtClean="0">
                <a:solidFill>
                  <a:srgbClr val="800000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」</a:t>
            </a:r>
            <a:endParaRPr lang="en-US" altLang="zh-TW" sz="2000" dirty="0" smtClean="0">
              <a:solidFill>
                <a:srgbClr val="800000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563291" y="5416731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很快地，他便開始籌劃三場德國統一戰爭。</a:t>
            </a:r>
            <a:endParaRPr lang="zh-TW" altLang="en-US" sz="2800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055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歐洲概況</a:t>
            </a:r>
            <a:endParaRPr lang="zh-TW" altLang="en-US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3805646" y="1027906"/>
            <a:ext cx="73413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6017668" y="896983"/>
            <a:ext cx="0" cy="2786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5617029" y="1175657"/>
            <a:ext cx="80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prstClr val="black"/>
                </a:solidFill>
                <a:latin typeface="Old English Text MT" panose="03040902040508030806" pitchFamily="66" charset="0"/>
              </a:rPr>
              <a:t>1864</a:t>
            </a:r>
            <a:endParaRPr lang="zh-TW" altLang="en-US" sz="2400" dirty="0">
              <a:solidFill>
                <a:prstClr val="black"/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423495" y="1894105"/>
            <a:ext cx="45405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prstClr val="black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奧地利與法國是德國與義大利統一的阻撓</a:t>
            </a:r>
            <a:endParaRPr lang="en-US" altLang="zh-TW" dirty="0" smtClean="0">
              <a:solidFill>
                <a:prstClr val="black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endParaRPr lang="en-US" altLang="zh-TW" dirty="0" smtClean="0">
              <a:solidFill>
                <a:prstClr val="black"/>
              </a:solidFill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r>
              <a:rPr lang="zh-TW" altLang="en-US" dirty="0" smtClean="0">
                <a:solidFill>
                  <a:prstClr val="black"/>
                </a:solidFill>
                <a:latin typeface="華康魏碑體" panose="03000709000000000000" pitchFamily="65" charset="-120"/>
                <a:ea typeface="華康魏碑體" panose="03000709000000000000" pitchFamily="65" charset="-120"/>
              </a:rPr>
              <a:t>奧地利與</a:t>
            </a:r>
            <a:r>
              <a:rPr lang="zh-TW" altLang="en-US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法國在</a:t>
            </a:r>
            <a:r>
              <a:rPr lang="zh-TW" altLang="en-US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幕後操控</a:t>
            </a:r>
            <a:r>
              <a:rPr lang="zh-TW" altLang="en-US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著德意志</a:t>
            </a:r>
            <a:r>
              <a:rPr lang="zh-TW" altLang="en-US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地區的各個邦國，阻礙德國</a:t>
            </a:r>
            <a:r>
              <a:rPr lang="zh-TW" altLang="en-US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統一</a:t>
            </a:r>
            <a:r>
              <a:rPr lang="zh-TW" altLang="en-US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，</a:t>
            </a:r>
            <a:r>
              <a:rPr lang="zh-TW" altLang="en-US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同時也阻撓義大利統一。</a:t>
            </a:r>
            <a:endParaRPr lang="en-US" altLang="zh-TW" dirty="0" smtClean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47" y="1640213"/>
            <a:ext cx="5566048" cy="469091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79" y="3092117"/>
            <a:ext cx="462845" cy="277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645" y="3754898"/>
            <a:ext cx="394869" cy="262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355" y="4099126"/>
            <a:ext cx="1687896" cy="1013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610" y="4099126"/>
            <a:ext cx="1563190" cy="10379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文字方塊 10"/>
          <p:cNvSpPr txBox="1"/>
          <p:nvPr/>
        </p:nvSpPr>
        <p:spPr>
          <a:xfrm>
            <a:off x="6621354" y="5326306"/>
            <a:ext cx="2496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普魯士王國</a:t>
            </a:r>
            <a:endParaRPr lang="en-US" altLang="zh-TW" dirty="0" smtClean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r>
              <a:rPr lang="zh-TW" altLang="en-US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為德意志地區最大邦國</a:t>
            </a:r>
            <a:endParaRPr lang="en-US" altLang="zh-TW" dirty="0" smtClean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9953897" y="5326305"/>
            <a:ext cx="223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奧地利帝國</a:t>
            </a:r>
            <a:endParaRPr lang="en-US" altLang="zh-TW" dirty="0" smtClean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54" y="3655220"/>
            <a:ext cx="346296" cy="230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260" y="4490547"/>
            <a:ext cx="173148" cy="115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99" y="4235501"/>
            <a:ext cx="290367" cy="169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471" y="4753061"/>
            <a:ext cx="290367" cy="169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743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普丹戰爭</a:t>
            </a:r>
            <a:endParaRPr lang="zh-TW" altLang="en-US" dirty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cxnSp>
        <p:nvCxnSpPr>
          <p:cNvPr id="10" name="直線接點 9"/>
          <p:cNvCxnSpPr/>
          <p:nvPr/>
        </p:nvCxnSpPr>
        <p:spPr>
          <a:xfrm>
            <a:off x="3805646" y="1027906"/>
            <a:ext cx="734132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6017668" y="896983"/>
            <a:ext cx="0" cy="2786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文字方塊 12"/>
          <p:cNvSpPr txBox="1"/>
          <p:nvPr/>
        </p:nvSpPr>
        <p:spPr>
          <a:xfrm>
            <a:off x="5617029" y="1175657"/>
            <a:ext cx="809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prstClr val="black"/>
                </a:solidFill>
                <a:latin typeface="Old English Text MT" panose="03040902040508030806" pitchFamily="66" charset="0"/>
              </a:rPr>
              <a:t>1864</a:t>
            </a:r>
            <a:endParaRPr lang="zh-TW" altLang="en-US" sz="2400" dirty="0">
              <a:solidFill>
                <a:prstClr val="black"/>
              </a:solidFill>
              <a:latin typeface="Old English Text MT" panose="03040902040508030806" pitchFamily="66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423495" y="1894105"/>
            <a:ext cx="45405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華康魏碑體" panose="03000709000000000000" pitchFamily="65" charset="-120"/>
                <a:ea typeface="華康魏碑體" panose="03000709000000000000" pitchFamily="65" charset="-120"/>
              </a:rPr>
              <a:t>為觀察奧地利軍事實力，與奧地利互通聲息，攻打丹麥，也為普奧戰爭做好準備</a:t>
            </a:r>
            <a:endParaRPr lang="en-US" altLang="zh-TW" dirty="0" smtClean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endParaRPr lang="en-US" altLang="zh-TW" dirty="0" smtClean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  <a:p>
            <a:r>
              <a:rPr lang="zh-TW" altLang="en-US" dirty="0">
                <a:latin typeface="華康魏碑體" panose="03000709000000000000" pitchFamily="65" charset="-120"/>
                <a:ea typeface="華康魏碑體" panose="03000709000000000000" pitchFamily="65" charset="-120"/>
              </a:rPr>
              <a:t>奧地利所得的霍爾斯坦不但面積狹小，而且被普魯士包圍。這樣奧地利很容易便會與普魯士發生衝突，因此這是一條將奧地利推向與普魯士發生戰爭的導火線。</a:t>
            </a:r>
            <a:endParaRPr lang="en-US" altLang="zh-TW" dirty="0" smtClean="0">
              <a:latin typeface="華康魏碑體" panose="03000709000000000000" pitchFamily="65" charset="-120"/>
              <a:ea typeface="華康魏碑體" panose="030007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47" y="1640213"/>
            <a:ext cx="5566048" cy="469091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179" y="3092117"/>
            <a:ext cx="462845" cy="2779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645" y="3754898"/>
            <a:ext cx="394869" cy="2621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325" y="2426226"/>
            <a:ext cx="260146" cy="197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327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9.25926E-6 L -6.25E-7 9.25926E-6 C -0.00182 -0.00231 -0.00352 -0.00486 -0.00547 -0.00694 C -0.00612 -0.00763 -0.00703 -0.00763 -0.00781 -0.00833 C -0.00859 -0.00902 -0.00938 -0.01018 -0.01016 -0.01111 C -0.01393 -0.02453 -0.00924 -0.01134 -0.01393 -0.01805 C -0.01563 -0.02036 -0.01589 -0.02499 -0.01706 -0.02754 C -0.01797 -0.02939 -0.01914 -0.03032 -0.02018 -0.03171 C -0.0207 -0.0331 -0.02135 -0.03425 -0.02174 -0.03587 C -0.02214 -0.03703 -0.02201 -0.03888 -0.02253 -0.04004 C -0.02305 -0.0412 -0.02409 -0.04189 -0.02487 -0.04282 C -0.02539 -0.04421 -0.02591 -0.04536 -0.0263 -0.04675 C -0.02669 -0.04814 -0.02669 -0.04976 -0.02708 -0.05092 C -0.02799 -0.05393 -0.03021 -0.05925 -0.03021 -0.05925 C -0.03047 -0.06064 -0.0306 -0.06203 -0.03099 -0.06342 C -0.03138 -0.06481 -0.03229 -0.06597 -0.03255 -0.06736 C -0.03307 -0.07013 -0.03307 -0.07291 -0.03333 -0.07569 C -0.03255 -0.07661 -0.03151 -0.07708 -0.03099 -0.07847 C -0.02943 -0.0831 -0.02943 -0.08449 -0.02943 -0.08796 L -0.03099 -0.08796 L -0.03945 -0.08796 " pathEditMode="relative" ptsTypes="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 vol="2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6.2963E-6 L -6.25E-7 -6.2963E-6 C -0.0017 -0.0007 -0.00743 -0.0014 -0.00938 -0.00556 C -0.01185 -0.01112 -0.00808 -0.0088 -0.01172 -0.0139 C -0.01224 -0.01482 -0.01316 -0.01482 -0.01394 -0.01529 C -0.01589 -0.02547 -0.01302 -0.0132 -0.01706 -0.022 C -0.02006 -0.02871 -0.01511 -0.02455 -0.02019 -0.02755 C -0.02084 -0.03103 -0.02097 -0.03311 -0.02253 -0.03589 C -0.02318 -0.03705 -0.02409 -0.03774 -0.02474 -0.03867 C -0.02526 -0.04005 -0.02592 -0.04121 -0.02631 -0.0426 C -0.0267 -0.04399 -0.02657 -0.04561 -0.02709 -0.04677 C -0.02774 -0.04816 -0.02865 -0.04862 -0.02943 -0.04955 C -0.02956 -0.05001 -0.0306 -0.05834 -0.03099 -0.05927 C -0.03151 -0.06043 -0.03256 -0.06089 -0.03334 -0.06181 C -0.03386 -0.06436 -0.03516 -0.07293 -0.03646 -0.0757 C -0.03698 -0.07686 -0.03789 -0.07755 -0.03868 -0.07848 C -0.04128 -0.09214 -0.03737 -0.07084 -0.04024 -0.08797 C -0.04076 -0.09075 -0.04128 -0.09353 -0.0418 -0.0963 C -0.0418 -0.0963 -0.04336 -0.10441 -0.04336 -0.10441 L -0.04571 -0.10718 C -0.04597 -0.10904 -0.04623 -0.11089 -0.04649 -0.11274 C -0.04662 -0.11413 -0.04714 -0.11552 -0.04727 -0.11691 C -0.04779 -0.12246 -0.04857 -0.14144 -0.04883 -0.14561 C -0.04961 -0.16552 -0.04948 -0.15973 -0.04948 -0.17038 L -0.04948 -0.18126 " pathEditMode="relative" ptsTypes="AAAAAAAAAAAAAAAAAAAAAAA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595</Words>
  <Application>Microsoft Office PowerPoint</Application>
  <PresentationFormat>寬螢幕</PresentationFormat>
  <Paragraphs>65</Paragraphs>
  <Slides>16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4" baseType="lpstr">
      <vt:lpstr>華康魏碑體</vt:lpstr>
      <vt:lpstr>Arial</vt:lpstr>
      <vt:lpstr>Calibri Light</vt:lpstr>
      <vt:lpstr>Old English Text MT</vt:lpstr>
      <vt:lpstr>Calibri</vt:lpstr>
      <vt:lpstr>新細明體</vt:lpstr>
      <vt:lpstr>微軟正黑體</vt:lpstr>
      <vt:lpstr>Office 佈景主題</vt:lpstr>
      <vt:lpstr>奧托·馮·俾斯麥 Otto von Bismarck</vt:lpstr>
      <vt:lpstr>少年時期</vt:lpstr>
      <vt:lpstr>少年時期</vt:lpstr>
      <vt:lpstr>政治生涯</vt:lpstr>
      <vt:lpstr>政治生涯</vt:lpstr>
      <vt:lpstr>政治生涯</vt:lpstr>
      <vt:lpstr>外交官生涯</vt:lpstr>
      <vt:lpstr>歐洲概況</vt:lpstr>
      <vt:lpstr>普丹戰爭</vt:lpstr>
      <vt:lpstr>普奧戰爭</vt:lpstr>
      <vt:lpstr>普法戰爭</vt:lpstr>
      <vt:lpstr>普法戰爭</vt:lpstr>
      <vt:lpstr>後期政治生涯</vt:lpstr>
      <vt:lpstr>退出政壇</vt:lpstr>
      <vt:lpstr>逝世</vt:lpstr>
      <vt:lpstr>謝謝大家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奧托·馮·俾斯麥 Otto von Bismarck</dc:title>
  <dc:creator>Windows 使用者</dc:creator>
  <cp:lastModifiedBy>Windows 使用者</cp:lastModifiedBy>
  <cp:revision>30</cp:revision>
  <dcterms:created xsi:type="dcterms:W3CDTF">2020-03-15T05:30:15Z</dcterms:created>
  <dcterms:modified xsi:type="dcterms:W3CDTF">2020-03-24T15:07:23Z</dcterms:modified>
</cp:coreProperties>
</file>