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67" r:id="rId16"/>
    <p:sldId id="272" r:id="rId17"/>
    <p:sldId id="269" r:id="rId18"/>
    <p:sldId id="273" r:id="rId19"/>
    <p:sldId id="268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B43DB-90DA-4E50-8A9D-95DA46B0A9CB}" v="288" dt="2019-11-27T14:16:29.869"/>
    <p1510:client id="{45E4D110-7C88-4BB4-BBAA-D85E2A0433D7}" v="327" dt="2019-11-27T15:57:02.613"/>
    <p1510:client id="{7C208634-26BE-4246-8538-DBAF26C40F7F}" v="180" dt="2019-12-04T13:12:31.453"/>
    <p1510:client id="{7E806191-4A22-44E4-9D1C-94674CA816B9}" v="860" dt="2019-12-01T13:37:05.010"/>
    <p1510:client id="{8572983E-CFF4-4CF8-AAFA-5295E410A7B3}" v="227" dt="2019-11-29T14:04:18.234"/>
    <p1510:client id="{A3317863-23AC-4169-B1EC-EC946AA759EE}" v="20" dt="2019-11-30T11:20:24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8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1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8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5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5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2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8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5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2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3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7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8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B2AE2362-50A5-479A-A73A-D643904018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09"/>
          <a:stretch/>
        </p:blipFill>
        <p:spPr>
          <a:xfrm>
            <a:off x="-141515" y="-76190"/>
            <a:ext cx="12507684" cy="703216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54202" y="758952"/>
            <a:ext cx="5701477" cy="3566160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chemeClr val="tx1"/>
                </a:solidFill>
                <a:ea typeface="新細明體"/>
              </a:rPr>
              <a:t>環保標章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454201" y="4645152"/>
            <a:ext cx="5704249" cy="1143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TW" altLang="en-US">
                <a:ea typeface="新細明體"/>
              </a:rPr>
              <a:t>組員:18.24</a:t>
            </a:r>
            <a:endParaRPr lang="zh-TW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FBD20C-DCED-4E97-9C65-AA32D674C4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5536"/>
            <a:ext cx="4653435" cy="4546928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圖片 7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4C547CE8-C02C-47D1-96B0-13538415A3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89" r="11696" b="-1"/>
          <a:stretch/>
        </p:blipFill>
        <p:spPr>
          <a:xfrm>
            <a:off x="20" y="1321308"/>
            <a:ext cx="4489684" cy="4215384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25037" y="4474741"/>
            <a:ext cx="55581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2129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9A465-9298-4006-951C-C0F1B01BF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>
                <a:solidFill>
                  <a:schemeClr val="accent4">
                    <a:lumMod val="50000"/>
                  </a:schemeClr>
                </a:solidFill>
                <a:ea typeface="新細明體"/>
              </a:rPr>
              <a:t>我們可以......</a:t>
            </a:r>
            <a:endParaRPr lang="zh-TW" altLang="en-US" sz="600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043181-D34B-4F53-AD6A-434FC0D1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9344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zh-TW" altLang="en-US" sz="4400">
                <a:solidFill>
                  <a:schemeClr val="accent5">
                    <a:lumMod val="75000"/>
                  </a:schemeClr>
                </a:solidFill>
                <a:ea typeface="新細明體"/>
              </a:rPr>
              <a:t>1.</a:t>
            </a:r>
            <a:r>
              <a:rPr lang="zh-TW" sz="4400">
                <a:solidFill>
                  <a:schemeClr val="accent5">
                    <a:lumMod val="75000"/>
                  </a:schemeClr>
                </a:solidFill>
                <a:ea typeface="+mn-lt"/>
                <a:cs typeface="+mn-lt"/>
              </a:rPr>
              <a:t>上行政院環境保護署的綠色生活資訊網查詢</a:t>
            </a:r>
          </a:p>
          <a:p>
            <a:pPr marL="0" indent="0">
              <a:buNone/>
            </a:pPr>
            <a:r>
              <a:rPr lang="en-US" altLang="zh-TW" sz="4400" dirty="0">
                <a:solidFill>
                  <a:schemeClr val="accent2">
                    <a:lumMod val="75000"/>
                  </a:schemeClr>
                </a:solidFill>
                <a:ea typeface="新細明體"/>
              </a:rPr>
              <a:t>2.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詢問廠商是否有拿到證書</a:t>
            </a:r>
          </a:p>
          <a:p>
            <a:pPr marL="0" indent="0">
              <a:buNone/>
            </a:pPr>
            <a:r>
              <a:rPr lang="en-US" altLang="zh-TW" sz="4400" dirty="0">
                <a:solidFill>
                  <a:schemeClr val="accent4">
                    <a:lumMod val="75000"/>
                  </a:schemeClr>
                </a:solidFill>
                <a:ea typeface="新細明體"/>
              </a:rPr>
              <a:t>3.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ea typeface="+mn-lt"/>
                <a:cs typeface="+mn-lt"/>
              </a:rPr>
              <a:t>仔細觀察標章上是否有瑕疵</a:t>
            </a:r>
            <a:endParaRPr lang="en-US" altLang="zh-TW" sz="4400" dirty="0">
              <a:solidFill>
                <a:schemeClr val="accent4">
                  <a:lumMod val="75000"/>
                </a:scheme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14757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5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7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19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CFF1E43-AF16-4BFC-BBC8-49EAB586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535" y="1365921"/>
            <a:ext cx="2229279" cy="26242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 sz="8800" b="1" i="1">
                <a:solidFill>
                  <a:srgbClr val="5A7040"/>
                </a:solidFill>
                <a:ea typeface="新細明體"/>
              </a:rPr>
              <a:t>應</a:t>
            </a:r>
            <a:r>
              <a:rPr lang="en-US" altLang="zh-TW" sz="9600" b="1" i="1">
                <a:solidFill>
                  <a:srgbClr val="5A7040"/>
                </a:solidFill>
                <a:ea typeface="新細明體"/>
              </a:rPr>
              <a:t>該...</a:t>
            </a:r>
          </a:p>
        </p:txBody>
      </p:sp>
      <p:cxnSp>
        <p:nvCxnSpPr>
          <p:cNvPr id="23" name="Straight Connector 21">
            <a:extLst>
              <a:ext uri="{FF2B5EF4-FFF2-40B4-BE49-F238E27FC236}">
                <a16:creationId xmlns:a16="http://schemas.microsoft.com/office/drawing/2014/main" id="{5A0A5CF6-407C-4691-8122-49DF69D00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0927" y="2633962"/>
            <a:ext cx="2834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77B67D9-64C5-4380-A6D0-66B286973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3393829" y="3824998"/>
            <a:ext cx="3084844" cy="3311766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endParaRPr lang="en-US" altLang="zh-TW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圖片 5" descr="一張含有 摩托車, 坐, 自行車, 桌 的圖片&#10;&#10;描述是以非常高的可信度產生">
            <a:extLst>
              <a:ext uri="{FF2B5EF4-FFF2-40B4-BE49-F238E27FC236}">
                <a16:creationId xmlns:a16="http://schemas.microsoft.com/office/drawing/2014/main" id="{158BB721-4EFF-4994-8E41-CB9C8C427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15452"/>
          <a:stretch/>
        </p:blipFill>
        <p:spPr>
          <a:xfrm>
            <a:off x="4080728" y="10"/>
            <a:ext cx="81112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042EC1-D696-4D96-BB78-0ED10CE1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F3DCBC-335C-4A1B-B1F9-ADBFFD5C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709" y="2325915"/>
            <a:ext cx="10058400" cy="3760891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zh-TW" altLang="en-US" sz="3600">
                <a:solidFill>
                  <a:schemeClr val="accent1"/>
                </a:solidFill>
                <a:ea typeface="新細明體"/>
              </a:rPr>
              <a:t>向廠商反映</a:t>
            </a:r>
          </a:p>
          <a:p>
            <a:r>
              <a:rPr lang="zh-TW" sz="3600">
                <a:solidFill>
                  <a:schemeClr val="accent1">
                    <a:lumMod val="60000"/>
                    <a:lumOff val="40000"/>
                  </a:schemeClr>
                </a:solidFill>
                <a:ea typeface="+mn-lt"/>
                <a:cs typeface="+mn-lt"/>
              </a:rPr>
              <a:t>到行政院環境保護署的綠色生活資訊網投訴</a:t>
            </a:r>
            <a:endParaRPr lang="zh-TW" altLang="en-US" sz="3600">
              <a:solidFill>
                <a:schemeClr val="accent1">
                  <a:lumMod val="60000"/>
                  <a:lumOff val="40000"/>
                </a:schemeClr>
              </a:solidFill>
              <a:ea typeface="新細明體"/>
            </a:endParaRPr>
          </a:p>
          <a:p>
            <a:r>
              <a:rPr lang="zh-TW" sz="36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向相關單位檢舉</a:t>
            </a:r>
            <a:endParaRPr lang="zh-TW" altLang="en-US" sz="3600">
              <a:solidFill>
                <a:schemeClr val="accent1">
                  <a:lumMod val="75000"/>
                </a:schemeClr>
              </a:solidFill>
              <a:ea typeface="新細明體"/>
            </a:endParaRPr>
          </a:p>
          <a:p>
            <a:r>
              <a:rPr lang="zh-TW" sz="360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盡量不要使用此產品</a:t>
            </a:r>
            <a:endParaRPr lang="zh-TW" sz="3600">
              <a:solidFill>
                <a:schemeClr val="accent1">
                  <a:lumMod val="50000"/>
                </a:schemeClr>
              </a:solidFill>
              <a:ea typeface="新細明體"/>
            </a:endParaRPr>
          </a:p>
          <a:p>
            <a:endParaRPr lang="zh-TW" altLang="en-US" sz="3600" dirty="0"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5940481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990EC2-2893-4C9C-807C-DBC90C00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9600" b="1">
                <a:ea typeface="新細明體"/>
              </a:rPr>
              <a:t>什麼是綠色消費?</a:t>
            </a:r>
            <a:endParaRPr lang="zh-TW" altLang="en-US"/>
          </a:p>
        </p:txBody>
      </p:sp>
      <p:pic>
        <p:nvPicPr>
          <p:cNvPr id="3" name="圖片 3" descr="一張含有 時鐘, 儀錶 的圖片&#10;&#10;描述是以非常高的可信度產生">
            <a:extLst>
              <a:ext uri="{FF2B5EF4-FFF2-40B4-BE49-F238E27FC236}">
                <a16:creationId xmlns:a16="http://schemas.microsoft.com/office/drawing/2014/main" id="{3BEA19CE-C23B-4D9A-9C59-F7543E60E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31449" y="1958385"/>
            <a:ext cx="12129103" cy="4477326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ED48EA31-A8A8-4FA9-86C0-035DA24F306C}"/>
              </a:ext>
            </a:extLst>
          </p:cNvPr>
          <p:cNvSpPr txBox="1"/>
          <p:nvPr/>
        </p:nvSpPr>
        <p:spPr>
          <a:xfrm rot="60000">
            <a:off x="5779529" y="5017933"/>
            <a:ext cx="2656115" cy="14465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8800">
                <a:ea typeface="新細明體"/>
              </a:rPr>
              <a:t>消費</a:t>
            </a:r>
            <a:endParaRPr lang="zh-TW" altLang="en-US" sz="8800" dirty="0"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9718733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橢圓 11">
            <a:extLst>
              <a:ext uri="{FF2B5EF4-FFF2-40B4-BE49-F238E27FC236}">
                <a16:creationId xmlns:a16="http://schemas.microsoft.com/office/drawing/2014/main" id="{C42D5BB5-B1C4-49F8-9F18-22E2CEAA7FB8}"/>
              </a:ext>
            </a:extLst>
          </p:cNvPr>
          <p:cNvSpPr/>
          <p:nvPr/>
        </p:nvSpPr>
        <p:spPr>
          <a:xfrm>
            <a:off x="8012491" y="3494919"/>
            <a:ext cx="4112380" cy="253999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A3E1504-E364-4EF4-B308-C542D104D610}"/>
              </a:ext>
            </a:extLst>
          </p:cNvPr>
          <p:cNvSpPr txBox="1"/>
          <p:nvPr/>
        </p:nvSpPr>
        <p:spPr>
          <a:xfrm>
            <a:off x="249162" y="200781"/>
            <a:ext cx="1787677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6000" b="1">
                <a:solidFill>
                  <a:schemeClr val="tx1"/>
                </a:solidFill>
                <a:ea typeface="新細明體"/>
              </a:rPr>
              <a:t>實例</a:t>
            </a:r>
            <a:endParaRPr lang="zh-TW" altLang="en-US" sz="6000" b="1" dirty="0">
              <a:solidFill>
                <a:schemeClr val="tx1"/>
              </a:solidFill>
              <a:ea typeface="新細明體"/>
            </a:endParaRPr>
          </a:p>
        </p:txBody>
      </p:sp>
      <p:pic>
        <p:nvPicPr>
          <p:cNvPr id="3" name="圖片 3" descr="一張含有 建築物, 磚塊, 標誌, 坐 的圖片&#10;&#10;描述是以非常高的可信度產生">
            <a:extLst>
              <a:ext uri="{FF2B5EF4-FFF2-40B4-BE49-F238E27FC236}">
                <a16:creationId xmlns:a16="http://schemas.microsoft.com/office/drawing/2014/main" id="{B43A765D-591C-4173-BE15-DC113FD88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38" y="1670352"/>
            <a:ext cx="2852057" cy="2852057"/>
          </a:xfrm>
          <a:prstGeom prst="rect">
            <a:avLst/>
          </a:prstGeom>
          <a:ln w="57150" cap="sq" cmpd="thickThin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3F1E7B42-1350-4814-AE9B-03563A7C404C}"/>
              </a:ext>
            </a:extLst>
          </p:cNvPr>
          <p:cNvSpPr txBox="1"/>
          <p:nvPr/>
        </p:nvSpPr>
        <p:spPr>
          <a:xfrm>
            <a:off x="295275" y="4722133"/>
            <a:ext cx="346891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2800">
                <a:highlight>
                  <a:srgbClr val="FFFF00"/>
                </a:highlight>
                <a:ea typeface="新細明體"/>
              </a:rPr>
              <a:t>再生紙做成的筆記本</a:t>
            </a:r>
          </a:p>
        </p:txBody>
      </p:sp>
      <p:pic>
        <p:nvPicPr>
          <p:cNvPr id="6" name="圖片 6" descr="一張含有 室外, 藍色, 小, 坐 的圖片&#10;&#10;描述是以非常高的可信度產生">
            <a:extLst>
              <a:ext uri="{FF2B5EF4-FFF2-40B4-BE49-F238E27FC236}">
                <a16:creationId xmlns:a16="http://schemas.microsoft.com/office/drawing/2014/main" id="{D596CA2E-0559-41F4-9D2E-DFD713F21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877" y="2231831"/>
            <a:ext cx="2743200" cy="4111863"/>
          </a:xfrm>
          <a:prstGeom prst="rect">
            <a:avLst/>
          </a:prstGeom>
          <a:ln w="127000" cap="rnd">
            <a:solidFill>
              <a:schemeClr val="bg2">
                <a:lumMod val="75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E3855277-8E0A-4456-88C1-E3F4CADF8F10}"/>
              </a:ext>
            </a:extLst>
          </p:cNvPr>
          <p:cNvSpPr txBox="1"/>
          <p:nvPr/>
        </p:nvSpPr>
        <p:spPr>
          <a:xfrm>
            <a:off x="4514246" y="498626"/>
            <a:ext cx="316653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sz="3200">
                <a:ea typeface="+mn-lt"/>
                <a:cs typeface="+mn-lt"/>
              </a:rPr>
              <a:t>使用天然棉麻材質製作的植物染背心</a:t>
            </a:r>
            <a:endParaRPr lang="zh-TW" sz="3200">
              <a:ea typeface="新細明體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5DD8460-082B-4001-A8C3-AD1BFD219D51}"/>
              </a:ext>
            </a:extLst>
          </p:cNvPr>
          <p:cNvSpPr txBox="1"/>
          <p:nvPr/>
        </p:nvSpPr>
        <p:spPr>
          <a:xfrm>
            <a:off x="8745312" y="3810453"/>
            <a:ext cx="2743200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sz="3200">
                <a:ea typeface="+mn-lt"/>
                <a:cs typeface="+mn-lt"/>
              </a:rPr>
              <a:t>利用回收的舊鞋，以及有機棉和天然染料製作的鞋子。</a:t>
            </a:r>
            <a:endParaRPr lang="zh-TW" sz="3200">
              <a:ea typeface="新細明體"/>
            </a:endParaRPr>
          </a:p>
          <a:p>
            <a:r>
              <a:rPr lang="en-US" altLang="zh-TW" dirty="0"/>
              <a:t/>
            </a:r>
            <a:br>
              <a:rPr lang="en-US" altLang="zh-TW" dirty="0"/>
            </a:br>
            <a:endParaRPr lang="en-US" altLang="zh-TW" dirty="0"/>
          </a:p>
          <a:p>
            <a:pPr algn="l"/>
            <a:endParaRPr lang="zh-TW" altLang="en-US" dirty="0">
              <a:ea typeface="新細明體"/>
            </a:endParaRPr>
          </a:p>
        </p:txBody>
      </p:sp>
      <p:pic>
        <p:nvPicPr>
          <p:cNvPr id="10" name="圖片 10" descr="一張含有 鞋, 坐, 桌, 板 的圖片&#10;&#10;描述是以非常高的可信度產生">
            <a:extLst>
              <a:ext uri="{FF2B5EF4-FFF2-40B4-BE49-F238E27FC236}">
                <a16:creationId xmlns:a16="http://schemas.microsoft.com/office/drawing/2014/main" id="{6E84C9D9-7093-45D8-AB94-E124428118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9448" y="496002"/>
            <a:ext cx="3831771" cy="255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880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8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39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26F0D8F-60EF-4994-8584-72DC3A3C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469" y="683623"/>
            <a:ext cx="4998188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 sz="7200">
                <a:solidFill>
                  <a:srgbClr val="FFFFFF"/>
                </a:solidFill>
                <a:ea typeface="新細明體"/>
              </a:rPr>
              <a:t>影片欣賞</a:t>
            </a:r>
            <a:endParaRPr lang="en-US" altLang="zh-TW" sz="7200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3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FC8E586D-61E9-4C44-88C8-D18C3C340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335" y="1227833"/>
            <a:ext cx="6275667" cy="4402333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7C2360B8-C2FA-48C6-B9A8-6259F0D7DE02}"/>
              </a:ext>
            </a:extLst>
          </p:cNvPr>
          <p:cNvSpPr txBox="1"/>
          <p:nvPr/>
        </p:nvSpPr>
        <p:spPr>
          <a:xfrm>
            <a:off x="3175" y="6211669"/>
            <a:ext cx="2743200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https://youtu.be/B3qFmOqlrFQ</a:t>
            </a:r>
            <a:endParaRPr lang="zh-TW" dirty="0">
              <a:solidFill>
                <a:schemeClr val="accent2">
                  <a:lumMod val="50000"/>
                </a:scheme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0398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3" descr="一張含有 狗, 室內, 坐, 動物 的圖片&#10;&#10;描述是以非常高的可信度產生">
            <a:extLst>
              <a:ext uri="{FF2B5EF4-FFF2-40B4-BE49-F238E27FC236}">
                <a16:creationId xmlns:a16="http://schemas.microsoft.com/office/drawing/2014/main" id="{A787842B-53F2-4CB0-84D1-E636D58EEE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9846" b="37966"/>
          <a:stretch/>
        </p:blipFill>
        <p:spPr>
          <a:xfrm>
            <a:off x="20" y="-54419"/>
            <a:ext cx="12191980" cy="685799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11635D8A-F77D-40A0-97F0-6FCBC646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zh-TW" sz="8000" dirty="0" err="1">
                <a:solidFill>
                  <a:srgbClr val="FFFFFF"/>
                </a:solidFill>
                <a:ea typeface="新細明體"/>
              </a:rPr>
              <a:t>還有喔</a:t>
            </a:r>
            <a:r>
              <a:rPr lang="en-US" altLang="zh-TW" sz="8000" dirty="0">
                <a:solidFill>
                  <a:srgbClr val="FFFFFF"/>
                </a:solidFill>
                <a:ea typeface="新細明體"/>
              </a:rPr>
              <a:t>!</a:t>
            </a:r>
            <a:endParaRPr lang="en-US" altLang="zh-TW" sz="80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6329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6EAFE-781E-4116-85D0-C0E424AC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800" i="1">
                <a:ea typeface="新細明體"/>
              </a:rPr>
              <a:t>有獎徵答</a:t>
            </a:r>
            <a:endParaRPr lang="zh-TW" altLang="en-US" sz="8800" i="1"/>
          </a:p>
        </p:txBody>
      </p:sp>
      <p:pic>
        <p:nvPicPr>
          <p:cNvPr id="4" name="圖片 4" descr="一張含有 鳥, 動物, 綠色, 黑色 的圖片&#10;&#10;描述是以非常高的可信度產生">
            <a:extLst>
              <a:ext uri="{FF2B5EF4-FFF2-40B4-BE49-F238E27FC236}">
                <a16:creationId xmlns:a16="http://schemas.microsoft.com/office/drawing/2014/main" id="{1A2CF54F-303C-4F93-82FF-CF0500974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32110" y="154154"/>
            <a:ext cx="2725512" cy="1725387"/>
          </a:xfr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77040A71-7978-4DCE-A807-676BB37A6709}"/>
              </a:ext>
            </a:extLst>
          </p:cNvPr>
          <p:cNvSpPr txBox="1"/>
          <p:nvPr/>
        </p:nvSpPr>
        <p:spPr>
          <a:xfrm>
            <a:off x="1317173" y="2231571"/>
            <a:ext cx="9481455" cy="58477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ea typeface="新細明體"/>
              </a:rPr>
              <a:t>1.二級環保章和一級環保標章有什麼不同?</a:t>
            </a:r>
            <a:endParaRPr lang="zh-TW" altLang="en-US" sz="3200" dirty="0">
              <a:ea typeface="新細明體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F58B5F0-EA42-4025-AEB6-B9415F99D192}"/>
              </a:ext>
            </a:extLst>
          </p:cNvPr>
          <p:cNvSpPr txBox="1"/>
          <p:nvPr/>
        </p:nvSpPr>
        <p:spPr>
          <a:xfrm>
            <a:off x="1318533" y="2973162"/>
            <a:ext cx="9481455" cy="584775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solidFill>
                  <a:schemeClr val="tx1"/>
                </a:solidFill>
                <a:ea typeface="新細明體"/>
              </a:rPr>
              <a:t>2.怎麼分辨假的環保標章?</a:t>
            </a:r>
            <a:endParaRPr lang="zh-TW" altLang="en-US" sz="3200" dirty="0">
              <a:solidFill>
                <a:schemeClr val="tx1"/>
              </a:solidFill>
              <a:ea typeface="新細明體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B51A3EC-9B8F-4AA0-8042-35E3C01CD864}"/>
              </a:ext>
            </a:extLst>
          </p:cNvPr>
          <p:cNvSpPr txBox="1"/>
          <p:nvPr/>
        </p:nvSpPr>
        <p:spPr>
          <a:xfrm>
            <a:off x="1102179" y="6425293"/>
            <a:ext cx="2743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zh-TW" altLang="en-US" dirty="0">
              <a:ea typeface="新細明體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2EC6FD9-C5C1-4217-9218-FEEE5869BE73}"/>
              </a:ext>
            </a:extLst>
          </p:cNvPr>
          <p:cNvSpPr txBox="1"/>
          <p:nvPr/>
        </p:nvSpPr>
        <p:spPr>
          <a:xfrm>
            <a:off x="809625" y="649196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/>
              <a:t>按一下以新增文字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CA83DF2-29BA-4722-A800-C3BC719A21D7}"/>
              </a:ext>
            </a:extLst>
          </p:cNvPr>
          <p:cNvSpPr txBox="1"/>
          <p:nvPr/>
        </p:nvSpPr>
        <p:spPr>
          <a:xfrm>
            <a:off x="1322614" y="3739243"/>
            <a:ext cx="9481457" cy="584775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solidFill>
                  <a:schemeClr val="tx1"/>
                </a:solidFill>
                <a:ea typeface="新細明體"/>
              </a:rPr>
              <a:t>3.環保標章象徵什麼?</a:t>
            </a:r>
            <a:endParaRPr lang="zh-TW" altLang="en-US" sz="3200" dirty="0">
              <a:solidFill>
                <a:schemeClr val="tx1"/>
              </a:solidFill>
              <a:ea typeface="新細明體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E32E3B9-FA3A-472E-A66B-F219B3331C93}"/>
              </a:ext>
            </a:extLst>
          </p:cNvPr>
          <p:cNvSpPr txBox="1"/>
          <p:nvPr/>
        </p:nvSpPr>
        <p:spPr>
          <a:xfrm>
            <a:off x="1317171" y="4506686"/>
            <a:ext cx="9481457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solidFill>
                  <a:schemeClr val="tx1"/>
                </a:solidFill>
                <a:ea typeface="新細明體"/>
              </a:rPr>
              <a:t>4.舉一個綠色商品例子。</a:t>
            </a:r>
            <a:endParaRPr lang="zh-TW" altLang="en-US" sz="3200" dirty="0">
              <a:solidFill>
                <a:schemeClr val="tx1"/>
              </a:solidFill>
              <a:ea typeface="新細明體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4CE2081-670B-4AFD-8045-4393CE06E622}"/>
              </a:ext>
            </a:extLst>
          </p:cNvPr>
          <p:cNvSpPr txBox="1"/>
          <p:nvPr/>
        </p:nvSpPr>
        <p:spPr>
          <a:xfrm>
            <a:off x="1317171" y="5312228"/>
            <a:ext cx="9470571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solidFill>
                  <a:schemeClr val="tx1"/>
                </a:solidFill>
                <a:ea typeface="新細明體"/>
              </a:rPr>
              <a:t>5.(是非題)各國的環保標章都一樣.是\否，錯在...</a:t>
            </a:r>
          </a:p>
        </p:txBody>
      </p:sp>
      <p:pic>
        <p:nvPicPr>
          <p:cNvPr id="11" name="圖形 11" descr="關閉">
            <a:extLst>
              <a:ext uri="{FF2B5EF4-FFF2-40B4-BE49-F238E27FC236}">
                <a16:creationId xmlns:a16="http://schemas.microsoft.com/office/drawing/2014/main" id="{4878B7FD-E85B-4E95-A71A-43DE81B22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96000" y="5192486"/>
            <a:ext cx="1676400" cy="914400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539B8D1A-98D5-4679-B712-DFD993F7A67F}"/>
              </a:ext>
            </a:extLst>
          </p:cNvPr>
          <p:cNvSpPr txBox="1"/>
          <p:nvPr/>
        </p:nvSpPr>
        <p:spPr>
          <a:xfrm>
            <a:off x="6509656" y="5998028"/>
            <a:ext cx="93617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>
                <a:ea typeface="新細明體"/>
              </a:rPr>
              <a:t>不一樣</a:t>
            </a:r>
            <a:endParaRPr lang="zh-TW" altLang="en-US" dirty="0"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89384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DA9D5E3-3A22-4873-81C8-59749E2165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圖片 7" descr="一張含有 室內, 坐, 小, 狗 的圖片&#10;&#10;描述是以非常高的可信度產生">
            <a:extLst>
              <a:ext uri="{FF2B5EF4-FFF2-40B4-BE49-F238E27FC236}">
                <a16:creationId xmlns:a16="http://schemas.microsoft.com/office/drawing/2014/main" id="{47847DB6-0A9A-45B9-B6A3-BA362EDC3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542" y="-81643"/>
            <a:ext cx="12235541" cy="702128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1A50093A-F6F5-4AFD-B8F9-C68B2F424F91}"/>
              </a:ext>
            </a:extLst>
          </p:cNvPr>
          <p:cNvSpPr txBox="1"/>
          <p:nvPr/>
        </p:nvSpPr>
        <p:spPr>
          <a:xfrm>
            <a:off x="-43542" y="-87086"/>
            <a:ext cx="5072742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5400">
                <a:solidFill>
                  <a:srgbClr val="7030A0"/>
                </a:solidFill>
                <a:ea typeface="新細明體"/>
              </a:rPr>
              <a:t>喝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完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記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得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回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收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，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讓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它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能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成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為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綠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色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商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品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的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一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部</a:t>
            </a:r>
            <a:r>
              <a:rPr lang="zh-TW" altLang="en-US" sz="5400">
                <a:solidFill>
                  <a:srgbClr val="7030A0"/>
                </a:solidFill>
                <a:highlight>
                  <a:srgbClr val="FFFF00"/>
                </a:highlight>
                <a:ea typeface="新細明體"/>
              </a:rPr>
              <a:t>份</a:t>
            </a:r>
            <a:r>
              <a:rPr lang="zh-TW" altLang="en-US" sz="5400">
                <a:solidFill>
                  <a:srgbClr val="7030A0"/>
                </a:solidFill>
                <a:ea typeface="新細明體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6081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02E30B7-DDCD-40B9-B64E-D71E93AA9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248" y="758952"/>
            <a:ext cx="5759431" cy="3566160"/>
          </a:xfrm>
        </p:spPr>
        <p:txBody>
          <a:bodyPr>
            <a:normAutofit/>
          </a:bodyPr>
          <a:lstStyle/>
          <a:p>
            <a:r>
              <a:rPr lang="zh-TW" altLang="en-US" b="1">
                <a:ea typeface="新細明體"/>
              </a:rPr>
              <a:t>END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CF96E8F-94FE-4C1A-8275-D19D03ADD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6247" y="4645152"/>
            <a:ext cx="5762203" cy="1143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TW" altLang="en-US">
                <a:ea typeface="新細明體"/>
              </a:rPr>
              <a:t>謝謝大家</a:t>
            </a:r>
          </a:p>
        </p:txBody>
      </p:sp>
      <p:pic>
        <p:nvPicPr>
          <p:cNvPr id="4" name="圖片 4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C596EBB1-59D8-4004-9E69-21EAB1210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01663" y="4485132"/>
            <a:ext cx="5486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2">
            <a:extLst>
              <a:ext uri="{FF2B5EF4-FFF2-40B4-BE49-F238E27FC236}">
                <a16:creationId xmlns:a16="http://schemas.microsoft.com/office/drawing/2014/main" id="{CA73A59D-C719-4F24-9F6B-AF7CE8F3BE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895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B732CDB-0374-4B9B-B4DB-E1655C095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zh-TW" altLang="en-US">
                <a:highlight>
                  <a:srgbClr val="FFFF00"/>
                </a:highlight>
                <a:ea typeface="新細明體"/>
              </a:rPr>
              <a:t>設</a:t>
            </a:r>
            <a:r>
              <a:rPr lang="zh-TW" altLang="en-US">
                <a:ea typeface="新細明體"/>
              </a:rPr>
              <a:t>計</a:t>
            </a:r>
            <a:r>
              <a:rPr lang="zh-TW" altLang="en-US">
                <a:highlight>
                  <a:srgbClr val="FFFF00"/>
                </a:highlight>
                <a:ea typeface="新細明體"/>
              </a:rPr>
              <a:t>理</a:t>
            </a:r>
            <a:r>
              <a:rPr lang="zh-TW" altLang="en-US">
                <a:ea typeface="新細明體"/>
              </a:rPr>
              <a:t>念</a:t>
            </a:r>
            <a:endParaRPr lang="zh-TW" alt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229EE7-2154-4380-8379-CE8319FB4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019800" y="2309465"/>
            <a:ext cx="3690257" cy="3461658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圖片 4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D904DAFC-D4FF-41A7-8361-149958B12D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42" r="3449"/>
          <a:stretch/>
        </p:blipFill>
        <p:spPr>
          <a:xfrm>
            <a:off x="4648201" y="640081"/>
            <a:ext cx="6909801" cy="53144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E239901-5CA2-4C36-B158-19D452899E0F}"/>
              </a:ext>
            </a:extLst>
          </p:cNvPr>
          <p:cNvSpPr txBox="1"/>
          <p:nvPr/>
        </p:nvSpPr>
        <p:spPr>
          <a:xfrm>
            <a:off x="511628" y="2405743"/>
            <a:ext cx="3809998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sz="3600">
                <a:ea typeface="+mn-lt"/>
                <a:cs typeface="+mn-lt"/>
              </a:rPr>
              <a:t>一片綠葉包著純淨不被污染的地球</a:t>
            </a:r>
            <a:endParaRPr lang="zh-TW" sz="3600">
              <a:ea typeface="新細明體"/>
            </a:endParaRPr>
          </a:p>
          <a:p>
            <a:endParaRPr lang="zh-TW" altLang="en-US" sz="3600" dirty="0">
              <a:ea typeface="新細明體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78251E6-5C93-42D8-9B42-B5DFA80370D9}"/>
              </a:ext>
            </a:extLst>
          </p:cNvPr>
          <p:cNvSpPr txBox="1"/>
          <p:nvPr/>
        </p:nvSpPr>
        <p:spPr>
          <a:xfrm>
            <a:off x="512989" y="4225018"/>
            <a:ext cx="3820885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sz="3200">
                <a:ea typeface="+mn-lt"/>
                <a:cs typeface="+mn-lt"/>
              </a:rPr>
              <a:t>象徵「可回收、低污染、省資源</a:t>
            </a:r>
            <a:r>
              <a:rPr lang="zh-TW">
                <a:ea typeface="+mn-lt"/>
                <a:cs typeface="+mn-lt"/>
              </a:rPr>
              <a:t>」</a:t>
            </a:r>
            <a:endParaRPr lang="zh-TW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4F13F31-4A74-45BC-80F0-36308FCE7B7D}"/>
              </a:ext>
            </a:extLst>
          </p:cNvPr>
          <p:cNvSpPr txBox="1"/>
          <p:nvPr/>
        </p:nvSpPr>
        <p:spPr>
          <a:xfrm>
            <a:off x="511629" y="5301343"/>
            <a:ext cx="3820885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>
                <a:ea typeface="新細明體"/>
              </a:rPr>
              <a:t>綠色代表綠色和平</a:t>
            </a:r>
            <a:endParaRPr lang="zh-TW" altLang="en-US" sz="3200" dirty="0">
              <a:ea typeface="新細明體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4501533-A9BC-4A06-B6CD-D4789F7445E3}"/>
              </a:ext>
            </a:extLst>
          </p:cNvPr>
          <p:cNvSpPr txBox="1"/>
          <p:nvPr/>
        </p:nvSpPr>
        <p:spPr>
          <a:xfrm>
            <a:off x="-4048125" y="366984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/>
              <a:t>按一下以新增文字</a:t>
            </a:r>
          </a:p>
        </p:txBody>
      </p:sp>
    </p:spTree>
    <p:extLst>
      <p:ext uri="{BB962C8B-B14F-4D97-AF65-F5344CB8AC3E}">
        <p14:creationId xmlns:p14="http://schemas.microsoft.com/office/powerpoint/2010/main" val="29191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9919" cy="6858000"/>
          </a:xfrm>
          <a:prstGeom prst="rect">
            <a:avLst/>
          </a:prstGeom>
          <a:solidFill>
            <a:srgbClr val="37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D5EE641-2F79-4688-B2B5-98E83DF11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628" y="1137320"/>
            <a:ext cx="3748871" cy="11555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000" dirty="0" err="1">
                <a:solidFill>
                  <a:schemeClr val="accent1">
                    <a:lumMod val="40000"/>
                    <a:lumOff val="60000"/>
                  </a:schemeClr>
                </a:solidFill>
                <a:ea typeface="+mj-lt"/>
                <a:cs typeface="+mj-lt"/>
              </a:rPr>
              <a:t>各國的環保標章都不一樣呢</a:t>
            </a:r>
            <a:r>
              <a:rPr lang="en-US" sz="4000" dirty="0">
                <a:solidFill>
                  <a:schemeClr val="accent1">
                    <a:lumMod val="40000"/>
                    <a:lumOff val="60000"/>
                  </a:schemeClr>
                </a:solidFill>
                <a:ea typeface="+mj-lt"/>
                <a:cs typeface="+mj-lt"/>
              </a:rPr>
              <a:t>！</a:t>
            </a:r>
            <a:endParaRPr lang="zh-TW" altLang="en-US" dirty="0">
              <a:solidFill>
                <a:schemeClr val="accent1">
                  <a:lumMod val="40000"/>
                  <a:lumOff val="60000"/>
                </a:schemeClr>
              </a:solidFill>
              <a:ea typeface="新細明體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04A321A-A039-4720-87B4-66A4210E0D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752" y="2638787"/>
            <a:ext cx="27432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963A9AE-CF44-4FAD-9706-BF1493273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0238" y="3561654"/>
            <a:ext cx="3016347" cy="1545923"/>
          </a:xfrm>
        </p:spPr>
        <p:txBody>
          <a:bodyPr vert="horz" lIns="0" tIns="45720" rIns="0" bIns="45720" rtlCol="0" anchor="t">
            <a:normAutofit/>
          </a:bodyPr>
          <a:lstStyle/>
          <a:p>
            <a:pPr algn="ctr"/>
            <a:r>
              <a:rPr lang="en-US" sz="3600" err="1">
                <a:solidFill>
                  <a:schemeClr val="accent3">
                    <a:lumMod val="40000"/>
                    <a:lumOff val="60000"/>
                  </a:schemeClr>
                </a:solidFill>
                <a:ea typeface="+mn-lt"/>
                <a:cs typeface="+mn-lt"/>
              </a:rPr>
              <a:t>各國的環保標章都各具特色</a:t>
            </a:r>
            <a:endParaRPr lang="zh-TW" altLang="en-US" sz="3600">
              <a:solidFill>
                <a:schemeClr val="accent3">
                  <a:lumMod val="40000"/>
                  <a:lumOff val="60000"/>
                </a:schemeClr>
              </a:solidFill>
              <a:ea typeface="新細明體"/>
            </a:endParaRPr>
          </a:p>
          <a:p>
            <a:pPr>
              <a:lnSpc>
                <a:spcPct val="100000"/>
              </a:lnSpc>
            </a:pPr>
            <a:endParaRPr lang="en-US" altLang="zh-TW" dirty="0">
              <a:solidFill>
                <a:schemeClr val="accent2">
                  <a:lumMod val="20000"/>
                  <a:lumOff val="80000"/>
                </a:schemeClr>
              </a:solidFill>
              <a:ea typeface="新細明體"/>
            </a:endParaRPr>
          </a:p>
        </p:txBody>
      </p:sp>
      <p:pic>
        <p:nvPicPr>
          <p:cNvPr id="5" name="圖片 5" descr="一張含有 文字, 地圖 的圖片&#10;&#10;描述是以非常高的可信度產生">
            <a:extLst>
              <a:ext uri="{FF2B5EF4-FFF2-40B4-BE49-F238E27FC236}">
                <a16:creationId xmlns:a16="http://schemas.microsoft.com/office/drawing/2014/main" id="{04AD7A05-99D8-4F3E-92E2-07DBD82DBA8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15649" b="-1"/>
          <a:stretch/>
        </p:blipFill>
        <p:spPr>
          <a:xfrm>
            <a:off x="4067103" y="-1665"/>
            <a:ext cx="8126138" cy="68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E2AF7D-70BB-4A54-8787-08B0F91F9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700260"/>
            <a:ext cx="11103428" cy="895586"/>
          </a:xfrm>
        </p:spPr>
        <p:txBody>
          <a:bodyPr>
            <a:noAutofit/>
          </a:bodyPr>
          <a:lstStyle/>
          <a:p>
            <a:pPr algn="ctr"/>
            <a:r>
              <a:rPr lang="zh-TW" sz="6600">
                <a:ea typeface="+mj-lt"/>
                <a:cs typeface="+mj-lt"/>
              </a:rPr>
              <a:t>環保標章又分為一級和二級</a:t>
            </a:r>
            <a:endParaRPr lang="zh-TW" sz="6600">
              <a:ea typeface="新細明體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E81BE8-6975-45A1-B3E8-3F25F358E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087291" y="7162800"/>
            <a:ext cx="4639736" cy="736282"/>
          </a:xfrm>
        </p:spPr>
        <p:txBody>
          <a:bodyPr/>
          <a:lstStyle/>
          <a:p>
            <a:endParaRPr lang="zh-TW" altLang="en-US"/>
          </a:p>
        </p:txBody>
      </p:sp>
      <p:pic>
        <p:nvPicPr>
          <p:cNvPr id="7" name="圖片 7" descr="一張含有 狗, 室內, 坐, 小 的圖片&#10;&#10;描述是以非常高的可信度產生">
            <a:extLst>
              <a:ext uri="{FF2B5EF4-FFF2-40B4-BE49-F238E27FC236}">
                <a16:creationId xmlns:a16="http://schemas.microsoft.com/office/drawing/2014/main" id="{CA35E320-6574-4405-9642-C4C9D13C1E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181649" y="1945903"/>
            <a:ext cx="5391341" cy="4913792"/>
          </a:xfr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70A7E32-2098-4330-A051-CBFF95AE3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-11227770" y="6858000"/>
            <a:ext cx="4639736" cy="73628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6631D6F-8BF5-496E-B2D2-878BCC3E2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7025885" y="2588159"/>
            <a:ext cx="4639736" cy="2910821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6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F4B22-C986-4B08-9DF7-2D4D7775B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966" y="395460"/>
            <a:ext cx="10265228" cy="1428986"/>
          </a:xfrm>
        </p:spPr>
        <p:txBody>
          <a:bodyPr>
            <a:normAutofit fontScale="90000"/>
          </a:bodyPr>
          <a:lstStyle/>
          <a:p>
            <a:r>
              <a:rPr lang="zh-TW">
                <a:ea typeface="+mj-lt"/>
                <a:cs typeface="+mj-lt"/>
              </a:rPr>
              <a:t>二級環保標章的右下角多了一個數字2 ，給予對象為未有對應產品之 環保標章規格 標準者。</a:t>
            </a:r>
            <a:endParaRPr lang="zh-TW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F80F77-4FAD-46DA-9D39-451508D087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>
                <a:solidFill>
                  <a:schemeClr val="tx2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一級環保標章</a:t>
            </a:r>
            <a:endParaRPr lang="zh-TW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圖片 7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28BAEC00-1A2E-4F74-98C5-E6A36CE655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6541" y="2745448"/>
            <a:ext cx="5001985" cy="3521528"/>
          </a:xfr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E02280C-AC13-4838-807E-BE446F758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>
                <a:solidFill>
                  <a:schemeClr val="tx2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二級環保標章</a:t>
            </a:r>
            <a:endParaRPr lang="zh-TW">
              <a:solidFill>
                <a:schemeClr val="tx2">
                  <a:lumMod val="50000"/>
                  <a:lumOff val="50000"/>
                </a:schemeClr>
              </a:solidFill>
              <a:ea typeface="新細明體"/>
            </a:endParaRPr>
          </a:p>
        </p:txBody>
      </p:sp>
      <p:pic>
        <p:nvPicPr>
          <p:cNvPr id="9" name="圖片 9" descr="一張含有 畫畫 的圖片&#10;&#10;描述是以非常高的可信度產生">
            <a:extLst>
              <a:ext uri="{FF2B5EF4-FFF2-40B4-BE49-F238E27FC236}">
                <a16:creationId xmlns:a16="http://schemas.microsoft.com/office/drawing/2014/main" id="{C83A1A25-859A-4701-802B-AEBFB1BABD3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560822" y="3114881"/>
            <a:ext cx="2092778" cy="2978604"/>
          </a:xfrm>
        </p:spPr>
      </p:pic>
    </p:spTree>
    <p:extLst>
      <p:ext uri="{BB962C8B-B14F-4D97-AF65-F5344CB8AC3E}">
        <p14:creationId xmlns:p14="http://schemas.microsoft.com/office/powerpoint/2010/main" val="280753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3160C9-644C-4652-859A-31FF388E2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766" y="3378146"/>
            <a:ext cx="10417628" cy="1450757"/>
          </a:xfrm>
        </p:spPr>
        <p:txBody>
          <a:bodyPr>
            <a:noAutofit/>
          </a:bodyPr>
          <a:lstStyle/>
          <a:p>
            <a:r>
              <a:rPr lang="zh-TW" sz="9600" b="1">
                <a:solidFill>
                  <a:schemeClr val="accent4">
                    <a:lumMod val="75000"/>
                  </a:schemeClr>
                </a:solidFill>
                <a:ea typeface="+mj-lt"/>
                <a:cs typeface="+mj-lt"/>
              </a:rPr>
              <a:t>這些環保標章是真的嗎？</a:t>
            </a:r>
            <a:endParaRPr lang="zh-TW" sz="9600" b="1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064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64368D9-CFA5-4FA5-9827-E85ABB06AE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1" y="0"/>
            <a:ext cx="1219045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350641-A3AB-4935-B5AC-0EFDA33CC5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4648743" cy="6858000"/>
          </a:xfrm>
          <a:prstGeom prst="rect">
            <a:avLst/>
          </a:prstGeom>
          <a:solidFill>
            <a:srgbClr val="46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11D8A89-963D-46D1-BE2A-A4FC06B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8573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5400" b="1" i="1">
                <a:solidFill>
                  <a:schemeClr val="bg1"/>
                </a:solidFill>
              </a:rPr>
              <a:t>真的環保標章</a:t>
            </a:r>
            <a:endParaRPr lang="en-US" altLang="zh-TW" sz="5400" b="1" i="1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B160A6-D066-4784-8F8D-82317C56C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5290" y="321732"/>
            <a:ext cx="3654966" cy="3674848"/>
          </a:xfrm>
          <a:prstGeom prst="rect">
            <a:avLst/>
          </a:prstGeom>
          <a:solidFill>
            <a:schemeClr val="bg1"/>
          </a:solidFill>
          <a:ln w="63500">
            <a:solidFill>
              <a:srgbClr val="DCE45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圖片 5" descr="一張含有 綠色, 瓶, 乳液, 坐 的圖片&#10;&#10;描述是以非常高的可信度產生">
            <a:extLst>
              <a:ext uri="{FF2B5EF4-FFF2-40B4-BE49-F238E27FC236}">
                <a16:creationId xmlns:a16="http://schemas.microsoft.com/office/drawing/2014/main" id="{06CBCE96-7105-4D79-A11A-7119EDFC3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8565" y="494948"/>
            <a:ext cx="3328416" cy="3328416"/>
          </a:xfrm>
          <a:prstGeom prst="rect">
            <a:avLst/>
          </a:prstGeom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608DCF33-68FE-41F6-8FE6-5D78CD672F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8288" y="321732"/>
            <a:ext cx="3068701" cy="2108201"/>
          </a:xfrm>
          <a:prstGeom prst="rect">
            <a:avLst/>
          </a:prstGeom>
          <a:solidFill>
            <a:schemeClr val="bg1"/>
          </a:solidFill>
          <a:ln w="63500">
            <a:solidFill>
              <a:srgbClr val="DCE45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圖片 9">
            <a:extLst>
              <a:ext uri="{FF2B5EF4-FFF2-40B4-BE49-F238E27FC236}">
                <a16:creationId xmlns:a16="http://schemas.microsoft.com/office/drawing/2014/main" id="{7F916906-0CFF-42D6-AE5D-6E48F3C7E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0484" y="483762"/>
            <a:ext cx="1784309" cy="178430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9A138FA2-E3B7-4628-A42E-E12124B2CC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5290" y="4157448"/>
            <a:ext cx="3654966" cy="2302337"/>
          </a:xfrm>
          <a:prstGeom prst="rect">
            <a:avLst/>
          </a:prstGeom>
          <a:solidFill>
            <a:schemeClr val="bg1"/>
          </a:solidFill>
          <a:ln w="63500">
            <a:solidFill>
              <a:srgbClr val="DCE45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3">
            <a:extLst>
              <a:ext uri="{FF2B5EF4-FFF2-40B4-BE49-F238E27FC236}">
                <a16:creationId xmlns:a16="http://schemas.microsoft.com/office/drawing/2014/main" id="{35686D4B-6AF7-473E-9967-93DEE71C8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439" y="4318312"/>
            <a:ext cx="2733161" cy="1977401"/>
          </a:xfrm>
          <a:prstGeom prst="rect">
            <a:avLst/>
          </a:prstGeom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4497DB8-50D5-463A-A082-4502A2D315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8288" y="2617577"/>
            <a:ext cx="3068701" cy="3809118"/>
          </a:xfrm>
          <a:prstGeom prst="rect">
            <a:avLst/>
          </a:prstGeom>
          <a:solidFill>
            <a:schemeClr val="bg1"/>
          </a:solidFill>
          <a:ln w="63500">
            <a:solidFill>
              <a:srgbClr val="DCE45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圖片 7">
            <a:extLst>
              <a:ext uri="{FF2B5EF4-FFF2-40B4-BE49-F238E27FC236}">
                <a16:creationId xmlns:a16="http://schemas.microsoft.com/office/drawing/2014/main" id="{C193E047-2AE4-4B8D-8B09-CA7BD52D9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1038" y="3150536"/>
            <a:ext cx="2743200" cy="2743200"/>
          </a:xfrm>
          <a:prstGeom prst="rect">
            <a:avLst/>
          </a:prstGeom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111444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851A07-C36A-4D47-85BF-36F5E399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i="1">
                <a:solidFill>
                  <a:schemeClr val="accent6">
                    <a:lumMod val="75000"/>
                  </a:schemeClr>
                </a:solidFill>
                <a:ea typeface="新細明體"/>
              </a:rPr>
              <a:t>假的環保標章</a:t>
            </a:r>
            <a:endParaRPr lang="zh-TW" altLang="en-US" b="1" i="1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圖片 7" descr="一張含有 標誌 的圖片&#10;&#10;描述是以非常高的可信度產生">
            <a:extLst>
              <a:ext uri="{FF2B5EF4-FFF2-40B4-BE49-F238E27FC236}">
                <a16:creationId xmlns:a16="http://schemas.microsoft.com/office/drawing/2014/main" id="{D6553C7B-883D-4336-9D28-9AAB78C3C2E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452" y="2316053"/>
            <a:ext cx="5739192" cy="3989257"/>
          </a:xfrm>
        </p:spPr>
      </p:pic>
      <p:pic>
        <p:nvPicPr>
          <p:cNvPr id="5" name="圖片 5" descr="一張含有 螢幕擷取畫面 的圖片&#10;&#10;描述是以非常高的可信度產生">
            <a:extLst>
              <a:ext uri="{FF2B5EF4-FFF2-40B4-BE49-F238E27FC236}">
                <a16:creationId xmlns:a16="http://schemas.microsoft.com/office/drawing/2014/main" id="{F4A9F815-298B-43D3-A23B-C35C4F6A2C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93430" y="2272510"/>
            <a:ext cx="5684764" cy="4076344"/>
          </a:xfrm>
        </p:spPr>
      </p:pic>
      <p:sp>
        <p:nvSpPr>
          <p:cNvPr id="3" name="乘號 2">
            <a:extLst>
              <a:ext uri="{FF2B5EF4-FFF2-40B4-BE49-F238E27FC236}">
                <a16:creationId xmlns:a16="http://schemas.microsoft.com/office/drawing/2014/main" id="{60C8DB88-934D-4063-B03B-36FB17979937}"/>
              </a:ext>
            </a:extLst>
          </p:cNvPr>
          <p:cNvSpPr/>
          <p:nvPr/>
        </p:nvSpPr>
        <p:spPr>
          <a:xfrm rot="480000">
            <a:off x="5013738" y="-93654"/>
            <a:ext cx="2764971" cy="2362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315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1EA0BCF-FF49-4FDE-AE92-196B73F7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383" y="976555"/>
            <a:ext cx="6960887" cy="44915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怎麼分辨環保標章是真是假呢？</a:t>
            </a:r>
            <a:endParaRPr lang="en-US" altLang="zh-TW" sz="8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zh-TW" sz="8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圖片 5">
            <a:extLst>
              <a:ext uri="{FF2B5EF4-FFF2-40B4-BE49-F238E27FC236}">
                <a16:creationId xmlns:a16="http://schemas.microsoft.com/office/drawing/2014/main" id="{ECBC8521-E704-4333-BA14-092805FEF7E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783" r="2" b="4955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6B3731A-8FD4-40B9-832E-34C53D8D7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4581676" y="1544738"/>
            <a:ext cx="3448259" cy="3342747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385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13B38"/>
      </a:dk2>
      <a:lt2>
        <a:srgbClr val="E8E2E3"/>
      </a:lt2>
      <a:accent1>
        <a:srgbClr val="21B4A7"/>
      </a:accent1>
      <a:accent2>
        <a:srgbClr val="15B765"/>
      </a:accent2>
      <a:accent3>
        <a:srgbClr val="22B82E"/>
      </a:accent3>
      <a:accent4>
        <a:srgbClr val="4BB615"/>
      </a:accent4>
      <a:accent5>
        <a:srgbClr val="8AAD1F"/>
      </a:accent5>
      <a:accent6>
        <a:srgbClr val="BB9F15"/>
      </a:accent6>
      <a:hlink>
        <a:srgbClr val="658B2E"/>
      </a:hlink>
      <a:folHlink>
        <a:srgbClr val="7F7F7F"/>
      </a:folHlink>
    </a:clrScheme>
    <a:fontScheme name="Retrospect">
      <a:majorFont>
        <a:latin typeface="Bahnschrif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News Gothic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307</Words>
  <Application>Microsoft Office PowerPoint</Application>
  <PresentationFormat>寬螢幕</PresentationFormat>
  <Paragraphs>47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Bahnschrift</vt:lpstr>
      <vt:lpstr>News Gothic MT</vt:lpstr>
      <vt:lpstr>新細明體</vt:lpstr>
      <vt:lpstr>Calibri</vt:lpstr>
      <vt:lpstr>RetrospectVTI</vt:lpstr>
      <vt:lpstr>環保標章</vt:lpstr>
      <vt:lpstr>設計理念</vt:lpstr>
      <vt:lpstr>各國的環保標章都不一樣呢！</vt:lpstr>
      <vt:lpstr>環保標章又分為一級和二級</vt:lpstr>
      <vt:lpstr>二級環保標章的右下角多了一個數字2 ，給予對象為未有對應產品之 環保標章規格 標準者。</vt:lpstr>
      <vt:lpstr>這些環保標章是真的嗎？</vt:lpstr>
      <vt:lpstr>真的環保標章</vt:lpstr>
      <vt:lpstr>假的環保標章</vt:lpstr>
      <vt:lpstr>怎麼分辨環保標章是真是假呢？ </vt:lpstr>
      <vt:lpstr>我們可以......</vt:lpstr>
      <vt:lpstr>應該...</vt:lpstr>
      <vt:lpstr>PowerPoint 簡報</vt:lpstr>
      <vt:lpstr>什麼是綠色消費?</vt:lpstr>
      <vt:lpstr>PowerPoint 簡報</vt:lpstr>
      <vt:lpstr>影片欣賞</vt:lpstr>
      <vt:lpstr>還有喔!</vt:lpstr>
      <vt:lpstr>有獎徵答</vt:lpstr>
      <vt:lpstr>PowerPoint 簡報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934</cp:revision>
  <dcterms:created xsi:type="dcterms:W3CDTF">2019-11-27T13:05:07Z</dcterms:created>
  <dcterms:modified xsi:type="dcterms:W3CDTF">2019-12-09T07:39:29Z</dcterms:modified>
</cp:coreProperties>
</file>