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31"/>
  </p:notesMasterIdLst>
  <p:handoutMasterIdLst>
    <p:handoutMasterId r:id="rId32"/>
  </p:handoutMasterIdLst>
  <p:sldIdLst>
    <p:sldId id="257" r:id="rId2"/>
    <p:sldId id="262" r:id="rId3"/>
    <p:sldId id="258" r:id="rId4"/>
    <p:sldId id="260" r:id="rId5"/>
    <p:sldId id="261" r:id="rId6"/>
    <p:sldId id="263" r:id="rId7"/>
    <p:sldId id="264" r:id="rId8"/>
    <p:sldId id="259" r:id="rId9"/>
    <p:sldId id="301" r:id="rId10"/>
    <p:sldId id="265" r:id="rId11"/>
    <p:sldId id="267" r:id="rId12"/>
    <p:sldId id="268" r:id="rId13"/>
    <p:sldId id="272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300" r:id="rId29"/>
    <p:sldId id="29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371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E9A7743-7DBB-33E6-4D9F-5F02AFFC1F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F0A31FA-B982-AC61-0C02-08D38F38E7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05EF3-70FA-4606-A7E9-CD7E2DEF7220}" type="datetimeFigureOut">
              <a:rPr lang="zh-TW" altLang="en-US" smtClean="0"/>
              <a:t>2024/2/14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1EBCD06-FCE3-B8C7-CDD3-E4A52F4113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8164753-E527-094C-165D-B42F651385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E8235-BECF-42BE-BB6E-9FF240B844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9203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6C668-3763-4825-A791-9BA2691D25ED}" type="datetimeFigureOut">
              <a:rPr lang="zh-TW" altLang="en-US" smtClean="0"/>
              <a:t>2024/2/14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B4299-8583-4604-B091-3533DF50EB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245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FB0464-F52C-4F62-B2A8-C42021021BFD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1453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3FE42E8-8B57-452D-A122-4DCE9AC771EF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95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8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52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片版面配置區 3">
            <a:extLst>
              <a:ext uri="{FF2B5EF4-FFF2-40B4-BE49-F238E27FC236}">
                <a16:creationId xmlns:a16="http://schemas.microsoft.com/office/drawing/2014/main" id="{FBE915A5-FFEB-441B-BDE8-F306FB7E62C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4"/>
          </a:solidFill>
        </p:spPr>
        <p:txBody>
          <a:bodyPr rtlCol="0"/>
          <a:lstStyle>
            <a:lvl1pPr algn="ctr">
              <a:buFontTx/>
              <a:buNone/>
              <a:defRPr>
                <a:solidFill>
                  <a:schemeClr val="accent3">
                    <a:lumMod val="20000"/>
                    <a:lumOff val="8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圖片</a:t>
            </a:r>
          </a:p>
        </p:txBody>
      </p:sp>
      <p:sp>
        <p:nvSpPr>
          <p:cNvPr id="14" name="文字版面配置區 12">
            <a:extLst>
              <a:ext uri="{FF2B5EF4-FFF2-40B4-BE49-F238E27FC236}">
                <a16:creationId xmlns:a16="http://schemas.microsoft.com/office/drawing/2014/main" id="{7FCB6BAA-ADA6-4E0B-9F0B-A3CA2EFB3C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40305" y="4938614"/>
            <a:ext cx="3249643" cy="379110"/>
          </a:xfrm>
        </p:spPr>
        <p:txBody>
          <a:bodyPr rtlCol="0"/>
          <a:lstStyle>
            <a:lvl1pPr algn="ctr">
              <a:buNone/>
              <a:defRPr sz="1400">
                <a:solidFill>
                  <a:schemeClr val="accent3">
                    <a:lumMod val="20000"/>
                    <a:lumOff val="8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日期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D556029E-DA4E-4759-8437-471096A96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4365099"/>
            <a:ext cx="4809839" cy="573515"/>
          </a:xfrm>
        </p:spPr>
        <p:txBody>
          <a:bodyPr vert="horz" lIns="0" tIns="0" rIns="0" bIns="0" rtlCol="0">
            <a:noAutofit/>
          </a:bodyPr>
          <a:lstStyle>
            <a:lvl1pPr algn="ctr">
              <a:defRPr lang="en-US" sz="4000" spc="300" baseline="0">
                <a:solidFill>
                  <a:schemeClr val="accent3">
                    <a:lumMod val="20000"/>
                    <a:lumOff val="8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marL="228600" lvl="0" indent="-228600" algn="ctr" rtl="0">
              <a:spcBef>
                <a:spcPts val="1000"/>
              </a:spcBef>
              <a:buFont typeface="Arial" panose="020B0604020202020204" pitchFamily="34" charset="0"/>
            </a:pPr>
            <a:r>
              <a:rPr lang="zh-TW" altLang="en-US" noProof="0" dirty="0"/>
              <a:t>標題</a:t>
            </a:r>
          </a:p>
        </p:txBody>
      </p:sp>
    </p:spTree>
    <p:extLst>
      <p:ext uri="{BB962C8B-B14F-4D97-AF65-F5344CB8AC3E}">
        <p14:creationId xmlns:p14="http://schemas.microsoft.com/office/powerpoint/2010/main" val="80503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81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6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6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6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64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3FE42E8-8B57-452D-A122-4DCE9AC771EF}" type="datetime1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82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2.jp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7.png"/><Relationship Id="rId5" Type="http://schemas.openxmlformats.org/officeDocument/2006/relationships/image" Target="../media/image96.jp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video" Target="../media/media2.mp4"/><Relationship Id="rId9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戶外, 天空, 建築, 宗教場所 的圖片&#10;&#10;自動產生的描述">
            <a:extLst>
              <a:ext uri="{FF2B5EF4-FFF2-40B4-BE49-F238E27FC236}">
                <a16:creationId xmlns:a16="http://schemas.microsoft.com/office/drawing/2014/main" id="{4E201024-4F25-08C5-DD07-74E0140F1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 descr="有山和樹的徽章圖形">
            <a:extLst>
              <a:ext uri="{FF2B5EF4-FFF2-40B4-BE49-F238E27FC236}">
                <a16:creationId xmlns:a16="http://schemas.microsoft.com/office/drawing/2014/main" id="{426C65A7-A996-4C0A-B747-BA22BED03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160" y="4585996"/>
            <a:ext cx="4809840" cy="2272004"/>
          </a:xfrm>
          <a:prstGeom prst="rect">
            <a:avLst/>
          </a:prstGeom>
          <a:effectLst>
            <a:glow>
              <a:schemeClr val="bg1">
                <a:alpha val="40000"/>
              </a:schemeClr>
            </a:glow>
            <a:outerShdw blurRad="6731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1" name="標題 10">
            <a:extLst>
              <a:ext uri="{FF2B5EF4-FFF2-40B4-BE49-F238E27FC236}">
                <a16:creationId xmlns:a16="http://schemas.microsoft.com/office/drawing/2014/main" id="{792973C2-64E0-451E-A71F-E5F611F45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384" y="5716766"/>
            <a:ext cx="3339392" cy="573515"/>
          </a:xfrm>
        </p:spPr>
        <p:txBody>
          <a:bodyPr rtlCol="0"/>
          <a:lstStyle/>
          <a:p>
            <a:pPr rtl="0"/>
            <a:r>
              <a:rPr lang="zh-TW" altLang="en-US" sz="32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大阪京都</a:t>
            </a:r>
            <a:r>
              <a:rPr lang="en-US" altLang="zh-TW" sz="32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</a:t>
            </a:r>
            <a:r>
              <a:rPr lang="zh-TW" altLang="en-US" sz="32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日遊</a:t>
            </a:r>
          </a:p>
        </p:txBody>
      </p:sp>
      <p:sp>
        <p:nvSpPr>
          <p:cNvPr id="12" name="副標題 2">
            <a:extLst>
              <a:ext uri="{FF2B5EF4-FFF2-40B4-BE49-F238E27FC236}">
                <a16:creationId xmlns:a16="http://schemas.microsoft.com/office/drawing/2014/main" id="{80465287-A23C-AE89-D349-80B0609BFED5}"/>
              </a:ext>
            </a:extLst>
          </p:cNvPr>
          <p:cNvSpPr txBox="1">
            <a:spLocks/>
          </p:cNvSpPr>
          <p:nvPr/>
        </p:nvSpPr>
        <p:spPr>
          <a:xfrm>
            <a:off x="8625418" y="6113171"/>
            <a:ext cx="2323323" cy="4609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zh-TW" sz="2000" b="1" spc="3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607</a:t>
            </a:r>
            <a:r>
              <a:rPr lang="zh-TW" altLang="en-US" sz="2000" b="1" spc="3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sz="2000" b="1" spc="3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4</a:t>
            </a:r>
            <a:r>
              <a:rPr lang="zh-TW" altLang="en-US" sz="2000" b="1" spc="3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號 郭紹閎</a:t>
            </a:r>
          </a:p>
        </p:txBody>
      </p:sp>
    </p:spTree>
    <p:extLst>
      <p:ext uri="{BB962C8B-B14F-4D97-AF65-F5344CB8AC3E}">
        <p14:creationId xmlns:p14="http://schemas.microsoft.com/office/powerpoint/2010/main" val="1044939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51675E5-CEFA-4372-8BEE-30D69EAFD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5141002" cy="6148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219080" cy="1499616"/>
          </a:xfrm>
        </p:spPr>
        <p:txBody>
          <a:bodyPr>
            <a:normAutofit/>
          </a:bodyPr>
          <a:lstStyle/>
          <a:p>
            <a:r>
              <a:rPr lang="en-US" altLang="zh-TW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2024.2.5(MON)</a:t>
            </a:r>
            <a:r>
              <a:rPr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第四天</a:t>
            </a:r>
            <a:endParaRPr lang="zh-TW" altLang="en-US" sz="2800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D780B05-5E2B-42BF-B88A-DFF665BDD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29FCF39-A20E-3C1C-5FC0-56C17971B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141258" cy="3931920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吃過東京的</a:t>
            </a:r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挽肉と米</a:t>
            </a:r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，來到京都我們二訪</a:t>
            </a:r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挽肉と米</a:t>
            </a:r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，果然還是一樣美味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內容版面配置區 3" descr="一張含有 食物, 室內, 資料表, 菜餚 的圖片&#10;&#10;自動產生的描述">
            <a:extLst>
              <a:ext uri="{FF2B5EF4-FFF2-40B4-BE49-F238E27FC236}">
                <a16:creationId xmlns:a16="http://schemas.microsoft.com/office/drawing/2014/main" id="{BB9FA758-EB18-A3D1-73D9-C5B626EBB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3" r="-1" b="24764"/>
          <a:stretch/>
        </p:blipFill>
        <p:spPr>
          <a:xfrm>
            <a:off x="5626827" y="321732"/>
            <a:ext cx="3798244" cy="367484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2F95EF5-2925-4CF0-8C9E-8C8A4D5B1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1732"/>
            <a:ext cx="2286920" cy="21082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圖片 10" descr="一張含有 服裝, 人員, 男人, 室內 的圖片&#10;&#10;自動產生的描述">
            <a:extLst>
              <a:ext uri="{FF2B5EF4-FFF2-40B4-BE49-F238E27FC236}">
                <a16:creationId xmlns:a16="http://schemas.microsoft.com/office/drawing/2014/main" id="{9EE00452-0296-509F-F336-86BA75A8A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2" r="4" b="10167"/>
          <a:stretch/>
        </p:blipFill>
        <p:spPr>
          <a:xfrm>
            <a:off x="5626824" y="4157449"/>
            <a:ext cx="3798246" cy="2313255"/>
          </a:xfrm>
          <a:prstGeom prst="rect">
            <a:avLst/>
          </a:prstGeom>
        </p:spPr>
      </p:pic>
      <p:pic>
        <p:nvPicPr>
          <p:cNvPr id="8" name="圖片 7" descr="一張含有 人員, 服裝, 人的臉孔, 室內 的圖片&#10;&#10;自動產生的描述">
            <a:extLst>
              <a:ext uri="{FF2B5EF4-FFF2-40B4-BE49-F238E27FC236}">
                <a16:creationId xmlns:a16="http://schemas.microsoft.com/office/drawing/2014/main" id="{15D435AB-0F31-C8F4-1214-D6EFADE9A9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17596" b="2"/>
          <a:stretch/>
        </p:blipFill>
        <p:spPr>
          <a:xfrm>
            <a:off x="9583347" y="2590800"/>
            <a:ext cx="2286921" cy="38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9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D57B7E56-630C-4F8E-9323-83CEA472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5141002" cy="6148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028318" cy="1499616"/>
          </a:xfrm>
        </p:spPr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FFFFFF"/>
                </a:solidFill>
                <a:latin typeface="+mn-ea"/>
                <a:ea typeface="+mn-ea"/>
              </a:rPr>
              <a:t>2024.2.6(TUE)</a:t>
            </a:r>
            <a:r>
              <a:rPr lang="zh-TW" altLang="en-US" sz="2800" dirty="0">
                <a:solidFill>
                  <a:srgbClr val="FFFFFF"/>
                </a:solidFill>
                <a:latin typeface="+mn-ea"/>
                <a:ea typeface="+mn-ea"/>
              </a:rPr>
              <a:t>第五天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3529160-B48D-4DE7-8F8C-EDDD16096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50DA77DB-8C01-DF44-9887-1961D6FD6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357" y="1844007"/>
            <a:ext cx="4687401" cy="4187669"/>
          </a:xfrm>
        </p:spPr>
        <p:txBody>
          <a:bodyPr>
            <a:noAutofit/>
          </a:bodyPr>
          <a:lstStyle/>
          <a:p>
            <a:pPr algn="just"/>
            <a:r>
              <a:rPr lang="zh-TW" altLang="en-US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早上去</a:t>
            </a:r>
            <a:r>
              <a:rPr lang="zh-TW" altLang="zh-TW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飯店附近咖啡店吃早餐</a:t>
            </a:r>
            <a:r>
              <a:rPr lang="zh-TW" altLang="en-US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，然後</a:t>
            </a:r>
            <a:r>
              <a:rPr lang="zh-TW" altLang="zh-TW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步行至清水寺參觀，沿途經過八坂塔、二年坂、三年坂</a:t>
            </a:r>
            <a:r>
              <a:rPr lang="zh-TW" altLang="en-US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 途中拍了很多京都寺廟街道照片</a:t>
            </a:r>
            <a:endParaRPr lang="en-US" altLang="zh-TW" sz="2400" dirty="0">
              <a:solidFill>
                <a:srgbClr val="FFFFFF"/>
              </a:solidFill>
              <a:effectLst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zh-TW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清水寺</a:t>
            </a:r>
            <a:r>
              <a:rPr lang="en-US" altLang="zh-TW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門票</a:t>
            </a:r>
            <a:r>
              <a:rPr lang="en-US" altLang="zh-TW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300</a:t>
            </a:r>
            <a:r>
              <a:rPr lang="zh-TW" altLang="zh-TW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日幣</a:t>
            </a:r>
            <a:r>
              <a:rPr lang="en-US" altLang="zh-TW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algn="just">
              <a:spcBef>
                <a:spcPts val="0"/>
              </a:spcBef>
            </a:pPr>
            <a:r>
              <a:rPr lang="zh-TW" altLang="zh-TW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觀看重點</a:t>
            </a:r>
            <a:endParaRPr lang="en-US" altLang="zh-TW" sz="2400" dirty="0">
              <a:solidFill>
                <a:srgbClr val="FFFFFF"/>
              </a:solidFill>
              <a:effectLst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zh-TW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en-US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三重塔：日本最高塔高</a:t>
            </a:r>
            <a:r>
              <a:rPr lang="en-US" altLang="zh-TW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31</a:t>
            </a:r>
            <a:r>
              <a:rPr lang="zh-TW" altLang="en-US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公尺</a:t>
            </a:r>
            <a:endParaRPr lang="en-US" altLang="zh-TW" sz="2400" dirty="0">
              <a:solidFill>
                <a:srgbClr val="FFFFFF"/>
              </a:solidFill>
              <a:effectLst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zh-TW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en-US" sz="2400" dirty="0">
                <a:solidFill>
                  <a:srgbClr val="FFFFFF"/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正殿：供奉千手觀世音菩薩</a:t>
            </a:r>
            <a:endParaRPr lang="en-US" altLang="zh-TW" sz="2400" dirty="0">
              <a:solidFill>
                <a:srgbClr val="FFFFFF"/>
              </a:solidFill>
              <a:effectLst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zh-TW" sz="2400" dirty="0">
                <a:solidFill>
                  <a:srgbClr val="FFFFFF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en-US" sz="2400" dirty="0">
                <a:solidFill>
                  <a:srgbClr val="FFFFFF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清水舞台：以</a:t>
            </a:r>
            <a:r>
              <a:rPr lang="en-US" altLang="zh-TW" sz="2400" dirty="0">
                <a:solidFill>
                  <a:srgbClr val="FFFFFF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139</a:t>
            </a:r>
            <a:r>
              <a:rPr lang="zh-TW" altLang="en-US" sz="2400" dirty="0">
                <a:solidFill>
                  <a:srgbClr val="FFFFFF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根柱子支撐</a:t>
            </a:r>
            <a:endParaRPr lang="en-US" altLang="zh-TW" sz="2400" dirty="0">
              <a:solidFill>
                <a:srgbClr val="FFFFFF"/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6" name="內容版面配置區 15" descr="一張含有 戶外, 服裝, 天空, 人員 的圖片&#10;&#10;自動產生的描述">
            <a:extLst>
              <a:ext uri="{FF2B5EF4-FFF2-40B4-BE49-F238E27FC236}">
                <a16:creationId xmlns:a16="http://schemas.microsoft.com/office/drawing/2014/main" id="{7E3CD3F7-698C-9D39-CC15-7D45CB283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1" r="11208" b="-4"/>
          <a:stretch/>
        </p:blipFill>
        <p:spPr>
          <a:xfrm>
            <a:off x="5626826" y="321731"/>
            <a:ext cx="3798244" cy="3674848"/>
          </a:xfrm>
          <a:prstGeom prst="rect">
            <a:avLst/>
          </a:prstGeom>
        </p:spPr>
      </p:pic>
      <p:pic>
        <p:nvPicPr>
          <p:cNvPr id="4" name="內容版面配置區 3" descr="一張含有 資料表, 速食, 烘焙食品, 人員 的圖片&#10;&#10;自動產生的描述">
            <a:extLst>
              <a:ext uri="{FF2B5EF4-FFF2-40B4-BE49-F238E27FC236}">
                <a16:creationId xmlns:a16="http://schemas.microsoft.com/office/drawing/2014/main" id="{36C28DFC-1B92-A1C0-FA32-0F2680C742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5" r="26434"/>
          <a:stretch/>
        </p:blipFill>
        <p:spPr>
          <a:xfrm>
            <a:off x="9583347" y="321734"/>
            <a:ext cx="2286921" cy="2727667"/>
          </a:xfrm>
          <a:prstGeom prst="rect">
            <a:avLst/>
          </a:prstGeom>
        </p:spPr>
      </p:pic>
      <p:pic>
        <p:nvPicPr>
          <p:cNvPr id="14" name="圖片 13" descr="一張含有 戶外, 服裝, 天空, 雲 的圖片&#10;&#10;自動產生的描述">
            <a:extLst>
              <a:ext uri="{FF2B5EF4-FFF2-40B4-BE49-F238E27FC236}">
                <a16:creationId xmlns:a16="http://schemas.microsoft.com/office/drawing/2014/main" id="{FD25D66C-422D-28F9-3CD1-3F6F6FABF9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8" b="6"/>
          <a:stretch/>
        </p:blipFill>
        <p:spPr>
          <a:xfrm>
            <a:off x="9583346" y="3210266"/>
            <a:ext cx="2286921" cy="3249800"/>
          </a:xfrm>
          <a:prstGeom prst="rect">
            <a:avLst/>
          </a:prstGeom>
        </p:spPr>
      </p:pic>
      <p:pic>
        <p:nvPicPr>
          <p:cNvPr id="19" name="圖片 18" descr="一張含有 雲, 天空, 戶外, 服裝 的圖片&#10;&#10;自動產生的描述">
            <a:extLst>
              <a:ext uri="{FF2B5EF4-FFF2-40B4-BE49-F238E27FC236}">
                <a16:creationId xmlns:a16="http://schemas.microsoft.com/office/drawing/2014/main" id="{DF7783DA-FB1F-3EAD-ECF5-9ABF64F602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1" r="4" b="6568"/>
          <a:stretch/>
        </p:blipFill>
        <p:spPr>
          <a:xfrm>
            <a:off x="5626823" y="4157449"/>
            <a:ext cx="3798247" cy="231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8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rgbClr val="394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07027" cy="1499616"/>
          </a:xfrm>
        </p:spPr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FFFFFF"/>
                </a:solidFill>
                <a:latin typeface="+mn-ea"/>
                <a:ea typeface="+mn-ea"/>
              </a:rPr>
              <a:t>2024.2.6(TUE)</a:t>
            </a:r>
            <a:r>
              <a:rPr lang="zh-TW" altLang="en-US" sz="2800" dirty="0">
                <a:solidFill>
                  <a:srgbClr val="FFFFFF"/>
                </a:solidFill>
                <a:latin typeface="+mn-ea"/>
                <a:ea typeface="+mn-ea"/>
              </a:rPr>
              <a:t>第五天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70703AAB-7D8D-9F65-DD77-DAAF118D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5454493" cy="4023360"/>
          </a:xfrm>
        </p:spPr>
        <p:txBody>
          <a:bodyPr>
            <a:normAutofit/>
          </a:bodyPr>
          <a:lstStyle/>
          <a:p>
            <a:pPr algn="just"/>
            <a:r>
              <a:rPr lang="zh-TW" altLang="en-US" sz="2800" dirty="0">
                <a:solidFill>
                  <a:srgbClr val="FFFFFF"/>
                </a:solidFill>
                <a:latin typeface="+mn-ea"/>
                <a:cs typeface="Times New Roman" panose="02020603050405020304" pitchFamily="18" charset="0"/>
              </a:rPr>
              <a:t>離開</a:t>
            </a:r>
            <a:r>
              <a:rPr lang="zh-TW" altLang="zh-TW" sz="2800" dirty="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清水舞台</a:t>
            </a:r>
            <a:r>
              <a:rPr lang="zh-TW" altLang="en-US" sz="2800" dirty="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後，我們到了</a:t>
            </a:r>
            <a:r>
              <a:rPr lang="zh-TW" altLang="zh-TW" sz="2800" dirty="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音羽之瀧</a:t>
            </a:r>
            <a:r>
              <a:rPr lang="zh-TW" altLang="en-US" sz="2800" dirty="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，</a:t>
            </a:r>
            <a:r>
              <a:rPr lang="en-US" altLang="zh-TW" sz="2800" dirty="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3</a:t>
            </a:r>
            <a:r>
              <a:rPr lang="zh-TW" altLang="en-US" sz="2800" dirty="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道水</a:t>
            </a:r>
            <a:r>
              <a:rPr lang="zh-TW" altLang="zh-TW" sz="2800" dirty="0">
                <a:solidFill>
                  <a:srgbClr val="FFFFFF"/>
                </a:solidFill>
                <a:effectLst/>
                <a:latin typeface="+mn-ea"/>
                <a:cs typeface="Times New Roman" panose="02020603050405020304" pitchFamily="18" charset="0"/>
              </a:rPr>
              <a:t>由左至右代表學問、戀愛、健康</a:t>
            </a:r>
            <a:endParaRPr lang="en-US" sz="2800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11" name="圖片 10" descr="一張含有 戶外, 樹狀, 植物, 墳墓 的圖片&#10;&#10;自動產生的描述">
            <a:extLst>
              <a:ext uri="{FF2B5EF4-FFF2-40B4-BE49-F238E27FC236}">
                <a16:creationId xmlns:a16="http://schemas.microsoft.com/office/drawing/2014/main" id="{1AE0D3A8-8A71-C6F5-304C-75D06D6EC4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7"/>
          <a:stretch/>
        </p:blipFill>
        <p:spPr>
          <a:xfrm>
            <a:off x="7552266" y="10"/>
            <a:ext cx="463973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E2C40EC-C993-4407-B972-D2188E1EC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4738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583083" cy="1499616"/>
          </a:xfrm>
        </p:spPr>
        <p:txBody>
          <a:bodyPr>
            <a:normAutofit/>
          </a:bodyPr>
          <a:lstStyle/>
          <a:p>
            <a:r>
              <a:rPr lang="en-US" altLang="zh-TW" sz="2800" dirty="0">
                <a:latin typeface="+mn-ea"/>
                <a:ea typeface="+mn-ea"/>
              </a:rPr>
              <a:t>2024.2.6(TUE)</a:t>
            </a:r>
            <a:r>
              <a:rPr lang="zh-TW" altLang="en-US" sz="2800" dirty="0">
                <a:latin typeface="+mn-ea"/>
                <a:ea typeface="+mn-ea"/>
              </a:rPr>
              <a:t>第五天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49FA38-C8C8-4E54-9C34-E12E2529A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65D10E0-4D34-CBB1-9C68-6D4495CD3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30" y="2286000"/>
            <a:ext cx="4583082" cy="40233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spcBef>
                <a:spcPct val="0"/>
              </a:spcBef>
              <a:buNone/>
            </a:pPr>
            <a:r>
              <a:rPr lang="zh-TW" altLang="en-US" sz="2800" cap="all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+mj-cs"/>
              </a:rPr>
              <a:t>最後再搭車至</a:t>
            </a:r>
            <a:r>
              <a:rPr lang="zh-TW" altLang="zh-TW" sz="2800" cap="all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+mj-cs"/>
              </a:rPr>
              <a:t>嵐山，參觀渡月橋、嵯峨野竹林</a:t>
            </a:r>
            <a:r>
              <a:rPr lang="zh-TW" altLang="en-US" sz="2800" cap="all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+mj-cs"/>
              </a:rPr>
              <a:t>，爸爸又買了鯛魚燒給大家吃</a:t>
            </a:r>
            <a:endParaRPr lang="en-US" sz="2800" cap="all" spc="1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+mj-cs"/>
            </a:endParaRPr>
          </a:p>
        </p:txBody>
      </p:sp>
      <p:pic>
        <p:nvPicPr>
          <p:cNvPr id="5" name="內容版面配置區 4" descr="一張含有 戶外, 天空, 人員, 雲 的圖片&#10;&#10;自動產生的描述">
            <a:extLst>
              <a:ext uri="{FF2B5EF4-FFF2-40B4-BE49-F238E27FC236}">
                <a16:creationId xmlns:a16="http://schemas.microsoft.com/office/drawing/2014/main" id="{52BC7CDB-19E7-A75C-6DA7-6A87A6144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r="13930" b="3"/>
          <a:stretch/>
        </p:blipFill>
        <p:spPr>
          <a:xfrm>
            <a:off x="8431698" y="3264090"/>
            <a:ext cx="3760302" cy="3593910"/>
          </a:xfrm>
          <a:prstGeom prst="rect">
            <a:avLst/>
          </a:prstGeom>
        </p:spPr>
      </p:pic>
      <p:pic>
        <p:nvPicPr>
          <p:cNvPr id="7" name="圖片 6" descr="一張含有 點心, 速食, 烘焙食品, 食物 的圖片&#10;&#10;自動產生的描述">
            <a:extLst>
              <a:ext uri="{FF2B5EF4-FFF2-40B4-BE49-F238E27FC236}">
                <a16:creationId xmlns:a16="http://schemas.microsoft.com/office/drawing/2014/main" id="{D9D823D8-9064-62F0-9ED4-67A9D5708E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4" r="14057" b="2"/>
          <a:stretch/>
        </p:blipFill>
        <p:spPr>
          <a:xfrm>
            <a:off x="6108251" y="10"/>
            <a:ext cx="3816014" cy="3920034"/>
          </a:xfrm>
          <a:custGeom>
            <a:avLst/>
            <a:gdLst/>
            <a:ahLst/>
            <a:cxnLst/>
            <a:rect l="l" t="t" r="r" b="b"/>
            <a:pathLst>
              <a:path w="3816014" h="3920044">
                <a:moveTo>
                  <a:pt x="0" y="0"/>
                </a:moveTo>
                <a:lnTo>
                  <a:pt x="3816014" y="0"/>
                </a:lnTo>
                <a:lnTo>
                  <a:pt x="3816014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4" name="圖片 13" descr="一張含有 戶外, 樹狀, 竹子, 地面 的圖片&#10;&#10;自動產生的描述">
            <a:extLst>
              <a:ext uri="{FF2B5EF4-FFF2-40B4-BE49-F238E27FC236}">
                <a16:creationId xmlns:a16="http://schemas.microsoft.com/office/drawing/2014/main" id="{25D7EF9C-B4CC-CC05-51FB-A0A7F1965C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r="4" b="4"/>
          <a:stretch/>
        </p:blipFill>
        <p:spPr>
          <a:xfrm>
            <a:off x="10088880" y="10"/>
            <a:ext cx="2103120" cy="3114666"/>
          </a:xfrm>
          <a:prstGeom prst="rect">
            <a:avLst/>
          </a:prstGeom>
        </p:spPr>
      </p:pic>
      <p:pic>
        <p:nvPicPr>
          <p:cNvPr id="11" name="圖片 10" descr="一張含有 戶外, 樹狀, 服裝, 人員 的圖片&#10;&#10;自動產生的描述">
            <a:extLst>
              <a:ext uri="{FF2B5EF4-FFF2-40B4-BE49-F238E27FC236}">
                <a16:creationId xmlns:a16="http://schemas.microsoft.com/office/drawing/2014/main" id="{4012731A-E28B-C9C8-FD89-69CE022EF3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6" b="6"/>
          <a:stretch/>
        </p:blipFill>
        <p:spPr>
          <a:xfrm>
            <a:off x="6108252" y="4076701"/>
            <a:ext cx="216258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2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57B7E56-630C-4F8E-9323-83CEA472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5141002" cy="6148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028318" cy="1499616"/>
          </a:xfrm>
        </p:spPr>
        <p:txBody>
          <a:bodyPr>
            <a:normAutofit/>
          </a:bodyPr>
          <a:lstStyle/>
          <a:p>
            <a:r>
              <a:rPr lang="en-US" altLang="zh-TW" sz="2800" dirty="0">
                <a:latin typeface="+mn-ea"/>
                <a:ea typeface="+mn-ea"/>
              </a:rPr>
              <a:t>2024.2.7(WED)</a:t>
            </a:r>
            <a:r>
              <a:rPr lang="zh-TW" altLang="en-US" sz="2800" dirty="0">
                <a:latin typeface="+mn-ea"/>
                <a:ea typeface="+mn-ea"/>
              </a:rPr>
              <a:t>第六天</a:t>
            </a:r>
            <a:endParaRPr lang="zh-TW" altLang="en-US" sz="2800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3529160-B48D-4DE7-8F8C-EDDD16096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EA9E8DE0-6D65-6EA3-8B21-A2400004B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2286000"/>
            <a:ext cx="4432570" cy="3931920"/>
          </a:xfrm>
        </p:spPr>
        <p:txBody>
          <a:bodyPr>
            <a:normAutofit/>
          </a:bodyPr>
          <a:lstStyle/>
          <a:p>
            <a:pPr algn="just"/>
            <a:r>
              <a:rPr lang="zh-TW" altLang="en-US" sz="2800" dirty="0">
                <a:effectLst/>
                <a:latin typeface="+mn-ea"/>
                <a:cs typeface="Times New Roman" panose="02020603050405020304" pitchFamily="18" charset="0"/>
              </a:rPr>
              <a:t>今天是我這次日本旅遊最期待的</a:t>
            </a:r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環球影城</a:t>
            </a:r>
            <a:r>
              <a:rPr lang="zh-TW" altLang="en-US" sz="2800" dirty="0">
                <a:effectLst/>
                <a:latin typeface="+mn-ea"/>
                <a:cs typeface="Times New Roman" panose="02020603050405020304" pitchFamily="18" charset="0"/>
              </a:rPr>
              <a:t>，出國前</a:t>
            </a:r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我們有買提早入園券，</a:t>
            </a:r>
            <a:r>
              <a:rPr lang="zh-TW" altLang="en-US" sz="2800" dirty="0">
                <a:effectLst/>
                <a:latin typeface="+mn-ea"/>
                <a:cs typeface="Times New Roman" panose="02020603050405020304" pitchFamily="18" charset="0"/>
              </a:rPr>
              <a:t>所以可以比其他遊客提早</a:t>
            </a:r>
            <a:r>
              <a:rPr lang="en-US" altLang="zh-TW" sz="2800" dirty="0">
                <a:effectLst/>
                <a:latin typeface="+mn-ea"/>
                <a:cs typeface="Times New Roman" panose="02020603050405020304" pitchFamily="18" charset="0"/>
              </a:rPr>
              <a:t>15</a:t>
            </a:r>
            <a:r>
              <a:rPr lang="zh-TW" altLang="en-US" sz="2800" dirty="0">
                <a:effectLst/>
                <a:latin typeface="+mn-ea"/>
                <a:cs typeface="Times New Roman" panose="02020603050405020304" pitchFamily="18" charset="0"/>
              </a:rPr>
              <a:t>分鐘</a:t>
            </a:r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入園</a:t>
            </a:r>
            <a:endParaRPr lang="en-US" altLang="zh-TW" sz="28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入園後</a:t>
            </a:r>
            <a:r>
              <a:rPr lang="zh-TW" altLang="en-US" sz="2800" dirty="0">
                <a:effectLst/>
                <a:latin typeface="+mn-ea"/>
                <a:cs typeface="Times New Roman" panose="02020603050405020304" pitchFamily="18" charset="0"/>
              </a:rPr>
              <a:t>當然</a:t>
            </a:r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先衝至</a:t>
            </a:r>
            <a:r>
              <a:rPr lang="zh-TW" altLang="en-US" sz="2800" dirty="0">
                <a:effectLst/>
                <a:latin typeface="+mn-ea"/>
                <a:cs typeface="Times New Roman" panose="02020603050405020304" pitchFamily="18" charset="0"/>
              </a:rPr>
              <a:t>最熱門的</a:t>
            </a:r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超級任天堂世界園區</a:t>
            </a:r>
            <a:r>
              <a:rPr lang="zh-TW" altLang="en-US" sz="2800" dirty="0">
                <a:effectLst/>
                <a:latin typeface="+mn-ea"/>
                <a:cs typeface="Times New Roman" panose="02020603050405020304" pitchFamily="18" charset="0"/>
              </a:rPr>
              <a:t>，</a:t>
            </a:r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玩庫巴挑戰書</a:t>
            </a:r>
            <a:endParaRPr lang="en-US" sz="2800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13" name="圖片 12" descr="一張含有 服裝, 足部穿著, 天空, 男人 的圖片&#10;&#10;自動產生的描述">
            <a:extLst>
              <a:ext uri="{FF2B5EF4-FFF2-40B4-BE49-F238E27FC236}">
                <a16:creationId xmlns:a16="http://schemas.microsoft.com/office/drawing/2014/main" id="{B18A02F5-CDC2-9080-A1DB-404E9CB4E0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" r="1" b="26985"/>
          <a:stretch/>
        </p:blipFill>
        <p:spPr>
          <a:xfrm>
            <a:off x="5626826" y="321731"/>
            <a:ext cx="3798244" cy="3674848"/>
          </a:xfrm>
          <a:prstGeom prst="rect">
            <a:avLst/>
          </a:prstGeom>
        </p:spPr>
      </p:pic>
      <p:pic>
        <p:nvPicPr>
          <p:cNvPr id="8" name="圖片 7" descr="一張含有 服裝, 雕像, 男人, 人員 的圖片&#10;&#10;自動產生的描述">
            <a:extLst>
              <a:ext uri="{FF2B5EF4-FFF2-40B4-BE49-F238E27FC236}">
                <a16:creationId xmlns:a16="http://schemas.microsoft.com/office/drawing/2014/main" id="{77C0AD28-5CE5-FB3F-5783-0BDA711E30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" r="-1" b="10318"/>
          <a:stretch/>
        </p:blipFill>
        <p:spPr>
          <a:xfrm>
            <a:off x="9583347" y="321734"/>
            <a:ext cx="2286921" cy="2727667"/>
          </a:xfrm>
          <a:prstGeom prst="rect">
            <a:avLst/>
          </a:prstGeom>
        </p:spPr>
      </p:pic>
      <p:pic>
        <p:nvPicPr>
          <p:cNvPr id="4" name="內容版面配置區 3" descr="一張含有 足部穿著, 天空, 戶外, 服裝 的圖片&#10;&#10;自動產生的描述">
            <a:extLst>
              <a:ext uri="{FF2B5EF4-FFF2-40B4-BE49-F238E27FC236}">
                <a16:creationId xmlns:a16="http://schemas.microsoft.com/office/drawing/2014/main" id="{0B0B8380-1628-3694-6667-D4C78BB43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" r="6" b="6"/>
          <a:stretch/>
        </p:blipFill>
        <p:spPr>
          <a:xfrm>
            <a:off x="9583346" y="3210266"/>
            <a:ext cx="2286921" cy="3249800"/>
          </a:xfrm>
          <a:prstGeom prst="rect">
            <a:avLst/>
          </a:prstGeom>
        </p:spPr>
      </p:pic>
      <p:pic>
        <p:nvPicPr>
          <p:cNvPr id="10" name="圖片 9" descr="一張含有 服裝, 男人, 人員, 人的臉孔 的圖片&#10;&#10;自動產生的描述">
            <a:extLst>
              <a:ext uri="{FF2B5EF4-FFF2-40B4-BE49-F238E27FC236}">
                <a16:creationId xmlns:a16="http://schemas.microsoft.com/office/drawing/2014/main" id="{0E4DEEFA-A6E9-2710-16FD-D903E0EF85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9" r="4" b="8070"/>
          <a:stretch/>
        </p:blipFill>
        <p:spPr>
          <a:xfrm>
            <a:off x="5626823" y="4157449"/>
            <a:ext cx="3798247" cy="231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673" y="585216"/>
            <a:ext cx="4866794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2800" dirty="0">
                <a:latin typeface="+mn-ea"/>
                <a:ea typeface="+mn-ea"/>
              </a:rPr>
              <a:t>2024.2.7(WED)</a:t>
            </a:r>
            <a:r>
              <a:rPr lang="zh-TW" altLang="en-US" sz="2800" dirty="0">
                <a:latin typeface="+mn-ea"/>
                <a:ea typeface="+mn-ea"/>
              </a:rPr>
              <a:t>第六天</a:t>
            </a:r>
            <a:endParaRPr lang="en-US" altLang="zh-TW" sz="2800" kern="1200" cap="all" spc="300" baseline="0" dirty="0">
              <a:latin typeface="+mn-ea"/>
              <a:ea typeface="+mn-ea"/>
            </a:endParaRPr>
          </a:p>
        </p:txBody>
      </p:sp>
      <p:pic>
        <p:nvPicPr>
          <p:cNvPr id="8" name="圖片 7" descr="一張含有 戶外, 天空, 服裝, 足部穿著 的圖片&#10;&#10;自動產生的描述">
            <a:extLst>
              <a:ext uri="{FF2B5EF4-FFF2-40B4-BE49-F238E27FC236}">
                <a16:creationId xmlns:a16="http://schemas.microsoft.com/office/drawing/2014/main" id="{5879C1FD-6539-F034-3A5C-2199CB6AD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" r="4" b="13978"/>
          <a:stretch/>
        </p:blipFill>
        <p:spPr>
          <a:xfrm>
            <a:off x="1" y="10"/>
            <a:ext cx="2934472" cy="3315748"/>
          </a:xfrm>
          <a:prstGeom prst="rect">
            <a:avLst/>
          </a:prstGeom>
        </p:spPr>
      </p:pic>
      <p:pic>
        <p:nvPicPr>
          <p:cNvPr id="4" name="內容版面配置區 3" descr="一張含有 戶外, 樹狀, 植物, 天空 的圖片&#10;&#10;自動產生的描述">
            <a:extLst>
              <a:ext uri="{FF2B5EF4-FFF2-40B4-BE49-F238E27FC236}">
                <a16:creationId xmlns:a16="http://schemas.microsoft.com/office/drawing/2014/main" id="{0600C222-204A-BCF2-6631-1BDFFC6C95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9" r="1" b="7702"/>
          <a:stretch/>
        </p:blipFill>
        <p:spPr>
          <a:xfrm>
            <a:off x="3095339" y="10"/>
            <a:ext cx="2999073" cy="331574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0FB216-68C6-4BA4-BE3A-D150792A2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631711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D4D2673C-FE1B-C92D-B13C-051F84E24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673" y="2286000"/>
            <a:ext cx="4866794" cy="4023360"/>
          </a:xfrm>
        </p:spPr>
        <p:txBody>
          <a:bodyPr>
            <a:normAutofit/>
          </a:bodyPr>
          <a:lstStyle/>
          <a:p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再衝去哈利波特園區玩哈利波特禁忌之旅</a:t>
            </a:r>
            <a:endParaRPr lang="en-US" sz="2800" dirty="0"/>
          </a:p>
        </p:txBody>
      </p:sp>
      <p:pic>
        <p:nvPicPr>
          <p:cNvPr id="11" name="圖片 10" descr="一張含有 戶外, 天空, 服裝, 人員 的圖片&#10;&#10;自動產生的描述">
            <a:extLst>
              <a:ext uri="{FF2B5EF4-FFF2-40B4-BE49-F238E27FC236}">
                <a16:creationId xmlns:a16="http://schemas.microsoft.com/office/drawing/2014/main" id="{29CA5EA7-D655-038B-B669-5199AA5723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7" b="3595"/>
          <a:stretch/>
        </p:blipFill>
        <p:spPr>
          <a:xfrm>
            <a:off x="20" y="3476625"/>
            <a:ext cx="6094392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673" y="585216"/>
            <a:ext cx="4866794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2800" dirty="0">
                <a:latin typeface="+mn-ea"/>
                <a:ea typeface="+mn-ea"/>
              </a:rPr>
              <a:t>2024.2.7(WED)</a:t>
            </a:r>
            <a:r>
              <a:rPr lang="zh-TW" altLang="en-US" sz="2800" dirty="0">
                <a:latin typeface="+mn-ea"/>
                <a:ea typeface="+mn-ea"/>
              </a:rPr>
              <a:t>第六天</a:t>
            </a:r>
            <a:endParaRPr lang="en-US" altLang="zh-TW" sz="2800" kern="1200" cap="all" spc="300" baseline="0" dirty="0">
              <a:latin typeface="+mn-ea"/>
              <a:ea typeface="+mn-ea"/>
              <a:cs typeface="+mj-cs"/>
            </a:endParaRPr>
          </a:p>
        </p:txBody>
      </p:sp>
      <p:pic>
        <p:nvPicPr>
          <p:cNvPr id="4" name="內容版面配置區 3" descr="一張含有 服裝, 足部穿著, 天空, 人員 的圖片&#10;&#10;自動產生的描述">
            <a:extLst>
              <a:ext uri="{FF2B5EF4-FFF2-40B4-BE49-F238E27FC236}">
                <a16:creationId xmlns:a16="http://schemas.microsoft.com/office/drawing/2014/main" id="{E3579149-A4D7-A45D-0225-021491E82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8" r="4" b="9111"/>
          <a:stretch/>
        </p:blipFill>
        <p:spPr>
          <a:xfrm>
            <a:off x="1" y="10"/>
            <a:ext cx="2934472" cy="3315748"/>
          </a:xfrm>
          <a:prstGeom prst="rect">
            <a:avLst/>
          </a:prstGeom>
        </p:spPr>
      </p:pic>
      <p:pic>
        <p:nvPicPr>
          <p:cNvPr id="8" name="圖片 7" descr="一張含有 天空, 服裝, 足部穿著, 人員 的圖片&#10;&#10;自動產生的描述">
            <a:extLst>
              <a:ext uri="{FF2B5EF4-FFF2-40B4-BE49-F238E27FC236}">
                <a16:creationId xmlns:a16="http://schemas.microsoft.com/office/drawing/2014/main" id="{0D31E8DB-58A3-3081-CF38-EFA7EB79E7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21663" b="-4"/>
          <a:stretch/>
        </p:blipFill>
        <p:spPr>
          <a:xfrm>
            <a:off x="3095339" y="10"/>
            <a:ext cx="2999073" cy="331574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20FB216-68C6-4BA4-BE3A-D150792A2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631711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6946261C-B77A-C3A8-B9EC-A037D83F9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673" y="2286000"/>
            <a:ext cx="4866794" cy="4023360"/>
          </a:xfrm>
        </p:spPr>
        <p:txBody>
          <a:bodyPr>
            <a:normAutofit/>
          </a:bodyPr>
          <a:lstStyle/>
          <a:p>
            <a:pPr algn="just"/>
            <a:r>
              <a:rPr lang="zh-TW" altLang="en-US" sz="2800" dirty="0">
                <a:effectLst/>
                <a:latin typeface="+mn-ea"/>
                <a:cs typeface="Times New Roman" panose="02020603050405020304" pitchFamily="18" charset="0"/>
              </a:rPr>
              <a:t>緊接著購買無敵星星爆米花桶，再到</a:t>
            </a:r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小小兵園區玩小小兵瘋狂乘車遊</a:t>
            </a:r>
            <a:endParaRPr lang="en-US" altLang="zh-TW" sz="28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zh-TW" altLang="en-US" sz="2800" dirty="0">
                <a:effectLst/>
                <a:latin typeface="+mn-ea"/>
                <a:cs typeface="Times New Roman" panose="02020603050405020304" pitchFamily="18" charset="0"/>
              </a:rPr>
              <a:t>還參加了</a:t>
            </a:r>
            <a:r>
              <a:rPr lang="en-US" altLang="zh-TW" sz="2800" dirty="0">
                <a:effectLst/>
                <a:latin typeface="+mn-ea"/>
                <a:cs typeface="Times New Roman" panose="02020603050405020304" pitchFamily="18" charset="0"/>
              </a:rPr>
              <a:t>NO LIMIT! Parade</a:t>
            </a:r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遊行</a:t>
            </a:r>
            <a:endParaRPr lang="en-US" altLang="zh-TW" sz="28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zh-TW" altLang="en-US" sz="2800" dirty="0">
                <a:latin typeface="+mn-ea"/>
                <a:cs typeface="Times New Roman" panose="02020603050405020304" pitchFamily="18" charset="0"/>
              </a:rPr>
              <a:t>最後還看了</a:t>
            </a:r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水世界表演</a:t>
            </a:r>
            <a:r>
              <a:rPr lang="zh-TW" altLang="en-US" sz="2800" dirty="0">
                <a:effectLst/>
                <a:latin typeface="+mn-ea"/>
                <a:cs typeface="Times New Roman" panose="02020603050405020304" pitchFamily="18" charset="0"/>
              </a:rPr>
              <a:t>，再去</a:t>
            </a:r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好萊塢園區玩美夢乘車遊</a:t>
            </a:r>
            <a:r>
              <a:rPr lang="en-US" altLang="zh-TW" sz="2800" dirty="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effectLst/>
                <a:latin typeface="+mn-ea"/>
                <a:cs typeface="Times New Roman" panose="02020603050405020304" pitchFamily="18" charset="0"/>
              </a:rPr>
              <a:t>刺激的雲霄飛車</a:t>
            </a:r>
            <a:r>
              <a:rPr lang="en-US" altLang="zh-TW" sz="28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en-US" sz="2800" dirty="0">
              <a:latin typeface="+mn-ea"/>
            </a:endParaRPr>
          </a:p>
        </p:txBody>
      </p:sp>
      <p:pic>
        <p:nvPicPr>
          <p:cNvPr id="11" name="圖片 10" descr="一張含有 足部穿著, 服裝, 人員, 男人 的圖片&#10;&#10;自動產生的描述">
            <a:extLst>
              <a:ext uri="{FF2B5EF4-FFF2-40B4-BE49-F238E27FC236}">
                <a16:creationId xmlns:a16="http://schemas.microsoft.com/office/drawing/2014/main" id="{AB0F0903-5708-506B-3D34-75E1382C5D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8" r="2" b="35760"/>
          <a:stretch/>
        </p:blipFill>
        <p:spPr>
          <a:xfrm>
            <a:off x="20" y="3476625"/>
            <a:ext cx="6094392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0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673" y="585216"/>
            <a:ext cx="4866794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2800" dirty="0">
                <a:latin typeface="+mn-ea"/>
                <a:ea typeface="+mn-ea"/>
              </a:rPr>
              <a:t>2024.2.8(THU)</a:t>
            </a:r>
            <a:r>
              <a:rPr lang="zh-TW" altLang="en-US" sz="2800" dirty="0">
                <a:latin typeface="+mn-ea"/>
                <a:ea typeface="+mn-ea"/>
              </a:rPr>
              <a:t>第七天</a:t>
            </a:r>
            <a:endParaRPr lang="en-US" altLang="zh-TW" sz="2800" kern="1200" cap="all" spc="300" baseline="0" dirty="0">
              <a:latin typeface="+mn-ea"/>
              <a:ea typeface="+mn-ea"/>
              <a:cs typeface="+mj-cs"/>
            </a:endParaRPr>
          </a:p>
        </p:txBody>
      </p:sp>
      <p:pic>
        <p:nvPicPr>
          <p:cNvPr id="11" name="圖片 10" descr="一張含有 服裝, 人員, 足部穿著, 室內 的圖片&#10;&#10;自動產生的描述">
            <a:extLst>
              <a:ext uri="{FF2B5EF4-FFF2-40B4-BE49-F238E27FC236}">
                <a16:creationId xmlns:a16="http://schemas.microsoft.com/office/drawing/2014/main" id="{8794F9C4-D2FB-2017-C309-71CFD02D6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5259"/>
          <a:stretch/>
        </p:blipFill>
        <p:spPr>
          <a:xfrm>
            <a:off x="1" y="10"/>
            <a:ext cx="2934472" cy="3315748"/>
          </a:xfrm>
          <a:prstGeom prst="rect">
            <a:avLst/>
          </a:prstGeom>
        </p:spPr>
      </p:pic>
      <p:pic>
        <p:nvPicPr>
          <p:cNvPr id="4" name="圖片 3" descr="一張含有 服裝, 足部穿著, 人員, 天空 的圖片&#10;&#10;自動產生的描述">
            <a:extLst>
              <a:ext uri="{FF2B5EF4-FFF2-40B4-BE49-F238E27FC236}">
                <a16:creationId xmlns:a16="http://schemas.microsoft.com/office/drawing/2014/main" id="{A959B89B-9C36-F586-8B1F-A35C7FB599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7" r="1" b="1945"/>
          <a:stretch/>
        </p:blipFill>
        <p:spPr>
          <a:xfrm>
            <a:off x="3095339" y="10"/>
            <a:ext cx="2999073" cy="331574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0FB216-68C6-4BA4-BE3A-D150792A2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631711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FD3EDB6-A60B-17FD-ABC8-6E0D224D8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673" y="2286000"/>
            <a:ext cx="4866794" cy="4023360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今天使用大阪周遊卡，可以</a:t>
            </a:r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前往大阪生活今昔館參觀，並體驗穿和服</a:t>
            </a:r>
            <a:endParaRPr lang="en-US" sz="2800" dirty="0"/>
          </a:p>
        </p:txBody>
      </p:sp>
      <p:pic>
        <p:nvPicPr>
          <p:cNvPr id="8" name="圖片 7" descr="一張含有 服裝, 人員, 男人, 足部穿著 的圖片&#10;&#10;自動產生的描述">
            <a:extLst>
              <a:ext uri="{FF2B5EF4-FFF2-40B4-BE49-F238E27FC236}">
                <a16:creationId xmlns:a16="http://schemas.microsoft.com/office/drawing/2014/main" id="{D192990E-B357-6AF1-6A05-954C1B009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8" r="2" b="31430"/>
          <a:stretch/>
        </p:blipFill>
        <p:spPr>
          <a:xfrm>
            <a:off x="20" y="3476625"/>
            <a:ext cx="6094392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0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E2C40EC-C993-4407-B972-D2188E1EC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4738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583083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2800" dirty="0">
                <a:latin typeface="+mn-ea"/>
                <a:ea typeface="+mn-ea"/>
              </a:rPr>
              <a:t>2024.2.8(THU)</a:t>
            </a:r>
            <a:r>
              <a:rPr lang="zh-TW" altLang="en-US" sz="2800" dirty="0">
                <a:latin typeface="+mn-ea"/>
                <a:ea typeface="+mn-ea"/>
              </a:rPr>
              <a:t>第七天</a:t>
            </a:r>
            <a:endParaRPr lang="en-US" altLang="zh-TW" sz="2800" kern="1200" cap="all" spc="300" baseline="0" dirty="0">
              <a:latin typeface="+mn-ea"/>
              <a:ea typeface="+mn-ea"/>
              <a:cs typeface="+mj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49FA38-C8C8-4E54-9C34-E12E2529A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45E224C-F31C-344F-60C8-FCB83FD67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30" y="2286000"/>
            <a:ext cx="4583082" cy="4023360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再到</a:t>
            </a:r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通天閣參觀，並玩塔式溜滑梯</a:t>
            </a:r>
            <a:endParaRPr lang="en-US" sz="2800" dirty="0"/>
          </a:p>
        </p:txBody>
      </p:sp>
      <p:pic>
        <p:nvPicPr>
          <p:cNvPr id="13" name="圖片 12" descr="一張含有 服裝, 人員, 足部穿著, 夾克 的圖片&#10;&#10;自動產生的描述">
            <a:extLst>
              <a:ext uri="{FF2B5EF4-FFF2-40B4-BE49-F238E27FC236}">
                <a16:creationId xmlns:a16="http://schemas.microsoft.com/office/drawing/2014/main" id="{BDE4CF10-5A4F-85A9-D6F9-7392ECBD0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9" r="-3" b="17468"/>
          <a:stretch/>
        </p:blipFill>
        <p:spPr>
          <a:xfrm>
            <a:off x="8431698" y="3264090"/>
            <a:ext cx="3760302" cy="3593910"/>
          </a:xfrm>
          <a:prstGeom prst="rect">
            <a:avLst/>
          </a:prstGeom>
        </p:spPr>
      </p:pic>
      <p:pic>
        <p:nvPicPr>
          <p:cNvPr id="18" name="圖片 17" descr="一張含有 服裝, 人員, 乘客, 火車 的圖片&#10;&#10;自動產生的描述">
            <a:extLst>
              <a:ext uri="{FF2B5EF4-FFF2-40B4-BE49-F238E27FC236}">
                <a16:creationId xmlns:a16="http://schemas.microsoft.com/office/drawing/2014/main" id="{CFD0677B-580B-AC3D-CB74-3F50589833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3" r="3678" b="2"/>
          <a:stretch/>
        </p:blipFill>
        <p:spPr>
          <a:xfrm>
            <a:off x="6108251" y="10"/>
            <a:ext cx="3816014" cy="3920034"/>
          </a:xfrm>
          <a:custGeom>
            <a:avLst/>
            <a:gdLst/>
            <a:ahLst/>
            <a:cxnLst/>
            <a:rect l="l" t="t" r="r" b="b"/>
            <a:pathLst>
              <a:path w="3816014" h="3920044">
                <a:moveTo>
                  <a:pt x="0" y="0"/>
                </a:moveTo>
                <a:lnTo>
                  <a:pt x="3816014" y="0"/>
                </a:lnTo>
                <a:lnTo>
                  <a:pt x="3816014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0" name="內容版面配置區 9" descr="一張含有 天空, 戶外, 服裝, 足部穿著 的圖片&#10;&#10;自動產生的描述">
            <a:extLst>
              <a:ext uri="{FF2B5EF4-FFF2-40B4-BE49-F238E27FC236}">
                <a16:creationId xmlns:a16="http://schemas.microsoft.com/office/drawing/2014/main" id="{CEB9B6A1-57FA-5891-705F-58F6B02987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3" b="4"/>
          <a:stretch/>
        </p:blipFill>
        <p:spPr>
          <a:xfrm>
            <a:off x="10088880" y="10"/>
            <a:ext cx="2103120" cy="3114666"/>
          </a:xfrm>
          <a:prstGeom prst="rect">
            <a:avLst/>
          </a:prstGeom>
        </p:spPr>
      </p:pic>
      <p:pic>
        <p:nvPicPr>
          <p:cNvPr id="16" name="圖片 15" descr="一張含有 天空, 服裝, 視窗, 人的臉孔 的圖片&#10;&#10;自動產生的描述">
            <a:extLst>
              <a:ext uri="{FF2B5EF4-FFF2-40B4-BE49-F238E27FC236}">
                <a16:creationId xmlns:a16="http://schemas.microsoft.com/office/drawing/2014/main" id="{5B97592C-E0E4-C4CF-0A3F-5C60C39D23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9" r="28775"/>
          <a:stretch/>
        </p:blipFill>
        <p:spPr>
          <a:xfrm>
            <a:off x="6108252" y="4076701"/>
            <a:ext cx="216258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4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E2C40EC-C993-4407-B972-D2188E1EC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4738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583083" cy="1499616"/>
          </a:xfrm>
        </p:spPr>
        <p:txBody>
          <a:bodyPr>
            <a:normAutofit/>
          </a:bodyPr>
          <a:lstStyle/>
          <a:p>
            <a:r>
              <a:rPr lang="en-US" altLang="zh-TW" sz="2800" dirty="0">
                <a:latin typeface="+mn-ea"/>
                <a:ea typeface="+mn-ea"/>
              </a:rPr>
              <a:t>2024.2.8(THU)</a:t>
            </a:r>
            <a:r>
              <a:rPr lang="zh-TW" altLang="en-US" sz="2800" dirty="0">
                <a:latin typeface="+mn-ea"/>
                <a:ea typeface="+mn-ea"/>
              </a:rPr>
              <a:t>第七天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49FA38-C8C8-4E54-9C34-E12E2529A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1D8DC2C7-3A35-6157-0794-C6D3D4F1A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30" y="2286000"/>
            <a:ext cx="4583082" cy="4023360"/>
          </a:xfrm>
        </p:spPr>
        <p:txBody>
          <a:bodyPr>
            <a:normAutofit/>
          </a:bodyPr>
          <a:lstStyle/>
          <a:p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午餐吃達摩炸串揚→搭車至梅田藍天大廈空中庭園展望台</a:t>
            </a:r>
            <a:endParaRPr lang="en-US" sz="2800" dirty="0"/>
          </a:p>
        </p:txBody>
      </p:sp>
      <p:pic>
        <p:nvPicPr>
          <p:cNvPr id="7" name="圖片 6" descr="一張含有 服裝, 人員, 建築, 室內 的圖片&#10;&#10;自動產生的描述">
            <a:extLst>
              <a:ext uri="{FF2B5EF4-FFF2-40B4-BE49-F238E27FC236}">
                <a16:creationId xmlns:a16="http://schemas.microsoft.com/office/drawing/2014/main" id="{1C71040E-F98B-C6CA-D00F-E554ED5B5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2" r="-3" b="17365"/>
          <a:stretch/>
        </p:blipFill>
        <p:spPr>
          <a:xfrm>
            <a:off x="8431698" y="3264090"/>
            <a:ext cx="3760302" cy="3593910"/>
          </a:xfrm>
          <a:prstGeom prst="rect">
            <a:avLst/>
          </a:prstGeom>
        </p:spPr>
      </p:pic>
      <p:pic>
        <p:nvPicPr>
          <p:cNvPr id="5" name="內容版面配置區 4" descr="一張含有 文字, 戶外, 腳踏車, 建築 的圖片&#10;&#10;自動產生的描述">
            <a:extLst>
              <a:ext uri="{FF2B5EF4-FFF2-40B4-BE49-F238E27FC236}">
                <a16:creationId xmlns:a16="http://schemas.microsoft.com/office/drawing/2014/main" id="{39E4E4EC-97DB-3181-DDF0-EFF0EE6A8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5" b="4941"/>
          <a:stretch/>
        </p:blipFill>
        <p:spPr>
          <a:xfrm>
            <a:off x="6108251" y="10"/>
            <a:ext cx="3816014" cy="3920034"/>
          </a:xfrm>
          <a:custGeom>
            <a:avLst/>
            <a:gdLst/>
            <a:ahLst/>
            <a:cxnLst/>
            <a:rect l="l" t="t" r="r" b="b"/>
            <a:pathLst>
              <a:path w="3816014" h="3920044">
                <a:moveTo>
                  <a:pt x="0" y="0"/>
                </a:moveTo>
                <a:lnTo>
                  <a:pt x="3816014" y="0"/>
                </a:lnTo>
                <a:lnTo>
                  <a:pt x="3816014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5" name="圖片 14" descr="一張含有 服裝, 人員, 夾克, 人的臉孔 的圖片&#10;&#10;自動產生的描述">
            <a:extLst>
              <a:ext uri="{FF2B5EF4-FFF2-40B4-BE49-F238E27FC236}">
                <a16:creationId xmlns:a16="http://schemas.microsoft.com/office/drawing/2014/main" id="{2EEE9FB9-E194-4B2D-6E63-AFB22A14A6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r="5124" b="4"/>
          <a:stretch/>
        </p:blipFill>
        <p:spPr>
          <a:xfrm>
            <a:off x="10088880" y="10"/>
            <a:ext cx="2103120" cy="3114666"/>
          </a:xfrm>
          <a:prstGeom prst="rect">
            <a:avLst/>
          </a:prstGeom>
        </p:spPr>
      </p:pic>
      <p:pic>
        <p:nvPicPr>
          <p:cNvPr id="11" name="圖片 10" descr="一張含有 足部穿著, 服裝, 天空, 建築 的圖片&#10;&#10;自動產生的描述">
            <a:extLst>
              <a:ext uri="{FF2B5EF4-FFF2-40B4-BE49-F238E27FC236}">
                <a16:creationId xmlns:a16="http://schemas.microsoft.com/office/drawing/2014/main" id="{708C9B93-E74F-5CF7-66A1-8BA0D7CBB6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6" b="6"/>
          <a:stretch/>
        </p:blipFill>
        <p:spPr>
          <a:xfrm>
            <a:off x="6108252" y="4076701"/>
            <a:ext cx="216258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5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5"/>
            <a:ext cx="5027048" cy="125331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sz="2800" kern="1200" cap="all" spc="300" baseline="0" dirty="0">
                <a:latin typeface="+mj-lt"/>
                <a:ea typeface="+mj-ea"/>
                <a:cs typeface="+mj-cs"/>
              </a:rPr>
              <a:t> </a:t>
            </a:r>
            <a:r>
              <a:rPr lang="en-US" altLang="zh-TW" sz="2800" kern="1200" cap="all" spc="300" baseline="0" dirty="0">
                <a:latin typeface="+mn-ea"/>
                <a:ea typeface="+mn-ea"/>
                <a:cs typeface="+mj-cs"/>
              </a:rPr>
              <a:t>2024.2.2(FRI)</a:t>
            </a:r>
            <a:r>
              <a:rPr lang="zh-TW" altLang="en-US" sz="2800" kern="1200" cap="all" spc="300" baseline="0" dirty="0">
                <a:latin typeface="+mn-ea"/>
                <a:ea typeface="+mn-ea"/>
                <a:cs typeface="+mj-cs"/>
              </a:rPr>
              <a:t>第一天               </a:t>
            </a:r>
            <a:endParaRPr lang="en-US" altLang="zh-TW" sz="2800" kern="1200" cap="all" spc="300" baseline="0" dirty="0">
              <a:latin typeface="+mn-ea"/>
              <a:ea typeface="+mn-ea"/>
              <a:cs typeface="+mj-cs"/>
            </a:endParaRPr>
          </a:p>
        </p:txBody>
      </p:sp>
      <p:pic>
        <p:nvPicPr>
          <p:cNvPr id="13" name="圖片 12" descr="一張含有 服裝, 人員, 男人, 人的臉孔 的圖片&#10;&#10;自動產生的描述">
            <a:extLst>
              <a:ext uri="{FF2B5EF4-FFF2-40B4-BE49-F238E27FC236}">
                <a16:creationId xmlns:a16="http://schemas.microsoft.com/office/drawing/2014/main" id="{F43305B6-8E53-C47C-84AA-F1AEA0A323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" r="-5" b="-5"/>
          <a:stretch/>
        </p:blipFill>
        <p:spPr>
          <a:xfrm>
            <a:off x="6408277" y="481264"/>
            <a:ext cx="2213811" cy="28557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3DD8E54-04F2-4654-A7A8-CDC2915FA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776090" y="481264"/>
            <a:ext cx="2931277" cy="1857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圖片 10" descr="一張含有 人員, 服裝, 平板電腦, 文字 的圖片&#10;&#10;自動產生的描述">
            <a:extLst>
              <a:ext uri="{FF2B5EF4-FFF2-40B4-BE49-F238E27FC236}">
                <a16:creationId xmlns:a16="http://schemas.microsoft.com/office/drawing/2014/main" id="{4C4905DD-8BF9-002F-2D8E-C52F5A164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" r="-6" b="-6"/>
          <a:stretch/>
        </p:blipFill>
        <p:spPr>
          <a:xfrm>
            <a:off x="6398651" y="3497932"/>
            <a:ext cx="2223437" cy="2902868"/>
          </a:xfrm>
          <a:prstGeom prst="rect">
            <a:avLst/>
          </a:prstGeom>
        </p:spPr>
      </p:pic>
      <p:pic>
        <p:nvPicPr>
          <p:cNvPr id="8" name="內容版面配置區 7" descr="一張含有 服裝, 人員, 男人, 夾克 的圖片&#10;&#10;自動產生的描述">
            <a:extLst>
              <a:ext uri="{FF2B5EF4-FFF2-40B4-BE49-F238E27FC236}">
                <a16:creationId xmlns:a16="http://schemas.microsoft.com/office/drawing/2014/main" id="{59AA1FEE-13D4-27EF-B188-3D0507AD5D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3" r="13543" b="-2"/>
          <a:stretch/>
        </p:blipFill>
        <p:spPr>
          <a:xfrm>
            <a:off x="8776091" y="2503727"/>
            <a:ext cx="2931277" cy="3897073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C5BD7FAE-888E-CD09-8D57-CF7747E3DA5C}"/>
              </a:ext>
            </a:extLst>
          </p:cNvPr>
          <p:cNvSpPr txBox="1">
            <a:spLocks/>
          </p:cNvSpPr>
          <p:nvPr/>
        </p:nvSpPr>
        <p:spPr>
          <a:xfrm>
            <a:off x="1024128" y="1092191"/>
            <a:ext cx="5027048" cy="2493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spc="300" dirty="0">
                <a:latin typeface="+mn-ea"/>
                <a:ea typeface="+mn-ea"/>
              </a:rPr>
              <a:t>到桃園場第一航廈搭乘</a:t>
            </a:r>
            <a:r>
              <a:rPr lang="zh-TW" altLang="zh-TW" sz="2800" dirty="0">
                <a:latin typeface="+mn-ea"/>
                <a:ea typeface="+mn-ea"/>
                <a:cs typeface="Times New Roman" panose="02020603050405020304" pitchFamily="18" charset="0"/>
              </a:rPr>
              <a:t>樂桃航空</a:t>
            </a:r>
            <a:r>
              <a:rPr lang="zh-TW" altLang="en-US" sz="2800" spc="300" dirty="0">
                <a:latin typeface="+mn-ea"/>
                <a:ea typeface="+mn-ea"/>
              </a:rPr>
              <a:t>前往有環球影城的大阪。</a:t>
            </a:r>
            <a:endParaRPr lang="en-US" altLang="zh-TW" sz="2800" spc="3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8871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AE2C40EC-C993-4407-B972-D2188E1EC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4738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583083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2800" dirty="0">
                <a:latin typeface="+mn-ea"/>
                <a:ea typeface="+mn-ea"/>
              </a:rPr>
              <a:t>2024.2.8(THU)</a:t>
            </a:r>
            <a:r>
              <a:rPr lang="zh-TW" altLang="en-US" sz="2800" dirty="0">
                <a:latin typeface="+mn-ea"/>
                <a:ea typeface="+mn-ea"/>
              </a:rPr>
              <a:t>第七天</a:t>
            </a:r>
            <a:endParaRPr lang="en-US" altLang="zh-TW" sz="2800" kern="1200" cap="all" spc="300" baseline="0" dirty="0">
              <a:latin typeface="+mn-ea"/>
              <a:ea typeface="+mn-ea"/>
              <a:cs typeface="+mj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A49FA38-C8C8-4E54-9C34-E12E2529A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DD487278-D131-02CF-4D68-0B9657782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30" y="2286000"/>
            <a:ext cx="4583082" cy="4023360"/>
          </a:xfrm>
        </p:spPr>
        <p:txBody>
          <a:bodyPr>
            <a:normAutofit/>
          </a:bodyPr>
          <a:lstStyle/>
          <a:p>
            <a:pPr algn="just"/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到星乃咖啡吃下午茶→</a:t>
            </a:r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再</a:t>
            </a:r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到</a:t>
            </a:r>
            <a:r>
              <a:rPr lang="en-US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HEP FIVE</a:t>
            </a:r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搭摩天輪</a:t>
            </a:r>
            <a:endParaRPr lang="en-US" sz="2800" dirty="0"/>
          </a:p>
        </p:txBody>
      </p:sp>
      <p:pic>
        <p:nvPicPr>
          <p:cNvPr id="11" name="圖片 10" descr="一張含有 服裝, 人的臉孔, 人員, 建築 的圖片&#10;&#10;自動產生的描述">
            <a:extLst>
              <a:ext uri="{FF2B5EF4-FFF2-40B4-BE49-F238E27FC236}">
                <a16:creationId xmlns:a16="http://schemas.microsoft.com/office/drawing/2014/main" id="{5F044A10-4D9A-CB69-F208-0BAF4B3654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r="9783" b="3"/>
          <a:stretch/>
        </p:blipFill>
        <p:spPr>
          <a:xfrm>
            <a:off x="8431698" y="3264090"/>
            <a:ext cx="3760302" cy="3593910"/>
          </a:xfrm>
          <a:prstGeom prst="rect">
            <a:avLst/>
          </a:prstGeom>
        </p:spPr>
      </p:pic>
      <p:pic>
        <p:nvPicPr>
          <p:cNvPr id="4" name="內容版面配置區 3" descr="一張含有 食物, 餐點, 盤子, 速食 的圖片&#10;&#10;自動產生的描述">
            <a:extLst>
              <a:ext uri="{FF2B5EF4-FFF2-40B4-BE49-F238E27FC236}">
                <a16:creationId xmlns:a16="http://schemas.microsoft.com/office/drawing/2014/main" id="{08025CA7-E17E-5C3D-A518-A5C30E89E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" b="15074"/>
          <a:stretch/>
        </p:blipFill>
        <p:spPr>
          <a:xfrm>
            <a:off x="6108251" y="10"/>
            <a:ext cx="3816014" cy="3920034"/>
          </a:xfrm>
          <a:custGeom>
            <a:avLst/>
            <a:gdLst/>
            <a:ahLst/>
            <a:cxnLst/>
            <a:rect l="l" t="t" r="r" b="b"/>
            <a:pathLst>
              <a:path w="3816014" h="3920044">
                <a:moveTo>
                  <a:pt x="0" y="0"/>
                </a:moveTo>
                <a:lnTo>
                  <a:pt x="3816014" y="0"/>
                </a:lnTo>
                <a:lnTo>
                  <a:pt x="3816014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8" name="圖片 7" descr="一張含有 餐具, 餐點, 食物, 拼盤 的圖片&#10;&#10;自動產生的描述">
            <a:extLst>
              <a:ext uri="{FF2B5EF4-FFF2-40B4-BE49-F238E27FC236}">
                <a16:creationId xmlns:a16="http://schemas.microsoft.com/office/drawing/2014/main" id="{E67A32A5-8D27-D22A-A6B6-7F54FF11C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0" r="28926" b="-2"/>
          <a:stretch/>
        </p:blipFill>
        <p:spPr>
          <a:xfrm>
            <a:off x="10088880" y="10"/>
            <a:ext cx="2103120" cy="3114666"/>
          </a:xfrm>
          <a:prstGeom prst="rect">
            <a:avLst/>
          </a:prstGeom>
        </p:spPr>
      </p:pic>
      <p:pic>
        <p:nvPicPr>
          <p:cNvPr id="13" name="圖片 12" descr="一張含有 足部穿著, 服裝, 男人, 人員 的圖片&#10;&#10;自動產生的描述">
            <a:extLst>
              <a:ext uri="{FF2B5EF4-FFF2-40B4-BE49-F238E27FC236}">
                <a16:creationId xmlns:a16="http://schemas.microsoft.com/office/drawing/2014/main" id="{53F6E68B-353E-B873-EE3E-11B88113B7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3548"/>
          <a:stretch/>
        </p:blipFill>
        <p:spPr>
          <a:xfrm>
            <a:off x="6108252" y="4076701"/>
            <a:ext cx="216258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8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E2C40EC-C993-4407-B972-D2188E1EC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4738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583083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2800" dirty="0">
                <a:latin typeface="+mn-ea"/>
                <a:ea typeface="+mn-ea"/>
              </a:rPr>
              <a:t>2024.2.8(THU)</a:t>
            </a:r>
            <a:r>
              <a:rPr lang="zh-TW" altLang="en-US" sz="2800" dirty="0">
                <a:latin typeface="+mn-ea"/>
                <a:ea typeface="+mn-ea"/>
              </a:rPr>
              <a:t>第七天</a:t>
            </a:r>
            <a:endParaRPr lang="en-US" altLang="zh-TW" sz="2800" kern="1200" cap="all" spc="300" baseline="0" dirty="0">
              <a:latin typeface="+mn-ea"/>
              <a:ea typeface="+mn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A49FA38-C8C8-4E54-9C34-E12E2529A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E1E3DCB-700A-E98A-A2C7-8DFD81A47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30" y="2286000"/>
            <a:ext cx="4583082" cy="4023360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晚上再</a:t>
            </a:r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搭車至難波，搭乘道頓堀水上觀光船</a:t>
            </a:r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，觀賞</a:t>
            </a:r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道頓堀</a:t>
            </a:r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兩側店家，最後以</a:t>
            </a:r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章魚燒和迴轉壽司</a:t>
            </a:r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作為晚餐，結束一天的行程</a:t>
            </a:r>
            <a:endParaRPr lang="en-US" sz="2800" dirty="0"/>
          </a:p>
        </p:txBody>
      </p:sp>
      <p:pic>
        <p:nvPicPr>
          <p:cNvPr id="4" name="內容版面配置區 3" descr="一張含有 服裝, 人員, 人的臉孔, 建築 的圖片&#10;&#10;自動產生的描述">
            <a:extLst>
              <a:ext uri="{FF2B5EF4-FFF2-40B4-BE49-F238E27FC236}">
                <a16:creationId xmlns:a16="http://schemas.microsoft.com/office/drawing/2014/main" id="{FBAE983B-3855-54DB-EC63-3FD1D31BB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7" r="3" b="3"/>
          <a:stretch/>
        </p:blipFill>
        <p:spPr>
          <a:xfrm>
            <a:off x="8431698" y="3264090"/>
            <a:ext cx="3760302" cy="3593910"/>
          </a:xfrm>
          <a:prstGeom prst="rect">
            <a:avLst/>
          </a:prstGeom>
        </p:spPr>
      </p:pic>
      <p:pic>
        <p:nvPicPr>
          <p:cNvPr id="14" name="圖片 13" descr="一張含有 室內, 食物, 牆, 速食 的圖片&#10;&#10;自動產生的描述">
            <a:extLst>
              <a:ext uri="{FF2B5EF4-FFF2-40B4-BE49-F238E27FC236}">
                <a16:creationId xmlns:a16="http://schemas.microsoft.com/office/drawing/2014/main" id="{3D70EB6D-4296-A84F-4DD5-A64E1B119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5" r="14036" b="2"/>
          <a:stretch/>
        </p:blipFill>
        <p:spPr>
          <a:xfrm>
            <a:off x="6108251" y="10"/>
            <a:ext cx="3816014" cy="3920034"/>
          </a:xfrm>
          <a:custGeom>
            <a:avLst/>
            <a:gdLst/>
            <a:ahLst/>
            <a:cxnLst/>
            <a:rect l="l" t="t" r="r" b="b"/>
            <a:pathLst>
              <a:path w="3816014" h="3920044">
                <a:moveTo>
                  <a:pt x="0" y="0"/>
                </a:moveTo>
                <a:lnTo>
                  <a:pt x="3816014" y="0"/>
                </a:lnTo>
                <a:lnTo>
                  <a:pt x="3816014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1" name="圖片 10" descr="一張含有 服裝, 人員, 文字, 人的臉孔 的圖片&#10;&#10;自動產生的描述">
            <a:extLst>
              <a:ext uri="{FF2B5EF4-FFF2-40B4-BE49-F238E27FC236}">
                <a16:creationId xmlns:a16="http://schemas.microsoft.com/office/drawing/2014/main" id="{38F5687B-3F43-2D02-173F-B5C37A7D76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r="4" b="4"/>
          <a:stretch/>
        </p:blipFill>
        <p:spPr>
          <a:xfrm>
            <a:off x="10088880" y="10"/>
            <a:ext cx="2103120" cy="3114666"/>
          </a:xfrm>
          <a:prstGeom prst="rect">
            <a:avLst/>
          </a:prstGeom>
        </p:spPr>
      </p:pic>
      <p:pic>
        <p:nvPicPr>
          <p:cNvPr id="8" name="圖片 7" descr="一張含有 文字, 服裝, 告示牌, 水 的圖片&#10;&#10;自動產生的描述">
            <a:extLst>
              <a:ext uri="{FF2B5EF4-FFF2-40B4-BE49-F238E27FC236}">
                <a16:creationId xmlns:a16="http://schemas.microsoft.com/office/drawing/2014/main" id="{C04AE149-754B-EDFA-2836-F101C6C003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3548"/>
          <a:stretch/>
        </p:blipFill>
        <p:spPr>
          <a:xfrm>
            <a:off x="6108252" y="4076701"/>
            <a:ext cx="216258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5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E2C40EC-C993-4407-B972-D2188E1EC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4738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583083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2800" dirty="0">
                <a:latin typeface="+mn-ea"/>
                <a:ea typeface="+mn-ea"/>
              </a:rPr>
              <a:t>2024.2.9(FRI)</a:t>
            </a:r>
            <a:r>
              <a:rPr lang="zh-TW" altLang="en-US" sz="2800" dirty="0">
                <a:latin typeface="+mn-ea"/>
                <a:ea typeface="+mn-ea"/>
              </a:rPr>
              <a:t>第八天</a:t>
            </a:r>
            <a:endParaRPr lang="en-US" altLang="zh-TW" sz="2800" kern="1200" cap="all" spc="300" baseline="0" dirty="0">
              <a:latin typeface="+mn-ea"/>
              <a:ea typeface="+mn-ea"/>
              <a:cs typeface="+mj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A49FA38-C8C8-4E54-9C34-E12E2529A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46865191-A370-D777-FCCA-4D64CA77E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30" y="2286000"/>
            <a:ext cx="4583082" cy="4023360"/>
          </a:xfrm>
        </p:spPr>
        <p:txBody>
          <a:bodyPr>
            <a:normAutofit/>
          </a:bodyPr>
          <a:lstStyle/>
          <a:p>
            <a:pPr algn="just"/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今天繼續使用大阪周遊卡，</a:t>
            </a:r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搭車至大阪港站</a:t>
            </a:r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後先到</a:t>
            </a:r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樂高樂園遊玩→</a:t>
            </a:r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再</a:t>
            </a:r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搭乘聖瑪麗亞號</a:t>
            </a:r>
            <a:r>
              <a:rPr lang="en-US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遊大阪港一周</a:t>
            </a:r>
            <a:r>
              <a:rPr lang="en-US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40</a:t>
            </a:r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分鐘</a:t>
            </a:r>
            <a:r>
              <a:rPr lang="en-US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US" sz="2800" dirty="0"/>
          </a:p>
        </p:txBody>
      </p:sp>
      <p:pic>
        <p:nvPicPr>
          <p:cNvPr id="4" name="內容版面配置區 3" descr="一張含有 天空, 足部穿著, 戶外, 服裝 的圖片&#10;&#10;自動產生的描述">
            <a:extLst>
              <a:ext uri="{FF2B5EF4-FFF2-40B4-BE49-F238E27FC236}">
                <a16:creationId xmlns:a16="http://schemas.microsoft.com/office/drawing/2014/main" id="{D235F4F4-440B-6FDF-78C2-E06388579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8" r="-3" b="1318"/>
          <a:stretch/>
        </p:blipFill>
        <p:spPr>
          <a:xfrm>
            <a:off x="8431698" y="3264090"/>
            <a:ext cx="3760302" cy="3593910"/>
          </a:xfrm>
          <a:prstGeom prst="rect">
            <a:avLst/>
          </a:prstGeom>
        </p:spPr>
      </p:pic>
      <p:pic>
        <p:nvPicPr>
          <p:cNvPr id="14" name="圖片 13" descr="一張含有 天空, 戶外, 人員, 足部穿著 的圖片&#10;&#10;自動產生的描述">
            <a:extLst>
              <a:ext uri="{FF2B5EF4-FFF2-40B4-BE49-F238E27FC236}">
                <a16:creationId xmlns:a16="http://schemas.microsoft.com/office/drawing/2014/main" id="{D784C89B-6A7F-2A18-9AA7-8220BDA4DA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r="22960" b="2"/>
          <a:stretch/>
        </p:blipFill>
        <p:spPr>
          <a:xfrm>
            <a:off x="6108251" y="10"/>
            <a:ext cx="3816014" cy="3920034"/>
          </a:xfrm>
          <a:custGeom>
            <a:avLst/>
            <a:gdLst/>
            <a:ahLst/>
            <a:cxnLst/>
            <a:rect l="l" t="t" r="r" b="b"/>
            <a:pathLst>
              <a:path w="3816014" h="3920044">
                <a:moveTo>
                  <a:pt x="0" y="0"/>
                </a:moveTo>
                <a:lnTo>
                  <a:pt x="3816014" y="0"/>
                </a:lnTo>
                <a:lnTo>
                  <a:pt x="3816014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8" name="圖片 7" descr="一張含有 服裝, 足部穿著, 室內, 人員 的圖片&#10;&#10;自動產生的描述">
            <a:extLst>
              <a:ext uri="{FF2B5EF4-FFF2-40B4-BE49-F238E27FC236}">
                <a16:creationId xmlns:a16="http://schemas.microsoft.com/office/drawing/2014/main" id="{F8A237EA-1813-6169-F684-08D1A67FF5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 r="38279" b="-2"/>
          <a:stretch/>
        </p:blipFill>
        <p:spPr>
          <a:xfrm>
            <a:off x="10088880" y="10"/>
            <a:ext cx="2103120" cy="3114666"/>
          </a:xfrm>
          <a:prstGeom prst="rect">
            <a:avLst/>
          </a:prstGeom>
        </p:spPr>
      </p:pic>
      <p:pic>
        <p:nvPicPr>
          <p:cNvPr id="11" name="圖片 10" descr="一張含有 服裝, 人員, 天空, 戶外 的圖片&#10;&#10;自動產生的描述">
            <a:extLst>
              <a:ext uri="{FF2B5EF4-FFF2-40B4-BE49-F238E27FC236}">
                <a16:creationId xmlns:a16="http://schemas.microsoft.com/office/drawing/2014/main" id="{31C94C5E-2523-A533-52A9-20AB5A390E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2" r="27382"/>
          <a:stretch/>
        </p:blipFill>
        <p:spPr>
          <a:xfrm>
            <a:off x="6108252" y="4076701"/>
            <a:ext cx="216258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5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027048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2800" dirty="0">
                <a:latin typeface="+mn-ea"/>
                <a:ea typeface="+mn-ea"/>
              </a:rPr>
              <a:t>2024.2.9(FRI)</a:t>
            </a:r>
            <a:r>
              <a:rPr lang="zh-TW" altLang="en-US" sz="2800" dirty="0">
                <a:latin typeface="+mn-ea"/>
                <a:ea typeface="+mn-ea"/>
              </a:rPr>
              <a:t>第八天</a:t>
            </a:r>
            <a:endParaRPr lang="en-US" altLang="zh-TW" sz="2800" kern="1200" cap="all" spc="300" baseline="0" dirty="0">
              <a:latin typeface="+mn-ea"/>
              <a:ea typeface="+mn-ea"/>
              <a:cs typeface="+mj-cs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E645A6E9-311A-314F-0ADD-A4E9DACAC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027048" cy="4023360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下船後再</a:t>
            </a:r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搭乘天保山摩天輪</a:t>
            </a:r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，然後</a:t>
            </a:r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在天保山摩天輪附近吃午餐</a:t>
            </a:r>
            <a:endParaRPr lang="en-US" sz="2800" dirty="0"/>
          </a:p>
        </p:txBody>
      </p:sp>
      <p:pic>
        <p:nvPicPr>
          <p:cNvPr id="8" name="圖片 7" descr="一張含有 人員, 服裝, 人的臉孔, 建築 的圖片&#10;&#10;自動產生的描述">
            <a:extLst>
              <a:ext uri="{FF2B5EF4-FFF2-40B4-BE49-F238E27FC236}">
                <a16:creationId xmlns:a16="http://schemas.microsoft.com/office/drawing/2014/main" id="{DCEE8AE1-51F1-110C-B187-81CBC88ED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3246"/>
          <a:stretch/>
        </p:blipFill>
        <p:spPr>
          <a:xfrm>
            <a:off x="6408277" y="481264"/>
            <a:ext cx="2213811" cy="285579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2F5D6BE-C38C-4A7F-9D39-638E45C82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776091" y="481264"/>
            <a:ext cx="2212848" cy="1857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53BCA64-8A4A-4B39-A64D-DBA0F97E4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98651" y="3497931"/>
            <a:ext cx="2212848" cy="28891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內容版面配置區 3" descr="一張含有 服裝, 人員, 天空, 人的臉孔 的圖片&#10;&#10;自動產生的描述">
            <a:extLst>
              <a:ext uri="{FF2B5EF4-FFF2-40B4-BE49-F238E27FC236}">
                <a16:creationId xmlns:a16="http://schemas.microsoft.com/office/drawing/2014/main" id="{300E3C81-99FF-049C-74D2-7CD0872EFA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90"/>
          <a:stretch/>
        </p:blipFill>
        <p:spPr>
          <a:xfrm>
            <a:off x="8776091" y="2503727"/>
            <a:ext cx="2931277" cy="389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2800" dirty="0">
                <a:latin typeface="+mn-ea"/>
                <a:ea typeface="+mn-ea"/>
              </a:rPr>
              <a:t>2024.2.9(FRI)</a:t>
            </a:r>
            <a:r>
              <a:rPr lang="zh-TW" altLang="en-US" sz="2800" dirty="0">
                <a:latin typeface="+mn-ea"/>
                <a:ea typeface="+mn-ea"/>
              </a:rPr>
              <a:t>第八天</a:t>
            </a:r>
            <a:endParaRPr lang="en-US" altLang="zh-TW" sz="2800" kern="1200" cap="all" spc="300" baseline="0" dirty="0">
              <a:latin typeface="+mn-ea"/>
              <a:ea typeface="+mn-ea"/>
              <a:cs typeface="+mj-cs"/>
            </a:endParaRP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41A7F93D-5AE5-D7BB-1ACA-6BD72686D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effectLst/>
                <a:latin typeface="+mn-ea"/>
                <a:cs typeface="Times New Roman" panose="02020603050405020304" pitchFamily="18" charset="0"/>
              </a:rPr>
              <a:t>搭車至</a:t>
            </a:r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大阪城附近車站，先搭乘大阪水上巴士</a:t>
            </a:r>
            <a:r>
              <a:rPr lang="en-US" altLang="zh-TW" sz="2800" dirty="0">
                <a:effectLst/>
                <a:latin typeface="+mn-ea"/>
                <a:cs typeface="Times New Roman" panose="02020603050405020304" pitchFamily="18" charset="0"/>
              </a:rPr>
              <a:t>(40</a:t>
            </a:r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分鐘</a:t>
            </a:r>
            <a:r>
              <a:rPr lang="en-US" altLang="zh-TW" sz="2800" dirty="0"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  <a:p>
            <a:endParaRPr lang="en-US" altLang="zh-TW" sz="3200" dirty="0">
              <a:solidFill>
                <a:srgbClr val="FF0000"/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800" dirty="0">
                <a:solidFill>
                  <a:srgbClr val="FF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這是影片</a:t>
            </a:r>
            <a:endParaRPr lang="en-US" altLang="zh-TW" sz="2800" dirty="0"/>
          </a:p>
          <a:p>
            <a:endParaRPr lang="en-US" sz="32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C9EC4B-7AC1-4C30-9582-FCF185FE5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B5A972B-FA62-4B8A-86FD-875DF2CF5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10" y="321731"/>
            <a:ext cx="3278619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圖片 5" descr="一張含有 人員, 服裝, 天空, 乘客 的圖片&#10;&#10;自動產生的描述">
            <a:extLst>
              <a:ext uri="{FF2B5EF4-FFF2-40B4-BE49-F238E27FC236}">
                <a16:creationId xmlns:a16="http://schemas.microsoft.com/office/drawing/2014/main" id="{152D9075-3DED-4F0B-3463-F66B95CE4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94" y="1043583"/>
            <a:ext cx="2958039" cy="221852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F997AEE-DE0C-47D0-A517-19D27A6086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513" y="311970"/>
            <a:ext cx="2028821" cy="1180366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BB555EB-E3FE-40A3-9789-7F044DF13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72" y="1665817"/>
            <a:ext cx="2014462" cy="2318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729497317.091381" descr="一張含有 戶外, 水, 天空, 建築 的圖片&#10;&#10;自動產生的描述">
            <a:hlinkClick r:id="" action="ppaction://media"/>
            <a:extLst>
              <a:ext uri="{FF2B5EF4-FFF2-40B4-BE49-F238E27FC236}">
                <a16:creationId xmlns:a16="http://schemas.microsoft.com/office/drawing/2014/main" id="{41BB8E7A-B327-4799-4F92-517B29ED41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2389" y="1804306"/>
            <a:ext cx="1134744" cy="2017323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C9053C4-E873-4D52-ADC6-FDFBBB2BB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872E7A1-BA9F-4D76-A51D-1823A754E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內容版面配置區 3" descr="一張含有 人員, 服裝, 人的臉孔, 男人 的圖片&#10;&#10;自動產生的描述">
            <a:extLst>
              <a:ext uri="{FF2B5EF4-FFF2-40B4-BE49-F238E27FC236}">
                <a16:creationId xmlns:a16="http://schemas.microsoft.com/office/drawing/2014/main" id="{24510391-4E6D-0B12-1D62-FA10E0DED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147" y="4321464"/>
            <a:ext cx="2645664" cy="19842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168045C-C90B-0D8D-5912-73DD0C43F7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90341">
            <a:off x="2601719" y="3276768"/>
            <a:ext cx="141439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9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E2C40EC-C993-4407-B972-D2188E1EC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4738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789DEDB-1F6D-D398-FC79-7ECEE35E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583083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2800" dirty="0">
                <a:latin typeface="+mn-ea"/>
                <a:ea typeface="+mn-ea"/>
              </a:rPr>
              <a:t>2024.2.9(FRI)</a:t>
            </a:r>
            <a:r>
              <a:rPr lang="zh-TW" altLang="en-US" sz="2800" dirty="0">
                <a:latin typeface="+mn-ea"/>
                <a:ea typeface="+mn-ea"/>
              </a:rPr>
              <a:t>第八天</a:t>
            </a:r>
            <a:endParaRPr lang="en-US" altLang="zh-TW" sz="2800" kern="1200" cap="all" spc="300" baseline="0" dirty="0">
              <a:latin typeface="+mn-ea"/>
              <a:ea typeface="+mn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A49FA38-C8C8-4E54-9C34-E12E2529A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AA6179F2-F7CA-3959-E7A2-62A952882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30" y="2286000"/>
            <a:ext cx="4583082" cy="4023360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再到</a:t>
            </a:r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參觀大阪城天守閣</a:t>
            </a:r>
            <a:r>
              <a:rPr lang="en-US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--</a:t>
            </a:r>
            <a:r>
              <a:rPr lang="zh-TW" altLang="en-US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好壯觀</a:t>
            </a:r>
            <a:endParaRPr lang="en-US" sz="2800" dirty="0"/>
          </a:p>
        </p:txBody>
      </p:sp>
      <p:pic>
        <p:nvPicPr>
          <p:cNvPr id="8" name="圖片 7" descr="一張含有 天空, 戶外, 服裝, 人員 的圖片&#10;&#10;自動產生的描述">
            <a:extLst>
              <a:ext uri="{FF2B5EF4-FFF2-40B4-BE49-F238E27FC236}">
                <a16:creationId xmlns:a16="http://schemas.microsoft.com/office/drawing/2014/main" id="{37F83F89-9060-5424-742E-F6BA542D6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4" r="-3" b="8783"/>
          <a:stretch/>
        </p:blipFill>
        <p:spPr>
          <a:xfrm>
            <a:off x="8431698" y="3264090"/>
            <a:ext cx="3760302" cy="3593910"/>
          </a:xfrm>
          <a:prstGeom prst="rect">
            <a:avLst/>
          </a:prstGeom>
        </p:spPr>
      </p:pic>
      <p:pic>
        <p:nvPicPr>
          <p:cNvPr id="14" name="圖片 13" descr="一張含有 服裝, 足部穿著, 建築, 人員 的圖片&#10;&#10;自動產生的描述">
            <a:extLst>
              <a:ext uri="{FF2B5EF4-FFF2-40B4-BE49-F238E27FC236}">
                <a16:creationId xmlns:a16="http://schemas.microsoft.com/office/drawing/2014/main" id="{B04C7096-B31E-14D7-B265-1B4902EDFD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r="20990" b="2"/>
          <a:stretch/>
        </p:blipFill>
        <p:spPr>
          <a:xfrm>
            <a:off x="6108251" y="10"/>
            <a:ext cx="3816014" cy="3920034"/>
          </a:xfrm>
          <a:custGeom>
            <a:avLst/>
            <a:gdLst/>
            <a:ahLst/>
            <a:cxnLst/>
            <a:rect l="l" t="t" r="r" b="b"/>
            <a:pathLst>
              <a:path w="3816014" h="3920044">
                <a:moveTo>
                  <a:pt x="0" y="0"/>
                </a:moveTo>
                <a:lnTo>
                  <a:pt x="3816014" y="0"/>
                </a:lnTo>
                <a:lnTo>
                  <a:pt x="3816014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1" name="圖片 10" descr="一張含有 戶外, 服裝, 天空, 人員 的圖片&#10;&#10;自動產生的描述">
            <a:extLst>
              <a:ext uri="{FF2B5EF4-FFF2-40B4-BE49-F238E27FC236}">
                <a16:creationId xmlns:a16="http://schemas.microsoft.com/office/drawing/2014/main" id="{B42E5D6F-B9BA-4964-F65E-AC57EAC1D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r="663" b="4"/>
          <a:stretch/>
        </p:blipFill>
        <p:spPr>
          <a:xfrm>
            <a:off x="10088880" y="10"/>
            <a:ext cx="2103120" cy="3114666"/>
          </a:xfrm>
          <a:prstGeom prst="rect">
            <a:avLst/>
          </a:prstGeom>
        </p:spPr>
      </p:pic>
      <p:pic>
        <p:nvPicPr>
          <p:cNvPr id="4" name="內容版面配置區 3" descr="一張含有 足部穿著, 戶外, 天空, 服裝 的圖片&#10;&#10;自動產生的描述">
            <a:extLst>
              <a:ext uri="{FF2B5EF4-FFF2-40B4-BE49-F238E27FC236}">
                <a16:creationId xmlns:a16="http://schemas.microsoft.com/office/drawing/2014/main" id="{DB6534E2-1FD4-820F-DC54-DD3EC0190D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3548"/>
          <a:stretch/>
        </p:blipFill>
        <p:spPr>
          <a:xfrm>
            <a:off x="6108252" y="4076701"/>
            <a:ext cx="216258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4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89DEDB-1F6D-D398-FC79-7ECEE35E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027048" cy="1499616"/>
          </a:xfrm>
        </p:spPr>
        <p:txBody>
          <a:bodyPr>
            <a:normAutofit/>
          </a:bodyPr>
          <a:lstStyle/>
          <a:p>
            <a:r>
              <a:rPr lang="en-US" altLang="zh-TW" sz="2800" dirty="0">
                <a:latin typeface="+mn-ea"/>
                <a:ea typeface="+mn-ea"/>
              </a:rPr>
              <a:t>2024.2.9(FRI)</a:t>
            </a:r>
            <a:r>
              <a:rPr lang="zh-TW" altLang="en-US" sz="2800" dirty="0">
                <a:latin typeface="+mn-ea"/>
                <a:ea typeface="+mn-ea"/>
              </a:rPr>
              <a:t>第八天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82A22A7F-5607-EE50-D6E1-68ED06755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027048" cy="4023360"/>
          </a:xfrm>
        </p:spPr>
        <p:txBody>
          <a:bodyPr>
            <a:normAutofit/>
          </a:bodyPr>
          <a:lstStyle/>
          <a:p>
            <a:r>
              <a:rPr lang="zh-TW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晚餐</a:t>
            </a:r>
            <a:r>
              <a:rPr lang="en-US" altLang="zh-TW" sz="2800" dirty="0"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~</a:t>
            </a:r>
            <a:r>
              <a:rPr lang="zh-TW" altLang="en-US" sz="28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叉燒肉超級大塊的拉麵</a:t>
            </a:r>
            <a:endParaRPr lang="en-US" sz="2800" dirty="0"/>
          </a:p>
        </p:txBody>
      </p:sp>
      <p:pic>
        <p:nvPicPr>
          <p:cNvPr id="4" name="內容版面配置區 3" descr="一張含有 人員, 服裝, 食物, 室內 的圖片&#10;&#10;自動產生的描述">
            <a:extLst>
              <a:ext uri="{FF2B5EF4-FFF2-40B4-BE49-F238E27FC236}">
                <a16:creationId xmlns:a16="http://schemas.microsoft.com/office/drawing/2014/main" id="{B64B8399-30F0-77A2-9776-3B7B17FB88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" r="-5" b="-5"/>
          <a:stretch/>
        </p:blipFill>
        <p:spPr>
          <a:xfrm>
            <a:off x="6408277" y="481264"/>
            <a:ext cx="2213811" cy="285579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3DD8E54-04F2-4654-A7A8-CDC2915FA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776090" y="481264"/>
            <a:ext cx="2931277" cy="1857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圖片 10" descr="一張含有 食物, 菜餚, 盤子, 室內 的圖片&#10;&#10;自動產生的描述">
            <a:extLst>
              <a:ext uri="{FF2B5EF4-FFF2-40B4-BE49-F238E27FC236}">
                <a16:creationId xmlns:a16="http://schemas.microsoft.com/office/drawing/2014/main" id="{EFD0F400-8367-F7B1-1F9B-427D6F44C2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r="1" b="23273"/>
          <a:stretch/>
        </p:blipFill>
        <p:spPr>
          <a:xfrm>
            <a:off x="6398651" y="3497932"/>
            <a:ext cx="2223437" cy="2902868"/>
          </a:xfrm>
          <a:prstGeom prst="rect">
            <a:avLst/>
          </a:prstGeom>
        </p:spPr>
      </p:pic>
      <p:pic>
        <p:nvPicPr>
          <p:cNvPr id="8" name="圖片 7" descr="一張含有 菜餚, 盤子, 麵食, 食物 的圖片&#10;&#10;自動產生的描述">
            <a:extLst>
              <a:ext uri="{FF2B5EF4-FFF2-40B4-BE49-F238E27FC236}">
                <a16:creationId xmlns:a16="http://schemas.microsoft.com/office/drawing/2014/main" id="{13BC0803-AAC3-2EB7-2C2D-E5FB416E5A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3" r="1" b="20595"/>
          <a:stretch/>
        </p:blipFill>
        <p:spPr>
          <a:xfrm>
            <a:off x="8776091" y="2503727"/>
            <a:ext cx="2931277" cy="389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5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89DEDB-1F6D-D398-FC79-7ECEE35E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2800" dirty="0">
                <a:latin typeface="+mn-ea"/>
                <a:ea typeface="+mn-ea"/>
              </a:rPr>
              <a:t>2024.2.10(SAT)</a:t>
            </a:r>
            <a:r>
              <a:rPr lang="zh-TW" altLang="en-US" sz="2800" dirty="0">
                <a:latin typeface="+mn-ea"/>
                <a:ea typeface="+mn-ea"/>
              </a:rPr>
              <a:t>第九天</a:t>
            </a:r>
            <a:endParaRPr lang="en-US" altLang="zh-TW" sz="2800" kern="1200" cap="all" spc="300" baseline="0" dirty="0">
              <a:latin typeface="+mn-ea"/>
              <a:ea typeface="+mn-ea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2C24A0B1-4F38-EF6F-678F-F157A08FD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903450" cy="4023360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effectLst/>
                <a:latin typeface="+mn-ea"/>
                <a:cs typeface="Times New Roman" panose="02020603050405020304" pitchFamily="18" charset="0"/>
              </a:rPr>
              <a:t>今天就是逛街買東西和吃東西</a:t>
            </a:r>
            <a:endParaRPr lang="en-US" altLang="zh-TW" sz="2800" dirty="0">
              <a:effectLst/>
              <a:latin typeface="+mn-ea"/>
              <a:cs typeface="Times New Roman" panose="02020603050405020304" pitchFamily="18" charset="0"/>
            </a:endParaRPr>
          </a:p>
          <a:p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午餐</a:t>
            </a:r>
            <a:r>
              <a:rPr lang="en-US" altLang="zh-TW" sz="2800" dirty="0">
                <a:effectLst/>
                <a:latin typeface="+mn-ea"/>
                <a:cs typeface="Times New Roman" panose="02020603050405020304" pitchFamily="18" charset="0"/>
              </a:rPr>
              <a:t>~SHAKE SHACK</a:t>
            </a:r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漢堡</a:t>
            </a:r>
            <a:endParaRPr lang="en-US" altLang="zh-TW" sz="2800" dirty="0">
              <a:effectLst/>
              <a:latin typeface="+mn-ea"/>
              <a:cs typeface="Times New Roman" panose="02020603050405020304" pitchFamily="18" charset="0"/>
            </a:endParaRPr>
          </a:p>
          <a:p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晚餐</a:t>
            </a:r>
            <a:r>
              <a:rPr lang="en-US" altLang="zh-TW" sz="2800" dirty="0">
                <a:effectLst/>
                <a:latin typeface="+mn-ea"/>
                <a:cs typeface="Times New Roman" panose="02020603050405020304" pitchFamily="18" charset="0"/>
              </a:rPr>
              <a:t>~</a:t>
            </a:r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千房大阪燒</a:t>
            </a:r>
            <a:endParaRPr lang="en-US" sz="2800" dirty="0">
              <a:latin typeface="+mn-ea"/>
            </a:endParaRPr>
          </a:p>
        </p:txBody>
      </p:sp>
      <p:sp>
        <p:nvSpPr>
          <p:cNvPr id="41" name="Rectangle 35">
            <a:extLst>
              <a:ext uri="{FF2B5EF4-FFF2-40B4-BE49-F238E27FC236}">
                <a16:creationId xmlns:a16="http://schemas.microsoft.com/office/drawing/2014/main" id="{2F6D48A6-724B-495A-89BB-DC186027C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3803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37">
            <a:extLst>
              <a:ext uri="{FF2B5EF4-FFF2-40B4-BE49-F238E27FC236}">
                <a16:creationId xmlns:a16="http://schemas.microsoft.com/office/drawing/2014/main" id="{A4181C4F-BA33-4970-80F5-1AB90E3B4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10" y="321731"/>
            <a:ext cx="3278619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圖片 9" descr="一張含有 食物, 點心, 油炸食物, 速食 的圖片&#10;&#10;自動產生的描述">
            <a:extLst>
              <a:ext uri="{FF2B5EF4-FFF2-40B4-BE49-F238E27FC236}">
                <a16:creationId xmlns:a16="http://schemas.microsoft.com/office/drawing/2014/main" id="{D3494278-730F-5C2F-76D0-13D167B03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6"/>
          <a:stretch/>
        </p:blipFill>
        <p:spPr>
          <a:xfrm>
            <a:off x="6569894" y="633520"/>
            <a:ext cx="2958039" cy="303865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D5684D9-D82E-427C-AFDD-DCB0B0F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513" y="311970"/>
            <a:ext cx="2028821" cy="1180366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2BA58DB-4D3F-4324-9EB3-0C40D0325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72" y="1665817"/>
            <a:ext cx="2014462" cy="2318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圖片 23" descr="一張含有 速食, 點心, 食物, 室內 的圖片&#10;&#10;自動產生的描述">
            <a:extLst>
              <a:ext uri="{FF2B5EF4-FFF2-40B4-BE49-F238E27FC236}">
                <a16:creationId xmlns:a16="http://schemas.microsoft.com/office/drawing/2014/main" id="{F4E94FD3-621A-D6F1-C849-918BD3F87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65" y="1804306"/>
            <a:ext cx="1512992" cy="201732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98BF10-41D1-450D-AFDF-A43B2EB08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2442" cy="23122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圖片 20" descr="一張含有 食物, 菜餚, 盤子, 速食 的圖片&#10;&#10;自動產生的描述">
            <a:extLst>
              <a:ext uri="{FF2B5EF4-FFF2-40B4-BE49-F238E27FC236}">
                <a16:creationId xmlns:a16="http://schemas.microsoft.com/office/drawing/2014/main" id="{D61211D2-FFF5-18EA-2F9B-2A730CBF5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470" y="4321465"/>
            <a:ext cx="1488186" cy="198424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133BEDA-8F44-4EE1-AB2D-1710BC135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內容版面配置區 3" descr="一張含有 建築, 傢俱, 資料表, 椅子 的圖片&#10;&#10;自動產生的描述">
            <a:extLst>
              <a:ext uri="{FF2B5EF4-FFF2-40B4-BE49-F238E27FC236}">
                <a16:creationId xmlns:a16="http://schemas.microsoft.com/office/drawing/2014/main" id="{D56A99AB-725B-CC04-4CD0-C7DF3FF10C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r="9324" b="3"/>
          <a:stretch/>
        </p:blipFill>
        <p:spPr>
          <a:xfrm>
            <a:off x="9235921" y="4321464"/>
            <a:ext cx="2076115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89DEDB-1F6D-D398-FC79-7ECEE35E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en-US" altLang="zh-TW" sz="2800" dirty="0">
                <a:latin typeface="+mn-ea"/>
                <a:ea typeface="+mn-ea"/>
              </a:rPr>
              <a:t>2024.2.10(SUN)</a:t>
            </a:r>
            <a:r>
              <a:rPr lang="zh-TW" altLang="en-US" sz="2800" dirty="0">
                <a:latin typeface="+mn-ea"/>
                <a:ea typeface="+mn-ea"/>
              </a:rPr>
              <a:t>第十天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46ADC4-418F-DED1-9254-64D3428B7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>
            <a:normAutofit/>
          </a:bodyPr>
          <a:lstStyle/>
          <a:p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搭乘</a:t>
            </a:r>
            <a:r>
              <a:rPr lang="en-US" altLang="zh-TW" sz="2800" dirty="0">
                <a:effectLst/>
                <a:latin typeface="+mn-ea"/>
                <a:cs typeface="Times New Roman" panose="02020603050405020304" pitchFamily="18" charset="0"/>
              </a:rPr>
              <a:t>JR</a:t>
            </a:r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電車前往關西機場→午餐</a:t>
            </a:r>
            <a:r>
              <a:rPr lang="en-US" altLang="zh-TW" sz="2800" dirty="0">
                <a:effectLst/>
                <a:latin typeface="+mn-ea"/>
                <a:cs typeface="Times New Roman" panose="02020603050405020304" pitchFamily="18" charset="0"/>
              </a:rPr>
              <a:t>~</a:t>
            </a:r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便利商店和機上午餐→搭中華航空回桃園機場</a:t>
            </a:r>
            <a:endParaRPr lang="en-US" altLang="zh-TW" sz="2800" dirty="0">
              <a:effectLst/>
              <a:latin typeface="+mn-ea"/>
              <a:cs typeface="Times New Roman" panose="02020603050405020304" pitchFamily="18" charset="0"/>
            </a:endParaRPr>
          </a:p>
          <a:p>
            <a:endParaRPr lang="en-US" altLang="zh-TW" sz="2800" dirty="0"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8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這是影片</a:t>
            </a:r>
            <a:endParaRPr lang="en-US" altLang="zh-TW" sz="2800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431EF2-5A31-4C05-AA3E-4580F5534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678399-6817-4845-9B59-E82951B0B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9" y="321731"/>
            <a:ext cx="3932506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729497564.717655">
            <a:hlinkClick r:id="" action="ppaction://media"/>
            <a:extLst>
              <a:ext uri="{FF2B5EF4-FFF2-40B4-BE49-F238E27FC236}">
                <a16:creationId xmlns:a16="http://schemas.microsoft.com/office/drawing/2014/main" id="{BABA096D-1797-0363-03CF-1354DD2C40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2573" y="484068"/>
            <a:ext cx="1877377" cy="333756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044E73A-9DB7-46CD-9B4D-9DE9FB5E6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09128" y="321732"/>
            <a:ext cx="1352695" cy="36685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8057F48-2FD4-4DD3-B887-FEE2B4475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A4469D8-5936-48B8-AF0C-37FF2AEE2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 descr="一張含有 菜餚, 食物, 盤子, 餐具 的圖片&#10;&#10;自動產生的描述">
            <a:extLst>
              <a:ext uri="{FF2B5EF4-FFF2-40B4-BE49-F238E27FC236}">
                <a16:creationId xmlns:a16="http://schemas.microsoft.com/office/drawing/2014/main" id="{0FA58C3A-82AF-1EFB-A1A8-FD9198442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147" y="4321464"/>
            <a:ext cx="2645664" cy="198424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64A9D92-B34D-4F72-56A4-8B5EA5598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36826">
            <a:off x="2508035" y="3519770"/>
            <a:ext cx="160948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AB9711F-9D4F-49B4-892B-FEF66AA2F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3A32867E-64D3-4B51-85AC-D771EA43C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TW" alt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D44988-8DFE-46FC-967A-F6DB26538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00593E1-C77D-424C-B650-73B91A7DB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6A7CDBA-82DE-4BA2-82C1-95DBFAA84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789DEDB-1F6D-D398-FC79-7ECEE35E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zh-TW" altLang="en-US" spc="200">
                <a:solidFill>
                  <a:srgbClr val="FFFFFF"/>
                </a:solidFill>
              </a:rPr>
              <a:t>桃園機場</a:t>
            </a:r>
            <a:endParaRPr lang="en-US" altLang="zh-TW" spc="200">
              <a:solidFill>
                <a:srgbClr val="FFFFFF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D025E4-9289-D21A-4FAE-E64741D7D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600" y="4960137"/>
            <a:ext cx="3200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1800">
                <a:solidFill>
                  <a:srgbClr val="FFFFFF"/>
                </a:solidFill>
              </a:rPr>
              <a:t>終於回到家裡了我們把所有的戰利品全部拿出來</a:t>
            </a: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4" name="圖片 3" descr="一張含有 行李, 行李與袋子, 手提箱, 垃圾桶 的圖片&#10;&#10;自動產生的描述">
            <a:extLst>
              <a:ext uri="{FF2B5EF4-FFF2-40B4-BE49-F238E27FC236}">
                <a16:creationId xmlns:a16="http://schemas.microsoft.com/office/drawing/2014/main" id="{BB6BA01F-B4B5-541B-A896-849FA3580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4" r="2" b="16161"/>
          <a:stretch/>
        </p:blipFill>
        <p:spPr>
          <a:xfrm>
            <a:off x="20" y="10"/>
            <a:ext cx="4664922" cy="4399090"/>
          </a:xfrm>
          <a:prstGeom prst="rect">
            <a:avLst/>
          </a:prstGeom>
        </p:spPr>
      </p:pic>
      <p:pic>
        <p:nvPicPr>
          <p:cNvPr id="8" name="圖片 7" descr="一張含有 室內, 塑膠, 玩具, 箱子 的圖片&#10;&#10;自動產生的描述">
            <a:extLst>
              <a:ext uri="{FF2B5EF4-FFF2-40B4-BE49-F238E27FC236}">
                <a16:creationId xmlns:a16="http://schemas.microsoft.com/office/drawing/2014/main" id="{03305317-6CBC-605C-3E23-8C430A7B3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7" r="-1" b="4401"/>
          <a:stretch/>
        </p:blipFill>
        <p:spPr>
          <a:xfrm>
            <a:off x="4842931" y="10"/>
            <a:ext cx="7352867" cy="4399091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375A45C-AB1F-431B-BB67-DEC9F583B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7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57B7E56-630C-4F8E-9323-83CEA472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5141002" cy="6148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0283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2800" dirty="0">
                <a:solidFill>
                  <a:srgbClr val="FFFFFF"/>
                </a:solidFill>
                <a:latin typeface="+mn-ea"/>
                <a:ea typeface="+mn-ea"/>
              </a:rPr>
              <a:t>2024.2.3(SAT)</a:t>
            </a:r>
            <a:r>
              <a:rPr lang="zh-TW" altLang="en-US" sz="2800" dirty="0">
                <a:solidFill>
                  <a:srgbClr val="FFFFFF"/>
                </a:solidFill>
                <a:latin typeface="+mn-ea"/>
                <a:ea typeface="+mn-ea"/>
              </a:rPr>
              <a:t>第二天</a:t>
            </a:r>
            <a:endParaRPr lang="en-US" altLang="zh-TW" sz="2800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3529160-B48D-4DE7-8F8C-EDDD16096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標題 1">
            <a:extLst>
              <a:ext uri="{FF2B5EF4-FFF2-40B4-BE49-F238E27FC236}">
                <a16:creationId xmlns:a16="http://schemas.microsoft.com/office/drawing/2014/main" id="{F727CA92-6DF1-861B-E53B-6021C91C5708}"/>
              </a:ext>
            </a:extLst>
          </p:cNvPr>
          <p:cNvSpPr txBox="1">
            <a:spLocks/>
          </p:cNvSpPr>
          <p:nvPr/>
        </p:nvSpPr>
        <p:spPr>
          <a:xfrm>
            <a:off x="1024129" y="2286000"/>
            <a:ext cx="4226297" cy="393192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</a:pPr>
            <a:r>
              <a:rPr lang="zh-TW" altLang="en-US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午餐</a:t>
            </a:r>
            <a:r>
              <a:rPr lang="en-US" altLang="zh-TW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~</a:t>
            </a:r>
            <a:r>
              <a:rPr lang="zh-TW" altLang="en-US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雞</a:t>
            </a:r>
            <a:r>
              <a:rPr lang="en-US" altLang="zh-TW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Soba </a:t>
            </a:r>
            <a:r>
              <a:rPr lang="zh-TW" altLang="en-US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座銀南船場</a:t>
            </a:r>
            <a:r>
              <a:rPr lang="en-US" altLang="zh-TW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(</a:t>
            </a:r>
            <a:r>
              <a:rPr lang="zh-TW" altLang="en-US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濃醇泡沫系雞白湯拉麵</a:t>
            </a:r>
            <a:r>
              <a:rPr lang="en-US" altLang="zh-TW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+</a:t>
            </a:r>
            <a:r>
              <a:rPr lang="zh-TW" altLang="en-US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兩貫炙燒牛肉握壽司</a:t>
            </a:r>
            <a:r>
              <a:rPr lang="en-US" altLang="zh-TW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)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</a:pPr>
            <a:r>
              <a:rPr lang="zh-TW" altLang="en-US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晚餐</a:t>
            </a:r>
            <a:r>
              <a:rPr lang="en-US" altLang="zh-TW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~</a:t>
            </a:r>
            <a:r>
              <a:rPr lang="zh-TW" altLang="en-US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豬排飯</a:t>
            </a:r>
            <a:r>
              <a:rPr lang="en-US" altLang="zh-TW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(</a:t>
            </a:r>
            <a:r>
              <a:rPr lang="zh-TW" altLang="en-US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前相撲力士開的</a:t>
            </a:r>
            <a:r>
              <a:rPr lang="en-US" altLang="zh-TW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5</a:t>
            </a:r>
            <a:r>
              <a:rPr lang="zh-TW" altLang="en-US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公分厚巨無霸豬排丼</a:t>
            </a:r>
            <a:r>
              <a:rPr lang="en-US" altLang="zh-TW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)</a:t>
            </a:r>
          </a:p>
          <a:p>
            <a:pPr algn="just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</a:pPr>
            <a:r>
              <a:rPr lang="en-US" altLang="zh-TW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Hobby OFF</a:t>
            </a:r>
            <a:r>
              <a:rPr lang="zh-TW" altLang="en-US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、電器街</a:t>
            </a:r>
            <a:r>
              <a:rPr lang="en-US" altLang="zh-TW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(</a:t>
            </a:r>
            <a:r>
              <a:rPr lang="zh-TW" altLang="en-US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二手公仔、一番賞</a:t>
            </a:r>
            <a:r>
              <a:rPr lang="en-US" altLang="zh-TW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)</a:t>
            </a:r>
            <a:r>
              <a:rPr lang="zh-TW" altLang="en-US" sz="2800" spc="200" dirty="0">
                <a:solidFill>
                  <a:srgbClr val="FFFFFF"/>
                </a:solidFill>
                <a:latin typeface="+mn-ea"/>
                <a:ea typeface="+mn-ea"/>
                <a:cs typeface="+mn-cs"/>
              </a:rPr>
              <a:t>逛逛</a:t>
            </a:r>
            <a:endParaRPr lang="en-US" altLang="zh-TW" sz="2800" spc="200" dirty="0">
              <a:solidFill>
                <a:srgbClr val="FFFFFF"/>
              </a:solidFill>
              <a:latin typeface="+mn-ea"/>
              <a:ea typeface="+mn-ea"/>
              <a:cs typeface="+mn-cs"/>
            </a:endParaRPr>
          </a:p>
        </p:txBody>
      </p:sp>
      <p:pic>
        <p:nvPicPr>
          <p:cNvPr id="21" name="圖片 20" descr="一張含有 室內, 卡通, 電腦, 塑像 的圖片&#10;&#10;自動產生的描述">
            <a:extLst>
              <a:ext uri="{FF2B5EF4-FFF2-40B4-BE49-F238E27FC236}">
                <a16:creationId xmlns:a16="http://schemas.microsoft.com/office/drawing/2014/main" id="{0268DEDC-8604-F911-CFB6-4E0D68E7F7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r="9539" b="-4"/>
          <a:stretch/>
        </p:blipFill>
        <p:spPr>
          <a:xfrm>
            <a:off x="5626826" y="321731"/>
            <a:ext cx="3798244" cy="3674848"/>
          </a:xfrm>
          <a:prstGeom prst="rect">
            <a:avLst/>
          </a:prstGeom>
        </p:spPr>
      </p:pic>
      <p:pic>
        <p:nvPicPr>
          <p:cNvPr id="6" name="內容版面配置區 5" descr="一張含有 人員, 服裝, 食物, 餐點 的圖片&#10;&#10;自動產生的描述">
            <a:extLst>
              <a:ext uri="{FF2B5EF4-FFF2-40B4-BE49-F238E27FC236}">
                <a16:creationId xmlns:a16="http://schemas.microsoft.com/office/drawing/2014/main" id="{F22492FD-9982-F778-C71B-710A697C5B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8" r="6" b="6"/>
          <a:stretch/>
        </p:blipFill>
        <p:spPr>
          <a:xfrm>
            <a:off x="9583347" y="321734"/>
            <a:ext cx="2286921" cy="2727667"/>
          </a:xfrm>
          <a:prstGeom prst="rect">
            <a:avLst/>
          </a:prstGeom>
        </p:spPr>
      </p:pic>
      <p:pic>
        <p:nvPicPr>
          <p:cNvPr id="16" name="圖片 15" descr="一張含有 盤子, 食物, 菜餚, 餐具 的圖片&#10;&#10;自動產生的描述">
            <a:extLst>
              <a:ext uri="{FF2B5EF4-FFF2-40B4-BE49-F238E27FC236}">
                <a16:creationId xmlns:a16="http://schemas.microsoft.com/office/drawing/2014/main" id="{CD91AD83-F4BE-B7C2-EFED-EDA3C9CB0F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r="20742" b="3"/>
          <a:stretch/>
        </p:blipFill>
        <p:spPr>
          <a:xfrm>
            <a:off x="9583346" y="3210266"/>
            <a:ext cx="2286921" cy="3249800"/>
          </a:xfrm>
          <a:prstGeom prst="rect">
            <a:avLst/>
          </a:prstGeom>
        </p:spPr>
      </p:pic>
      <p:pic>
        <p:nvPicPr>
          <p:cNvPr id="18" name="圖片 17" descr="一張含有 菜餚, 文字, 筷子, 速食 的圖片&#10;&#10;自動產生的描述">
            <a:extLst>
              <a:ext uri="{FF2B5EF4-FFF2-40B4-BE49-F238E27FC236}">
                <a16:creationId xmlns:a16="http://schemas.microsoft.com/office/drawing/2014/main" id="{ABBBCB15-4514-4ADB-C3CE-28C39E3E4B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r="21709"/>
          <a:stretch/>
        </p:blipFill>
        <p:spPr>
          <a:xfrm>
            <a:off x="5626823" y="4157449"/>
            <a:ext cx="3798247" cy="231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E2C40EC-C993-4407-B972-D2188E1EC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4738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583083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2024.2.4(SUN)</a:t>
            </a:r>
            <a:r>
              <a:rPr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第三天</a:t>
            </a:r>
            <a:endParaRPr lang="en-US" altLang="zh-TW" sz="2800" kern="1200" cap="all" spc="300" baseline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+mj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49FA38-C8C8-4E54-9C34-E12E2529A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82D1A3B-98B8-F668-0A02-E482B2775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00" y="1960027"/>
            <a:ext cx="5550326" cy="457200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zh-TW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前往</a:t>
            </a:r>
            <a:r>
              <a:rPr lang="zh-TW" altLang="zh-TW" sz="24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金閣寺</a:t>
            </a:r>
            <a:r>
              <a:rPr lang="zh-TW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參觀</a:t>
            </a:r>
            <a:r>
              <a: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zh-TW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門票</a:t>
            </a:r>
            <a:r>
              <a: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500</a:t>
            </a:r>
            <a:r>
              <a:rPr lang="zh-TW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日幣</a:t>
            </a:r>
            <a:r>
              <a: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  <a:p>
            <a:pPr algn="just">
              <a:spcBef>
                <a:spcPts val="0"/>
              </a:spcBef>
            </a:pPr>
            <a:r>
              <a:rPr lang="zh-TW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觀看重點</a:t>
            </a:r>
            <a:endParaRPr lang="en-US" altLang="zh-TW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1.</a:t>
            </a:r>
            <a:r>
              <a:rPr lang="zh-TW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舍利殿：金箔建築，金閣寺名稱由來</a:t>
            </a:r>
            <a:endParaRPr lang="en-US" altLang="zh-TW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2.</a:t>
            </a:r>
            <a:r>
              <a:rPr lang="zh-TW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陸舟之松：京都三大松之一</a:t>
            </a:r>
            <a:r>
              <a: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600</a:t>
            </a:r>
            <a:r>
              <a:rPr lang="zh-TW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年樹齡</a:t>
            </a:r>
            <a:endParaRPr lang="en-US" altLang="zh-TW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3.</a:t>
            </a:r>
            <a:r>
              <a:rPr lang="zh-TW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不動堂：供奉不動明王非常靈驗</a:t>
            </a:r>
            <a:endParaRPr lang="en-US" altLang="zh-TW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Times New Roman" panose="02020603050405020304" pitchFamily="18" charset="0"/>
              </a:rPr>
              <a:t>4</a:t>
            </a:r>
            <a:r>
              <a: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.</a:t>
            </a:r>
            <a:r>
              <a:rPr lang="zh-TW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白蛇的塚：投錢進洞許願會成功</a:t>
            </a:r>
            <a:endParaRPr lang="en-US" altLang="zh-TW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Times New Roman" panose="02020603050405020304" pitchFamily="18" charset="0"/>
              </a:rPr>
              <a:t>5</a:t>
            </a:r>
            <a:r>
              <a: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.</a:t>
            </a:r>
            <a:r>
              <a:rPr lang="zh-TW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朱印所：</a:t>
            </a: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Times New Roman" panose="02020603050405020304" pitchFamily="18" charset="0"/>
              </a:rPr>
              <a:t>購買</a:t>
            </a:r>
            <a:r>
              <a:rPr lang="zh-TW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御朱印之處</a:t>
            </a: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Times New Roman" panose="02020603050405020304" pitchFamily="18" charset="0"/>
              </a:rPr>
              <a:t>，爸爸有買</a:t>
            </a:r>
            <a:endParaRPr lang="en-US" altLang="zh-TW" sz="2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en-US" altLang="zh-TW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zh-TW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媽媽有買交通安全御守，我們有抽籤和祈福拜拜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</a:endParaRPr>
          </a:p>
        </p:txBody>
      </p:sp>
      <p:pic>
        <p:nvPicPr>
          <p:cNvPr id="11" name="圖片 10" descr="一張含有 戶外, 樹狀, 天空, 植物 的圖片&#10;&#10;自動產生的描述">
            <a:extLst>
              <a:ext uri="{FF2B5EF4-FFF2-40B4-BE49-F238E27FC236}">
                <a16:creationId xmlns:a16="http://schemas.microsoft.com/office/drawing/2014/main" id="{C10DBB8A-8328-2E9C-2F21-9EA3742F6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5" r="6855" b="3"/>
          <a:stretch/>
        </p:blipFill>
        <p:spPr>
          <a:xfrm>
            <a:off x="8431698" y="3264090"/>
            <a:ext cx="3760302" cy="3593910"/>
          </a:xfrm>
          <a:prstGeom prst="rect">
            <a:avLst/>
          </a:prstGeom>
        </p:spPr>
      </p:pic>
      <p:pic>
        <p:nvPicPr>
          <p:cNvPr id="13" name="圖片 12" descr="一張含有 戶外, 服裝, 人員, 雲 的圖片&#10;&#10;自動產生的描述">
            <a:extLst>
              <a:ext uri="{FF2B5EF4-FFF2-40B4-BE49-F238E27FC236}">
                <a16:creationId xmlns:a16="http://schemas.microsoft.com/office/drawing/2014/main" id="{5A163793-8751-D167-D1C7-5CFD323E5A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9" r="16873" b="2"/>
          <a:stretch/>
        </p:blipFill>
        <p:spPr>
          <a:xfrm>
            <a:off x="6108251" y="10"/>
            <a:ext cx="3816014" cy="3920034"/>
          </a:xfrm>
          <a:custGeom>
            <a:avLst/>
            <a:gdLst/>
            <a:ahLst/>
            <a:cxnLst/>
            <a:rect l="l" t="t" r="r" b="b"/>
            <a:pathLst>
              <a:path w="3816014" h="3920044">
                <a:moveTo>
                  <a:pt x="0" y="0"/>
                </a:moveTo>
                <a:lnTo>
                  <a:pt x="3816014" y="0"/>
                </a:lnTo>
                <a:lnTo>
                  <a:pt x="3816014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7" name="內容版面配置區 6" descr="一張含有 戶外, 服裝, 足部穿著, 人員 的圖片&#10;&#10;自動產生的描述">
            <a:extLst>
              <a:ext uri="{FF2B5EF4-FFF2-40B4-BE49-F238E27FC236}">
                <a16:creationId xmlns:a16="http://schemas.microsoft.com/office/drawing/2014/main" id="{AA067B43-2643-D2ED-1436-2769F2BDA1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r="4" b="4"/>
          <a:stretch/>
        </p:blipFill>
        <p:spPr>
          <a:xfrm>
            <a:off x="10088880" y="10"/>
            <a:ext cx="2103120" cy="3114666"/>
          </a:xfrm>
          <a:prstGeom prst="rect">
            <a:avLst/>
          </a:prstGeom>
        </p:spPr>
      </p:pic>
      <p:pic>
        <p:nvPicPr>
          <p:cNvPr id="9" name="圖片 8" descr="一張含有 戶外, 服裝, 人員, 樹狀 的圖片&#10;&#10;自動產生的描述">
            <a:extLst>
              <a:ext uri="{FF2B5EF4-FFF2-40B4-BE49-F238E27FC236}">
                <a16:creationId xmlns:a16="http://schemas.microsoft.com/office/drawing/2014/main" id="{8CDBC6B6-33E7-E22E-3B29-8E1405DA28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3548"/>
          <a:stretch/>
        </p:blipFill>
        <p:spPr>
          <a:xfrm>
            <a:off x="6108252" y="4076701"/>
            <a:ext cx="216258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2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673" y="585216"/>
            <a:ext cx="4866794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2024.2.4(SUN)</a:t>
            </a:r>
            <a:r>
              <a:rPr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第三天</a:t>
            </a:r>
            <a:endParaRPr lang="en-US" altLang="zh-TW" sz="2800" kern="1200" cap="all" spc="300" baseline="0" dirty="0">
              <a:latin typeface="+mn-ea"/>
              <a:ea typeface="+mn-ea"/>
              <a:cs typeface="+mj-cs"/>
            </a:endParaRPr>
          </a:p>
        </p:txBody>
      </p:sp>
      <p:pic>
        <p:nvPicPr>
          <p:cNvPr id="11" name="圖片 10" descr="一張含有 服裝, 天空, 人員, 戶外 的圖片&#10;&#10;自動產生的描述">
            <a:extLst>
              <a:ext uri="{FF2B5EF4-FFF2-40B4-BE49-F238E27FC236}">
                <a16:creationId xmlns:a16="http://schemas.microsoft.com/office/drawing/2014/main" id="{D64099F6-C55A-E4F2-FBE7-00621D2AB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r="18352" b="-4"/>
          <a:stretch/>
        </p:blipFill>
        <p:spPr>
          <a:xfrm>
            <a:off x="1" y="10"/>
            <a:ext cx="2934472" cy="3315748"/>
          </a:xfrm>
          <a:prstGeom prst="rect">
            <a:avLst/>
          </a:prstGeom>
        </p:spPr>
      </p:pic>
      <p:pic>
        <p:nvPicPr>
          <p:cNvPr id="4" name="圖片 3" descr="一張含有 戶外, 服裝, 天空, 人員 的圖片&#10;&#10;自動產生的描述">
            <a:extLst>
              <a:ext uri="{FF2B5EF4-FFF2-40B4-BE49-F238E27FC236}">
                <a16:creationId xmlns:a16="http://schemas.microsoft.com/office/drawing/2014/main" id="{6796C686-D0A6-8AAA-1FC9-226CD5F3C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5" r="12255" b="-4"/>
          <a:stretch/>
        </p:blipFill>
        <p:spPr>
          <a:xfrm>
            <a:off x="3095339" y="10"/>
            <a:ext cx="2999073" cy="331574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0FB216-68C6-4BA4-BE3A-D150792A2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631711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AB7FFDF-ACD6-C8A6-B782-6E6E2D4F9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1711" y="2178996"/>
            <a:ext cx="5060754" cy="4023360"/>
          </a:xfrm>
        </p:spPr>
        <p:txBody>
          <a:bodyPr>
            <a:normAutofit/>
          </a:bodyPr>
          <a:lstStyle/>
          <a:p>
            <a:r>
              <a:rPr lang="zh-TW" altLang="zh-TW" sz="2800" dirty="0">
                <a:effectLst/>
                <a:latin typeface="+mn-ea"/>
                <a:cs typeface="Times New Roman" panose="02020603050405020304" pitchFamily="18" charset="0"/>
              </a:rPr>
              <a:t>走路前往</a:t>
            </a:r>
            <a:r>
              <a:rPr lang="zh-TW" altLang="zh-TW" sz="280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北野天滿宮參觀</a:t>
            </a:r>
            <a:endParaRPr lang="en-US" altLang="zh-TW" sz="2800" dirty="0">
              <a:solidFill>
                <a:schemeClr val="bg2">
                  <a:lumMod val="2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r>
              <a:rPr lang="zh-TW" altLang="zh-TW" sz="280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北野天滿宮主祭神是學問之神菅原道真，姊姊有買學業順利的御守</a:t>
            </a:r>
            <a:r>
              <a:rPr lang="zh-TW" altLang="en-US" sz="280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，我有去摸牛可以保佑</a:t>
            </a:r>
            <a:r>
              <a:rPr lang="zh-TW" altLang="zh-TW" sz="280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學業順利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pic>
        <p:nvPicPr>
          <p:cNvPr id="8" name="圖片 7" descr="一張含有 戶外, 樹狀, 地面, 人員 的圖片&#10;&#10;自動產生的描述">
            <a:extLst>
              <a:ext uri="{FF2B5EF4-FFF2-40B4-BE49-F238E27FC236}">
                <a16:creationId xmlns:a16="http://schemas.microsoft.com/office/drawing/2014/main" id="{D802EC3E-856D-15E6-1F5C-D600866CB2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9" b="19903"/>
          <a:stretch/>
        </p:blipFill>
        <p:spPr>
          <a:xfrm>
            <a:off x="20" y="3476625"/>
            <a:ext cx="6094392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3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027048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2024.2.4(SUN)</a:t>
            </a:r>
            <a:r>
              <a:rPr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第三天</a:t>
            </a:r>
            <a:endParaRPr lang="en-US" altLang="zh-TW" sz="2800" kern="1200" cap="all" spc="200" baseline="0" dirty="0">
              <a:latin typeface="+mn-ea"/>
              <a:ea typeface="+mn-ea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3478454-E70F-FA43-1718-293470ABB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027048" cy="4023360"/>
          </a:xfrm>
        </p:spPr>
        <p:txBody>
          <a:bodyPr>
            <a:normAutofit/>
          </a:bodyPr>
          <a:lstStyle/>
          <a:p>
            <a:r>
              <a:rPr lang="zh-TW" altLang="zh-TW" sz="2800" dirty="0">
                <a:solidFill>
                  <a:schemeClr val="bg2">
                    <a:lumMod val="25000"/>
                  </a:schemeClr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在京都車站</a:t>
            </a:r>
            <a:r>
              <a:rPr lang="zh-TW" altLang="en-US" sz="2800" dirty="0">
                <a:solidFill>
                  <a:schemeClr val="bg2">
                    <a:lumMod val="25000"/>
                  </a:schemeClr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逛逛，去</a:t>
            </a:r>
            <a:r>
              <a:rPr lang="zh-TW" altLang="zh-TW" sz="2800" dirty="0">
                <a:solidFill>
                  <a:schemeClr val="bg2">
                    <a:lumMod val="25000"/>
                  </a:schemeClr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流水瀑布電扶梯、空中路徑</a:t>
            </a:r>
            <a:r>
              <a:rPr lang="zh-TW" altLang="en-US" sz="2800" dirty="0">
                <a:solidFill>
                  <a:schemeClr val="bg2">
                    <a:lumMod val="25000"/>
                  </a:schemeClr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zh-TW" sz="2800" dirty="0">
                <a:solidFill>
                  <a:schemeClr val="bg2">
                    <a:lumMod val="25000"/>
                  </a:schemeClr>
                </a:solidFill>
                <a:effectLst/>
                <a:ea typeface="微軟正黑體" panose="020B0604030504040204" pitchFamily="34" charset="-120"/>
                <a:cs typeface="Times New Roman" panose="02020603050405020304" pitchFamily="18" charset="0"/>
              </a:rPr>
              <a:t>京都塔拍照</a:t>
            </a: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圖片 6" descr="一張含有 服裝, 天空, 人員, 戶外 的圖片&#10;&#10;自動產生的描述">
            <a:extLst>
              <a:ext uri="{FF2B5EF4-FFF2-40B4-BE49-F238E27FC236}">
                <a16:creationId xmlns:a16="http://schemas.microsoft.com/office/drawing/2014/main" id="{C5D0BCD6-2547-4252-8B06-29F5D42A1C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3246"/>
          <a:stretch/>
        </p:blipFill>
        <p:spPr>
          <a:xfrm>
            <a:off x="6408277" y="481264"/>
            <a:ext cx="2213811" cy="28557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3DD8E54-04F2-4654-A7A8-CDC2915FA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776090" y="481264"/>
            <a:ext cx="2931277" cy="1857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圖片 8" descr="一張含有 服裝, 足部穿著, 人員, 夾克 的圖片&#10;&#10;自動產生的描述">
            <a:extLst>
              <a:ext uri="{FF2B5EF4-FFF2-40B4-BE49-F238E27FC236}">
                <a16:creationId xmlns:a16="http://schemas.microsoft.com/office/drawing/2014/main" id="{F984A702-BC58-86C9-77A2-93051F0D69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2076"/>
          <a:stretch/>
        </p:blipFill>
        <p:spPr>
          <a:xfrm>
            <a:off x="6398651" y="3497932"/>
            <a:ext cx="2223437" cy="2902868"/>
          </a:xfrm>
          <a:prstGeom prst="rect">
            <a:avLst/>
          </a:prstGeom>
        </p:spPr>
      </p:pic>
      <p:pic>
        <p:nvPicPr>
          <p:cNvPr id="4" name="內容版面配置區 3" descr="一張含有 建築, 天空, 服裝, 戶外 的圖片&#10;&#10;自動產生的描述">
            <a:extLst>
              <a:ext uri="{FF2B5EF4-FFF2-40B4-BE49-F238E27FC236}">
                <a16:creationId xmlns:a16="http://schemas.microsoft.com/office/drawing/2014/main" id="{FE28F32A-A820-6517-FA09-F3B67AC50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" r="1" b="1"/>
          <a:stretch/>
        </p:blipFill>
        <p:spPr>
          <a:xfrm>
            <a:off x="8776091" y="2503727"/>
            <a:ext cx="2931277" cy="389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7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9287FC-91B5-BA38-8BB7-703DD87B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2024.2.4(SUN)</a:t>
            </a:r>
            <a:r>
              <a:rPr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第三天</a:t>
            </a:r>
            <a:endParaRPr lang="zh-TW" altLang="en-US" sz="2800" spc="200" dirty="0">
              <a:latin typeface="+mn-ea"/>
              <a:ea typeface="+mn-ea"/>
            </a:endParaRP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54FF7A75-E6D7-A5AE-23AF-C59B2FD7B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前往</a:t>
            </a:r>
            <a:r>
              <a:rPr lang="zh-TW" altLang="zh-TW" sz="280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伏見稻荷大社參觀</a:t>
            </a:r>
            <a:endParaRPr lang="en-US" altLang="zh-TW" sz="2800" dirty="0">
              <a:solidFill>
                <a:schemeClr val="bg2">
                  <a:lumMod val="2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TW" altLang="zh-TW" sz="280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觀看重點</a:t>
            </a:r>
            <a:endParaRPr lang="en-US" altLang="zh-TW" sz="2800" dirty="0">
              <a:solidFill>
                <a:schemeClr val="bg2">
                  <a:lumMod val="2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1.</a:t>
            </a:r>
            <a:r>
              <a:rPr lang="zh-TW" altLang="zh-TW" sz="280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樓門</a:t>
            </a:r>
            <a:endParaRPr lang="en-US" altLang="zh-TW" sz="2800" dirty="0">
              <a:solidFill>
                <a:schemeClr val="bg2">
                  <a:lumMod val="2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2.</a:t>
            </a:r>
            <a:r>
              <a:rPr lang="zh-TW" altLang="zh-TW" sz="280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正殿</a:t>
            </a:r>
            <a:endParaRPr lang="en-US" altLang="zh-TW" sz="2800" dirty="0">
              <a:solidFill>
                <a:schemeClr val="bg2">
                  <a:lumMod val="2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3.</a:t>
            </a:r>
            <a:r>
              <a:rPr lang="zh-TW" altLang="zh-TW" sz="28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千本鳥居</a:t>
            </a:r>
            <a:r>
              <a:rPr lang="en-US" altLang="zh-TW" sz="28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zh-TW" altLang="zh-TW" sz="28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右進左出</a:t>
            </a:r>
            <a:r>
              <a:rPr lang="en-US" altLang="zh-TW" sz="2800" dirty="0">
                <a:solidFill>
                  <a:srgbClr val="FF0000"/>
                </a:solidFill>
                <a:effectLst/>
                <a:latin typeface="+mn-ea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4.</a:t>
            </a:r>
            <a:r>
              <a:rPr lang="zh-TW" altLang="zh-TW" sz="280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奧社奉拜所</a:t>
            </a:r>
            <a:endParaRPr lang="en-US" altLang="zh-TW" sz="2800" dirty="0">
              <a:solidFill>
                <a:schemeClr val="bg2">
                  <a:lumMod val="2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zh-TW" sz="280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5.</a:t>
            </a:r>
            <a:r>
              <a:rPr lang="zh-TW" altLang="zh-TW" sz="280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熊鷹社</a:t>
            </a:r>
            <a:endParaRPr lang="en-US" altLang="zh-TW" sz="2800" dirty="0">
              <a:solidFill>
                <a:schemeClr val="bg2">
                  <a:lumMod val="2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  <a:p>
            <a:r>
              <a:rPr lang="zh-TW" altLang="en-US" sz="2800" dirty="0">
                <a:solidFill>
                  <a:srgbClr val="FF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rPr>
              <a:t>這是影片</a:t>
            </a:r>
            <a:endParaRPr lang="en-US" sz="2800" dirty="0">
              <a:solidFill>
                <a:srgbClr val="FF0000"/>
              </a:solidFill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6D48A6-724B-495A-89BB-DC186027C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3803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4181C4F-BA33-4970-80F5-1AB90E3B4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10" y="321731"/>
            <a:ext cx="3278619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729497187.008279">
            <a:hlinkClick r:id="" action="ppaction://media"/>
            <a:extLst>
              <a:ext uri="{FF2B5EF4-FFF2-40B4-BE49-F238E27FC236}">
                <a16:creationId xmlns:a16="http://schemas.microsoft.com/office/drawing/2014/main" id="{4E5859FE-7D5A-944F-8C42-D3E1AF815D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5630" y="484069"/>
            <a:ext cx="1877377" cy="333756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D5684D9-D82E-427C-AFDD-DCB0B0F8F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8513" y="311970"/>
            <a:ext cx="2028821" cy="1180366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2BA58DB-4D3F-4324-9EB3-0C40D0325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72" y="1665817"/>
            <a:ext cx="2014462" cy="2318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729497187.101968">
            <a:hlinkClick r:id="" action="ppaction://media"/>
            <a:extLst>
              <a:ext uri="{FF2B5EF4-FFF2-40B4-BE49-F238E27FC236}">
                <a16:creationId xmlns:a16="http://schemas.microsoft.com/office/drawing/2014/main" id="{F1DCCDCB-4B3B-FAA5-90D4-6A6973322F8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2389" y="1804306"/>
            <a:ext cx="1134744" cy="201732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B698BF10-41D1-450D-AFDF-A43B2EB08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2442" cy="23122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內容版面配置區 15" descr="一張含有 服裝, 戶外, 人員, 天空 的圖片&#10;&#10;自動產生的描述">
            <a:extLst>
              <a:ext uri="{FF2B5EF4-FFF2-40B4-BE49-F238E27FC236}">
                <a16:creationId xmlns:a16="http://schemas.microsoft.com/office/drawing/2014/main" id="{6FF88469-D0C2-E3BC-76A5-654363100F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470" y="4321465"/>
            <a:ext cx="1488186" cy="1984248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2133BEDA-8F44-4EE1-AB2D-1710BC135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圖片 18" descr="一張含有 服裝, 人員, 男人, 人民 的圖片&#10;&#10;自動產生的描述">
            <a:extLst>
              <a:ext uri="{FF2B5EF4-FFF2-40B4-BE49-F238E27FC236}">
                <a16:creationId xmlns:a16="http://schemas.microsoft.com/office/drawing/2014/main" id="{2714FAD7-FF14-2E82-BB4C-E514C59C86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147" y="4321464"/>
            <a:ext cx="2645664" cy="198424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5EB43B3F-B5C2-56B0-E0AB-3D34DC5E97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09485">
            <a:off x="2674045" y="4714041"/>
            <a:ext cx="1058784" cy="105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6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57B7E56-630C-4F8E-9323-83CEA472C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5141002" cy="6148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EA23BE0-3884-C628-DE75-F799F89A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028318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2800" dirty="0">
                <a:solidFill>
                  <a:srgbClr val="FFFFFF"/>
                </a:solidFill>
                <a:latin typeface="+mn-ea"/>
                <a:ea typeface="+mn-ea"/>
              </a:rPr>
              <a:t>2024.2.4(SUN)</a:t>
            </a:r>
            <a:r>
              <a:rPr lang="zh-TW" altLang="en-US" sz="2800" dirty="0">
                <a:solidFill>
                  <a:srgbClr val="FFFFFF"/>
                </a:solidFill>
                <a:latin typeface="+mn-ea"/>
                <a:ea typeface="+mn-ea"/>
              </a:rPr>
              <a:t>第三天</a:t>
            </a:r>
            <a:endParaRPr lang="en-US" altLang="zh-TW" sz="2800" b="1" kern="1200" cap="all" spc="300" baseline="0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3529160-B48D-4DE7-8F8C-EDDD16096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E61A7EA9-C4F8-8E25-E9D7-B265F15C4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spcBef>
                <a:spcPct val="0"/>
              </a:spcBef>
              <a:buNone/>
            </a:pPr>
            <a:r>
              <a:rPr lang="zh-TW" altLang="en-US" sz="2800" cap="all" spc="100" dirty="0">
                <a:solidFill>
                  <a:srgbClr val="FFFFFF"/>
                </a:solidFill>
                <a:latin typeface="+mn-ea"/>
                <a:cs typeface="+mj-cs"/>
              </a:rPr>
              <a:t>在</a:t>
            </a:r>
            <a:r>
              <a:rPr lang="zh-TW" altLang="zh-TW" sz="2800" cap="all" spc="100" dirty="0">
                <a:solidFill>
                  <a:srgbClr val="FFFFFF"/>
                </a:solidFill>
                <a:latin typeface="+mn-ea"/>
                <a:cs typeface="+mj-cs"/>
              </a:rPr>
              <a:t>伏見稻荷大社</a:t>
            </a:r>
            <a:r>
              <a:rPr lang="zh-TW" altLang="en-US" sz="2800" cap="all" spc="100" dirty="0">
                <a:solidFill>
                  <a:srgbClr val="FFFFFF"/>
                </a:solidFill>
                <a:latin typeface="+mn-ea"/>
                <a:cs typeface="+mj-cs"/>
              </a:rPr>
              <a:t>，為了看更多鳥居，</a:t>
            </a:r>
            <a:r>
              <a:rPr lang="zh-TW" altLang="zh-TW" sz="2800" cap="all" spc="100" dirty="0">
                <a:solidFill>
                  <a:srgbClr val="FFFFFF"/>
                </a:solidFill>
                <a:latin typeface="+mn-ea"/>
                <a:cs typeface="+mj-cs"/>
              </a:rPr>
              <a:t>我和姑姑、哥哥一起爬</a:t>
            </a:r>
            <a:r>
              <a:rPr lang="zh-TW" altLang="en-US" sz="2800" cap="all" spc="100" dirty="0">
                <a:solidFill>
                  <a:srgbClr val="FFFFFF"/>
                </a:solidFill>
                <a:latin typeface="+mn-ea"/>
                <a:cs typeface="+mj-cs"/>
              </a:rPr>
              <a:t>上</a:t>
            </a:r>
            <a:r>
              <a:rPr lang="zh-TW" altLang="zh-TW" sz="2800" cap="all" spc="100" dirty="0">
                <a:solidFill>
                  <a:srgbClr val="FFFFFF"/>
                </a:solidFill>
                <a:latin typeface="+mn-ea"/>
                <a:cs typeface="+mj-cs"/>
              </a:rPr>
              <a:t>稻荷山</a:t>
            </a:r>
            <a:r>
              <a:rPr lang="zh-TW" altLang="en-US" sz="2800" cap="all" spc="100" dirty="0">
                <a:solidFill>
                  <a:srgbClr val="FFFFFF"/>
                </a:solidFill>
                <a:latin typeface="+mn-ea"/>
                <a:cs typeface="+mj-cs"/>
              </a:rPr>
              <a:t>的山頂，還剛好看到夕陽</a:t>
            </a:r>
            <a:endParaRPr lang="en-US" sz="2800" cap="all" spc="100" dirty="0">
              <a:solidFill>
                <a:srgbClr val="FFFFFF"/>
              </a:solidFill>
              <a:latin typeface="+mn-ea"/>
              <a:cs typeface="+mj-cs"/>
            </a:endParaRPr>
          </a:p>
        </p:txBody>
      </p:sp>
      <p:pic>
        <p:nvPicPr>
          <p:cNvPr id="8" name="內容版面配置區 7" descr="一張含有 戶外, 天空, 雲, 地平線 的圖片&#10;&#10;自動產生的描述">
            <a:extLst>
              <a:ext uri="{FF2B5EF4-FFF2-40B4-BE49-F238E27FC236}">
                <a16:creationId xmlns:a16="http://schemas.microsoft.com/office/drawing/2014/main" id="{757B611C-CFD1-194E-7B4D-0BD22D6ABF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6" r="13582" b="-4"/>
          <a:stretch/>
        </p:blipFill>
        <p:spPr>
          <a:xfrm>
            <a:off x="5626826" y="321731"/>
            <a:ext cx="3798244" cy="3674848"/>
          </a:xfrm>
          <a:prstGeom prst="rect">
            <a:avLst/>
          </a:prstGeom>
        </p:spPr>
      </p:pic>
      <p:pic>
        <p:nvPicPr>
          <p:cNvPr id="11" name="圖片 10" descr="一張含有 戶外, 雲, 天空, 地平線 的圖片&#10;&#10;自動產生的描述">
            <a:extLst>
              <a:ext uri="{FF2B5EF4-FFF2-40B4-BE49-F238E27FC236}">
                <a16:creationId xmlns:a16="http://schemas.microsoft.com/office/drawing/2014/main" id="{694BE20C-C507-E12A-08B9-8B9FFFEDAA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r="19401" b="-2"/>
          <a:stretch/>
        </p:blipFill>
        <p:spPr>
          <a:xfrm>
            <a:off x="9583347" y="321734"/>
            <a:ext cx="2286921" cy="2727667"/>
          </a:xfrm>
          <a:prstGeom prst="rect">
            <a:avLst/>
          </a:prstGeom>
        </p:spPr>
      </p:pic>
      <p:pic>
        <p:nvPicPr>
          <p:cNvPr id="17" name="圖片 16" descr="一張含有 人員, 戶外, 服裝, 天空 的圖片&#10;&#10;自動產生的描述">
            <a:extLst>
              <a:ext uri="{FF2B5EF4-FFF2-40B4-BE49-F238E27FC236}">
                <a16:creationId xmlns:a16="http://schemas.microsoft.com/office/drawing/2014/main" id="{2951CC7D-8939-696E-1FBE-908F9006A8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3" r="15400" b="3"/>
          <a:stretch/>
        </p:blipFill>
        <p:spPr>
          <a:xfrm>
            <a:off x="9583346" y="3210266"/>
            <a:ext cx="2286921" cy="3249800"/>
          </a:xfrm>
          <a:prstGeom prst="rect">
            <a:avLst/>
          </a:prstGeom>
        </p:spPr>
      </p:pic>
      <p:pic>
        <p:nvPicPr>
          <p:cNvPr id="15" name="圖片 14" descr="一張含有 戶外, 天空, 樹狀, 雲 的圖片&#10;&#10;自動產生的描述">
            <a:extLst>
              <a:ext uri="{FF2B5EF4-FFF2-40B4-BE49-F238E27FC236}">
                <a16:creationId xmlns:a16="http://schemas.microsoft.com/office/drawing/2014/main" id="{C195FDAD-E176-B4F1-31B0-27828DCD54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r="4" b="15163"/>
          <a:stretch/>
        </p:blipFill>
        <p:spPr>
          <a:xfrm>
            <a:off x="5626823" y="4157449"/>
            <a:ext cx="3798247" cy="231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60626D-C60E-E4BE-435E-5CE17423D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51675E5-CEFA-4372-8BEE-30D69EAFD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5141002" cy="6148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D3A1C37-6442-E1B1-515E-FF4B8736C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028318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TW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2024.2.5(MON)</a:t>
            </a:r>
            <a:r>
              <a:rPr lang="zh-TW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第四天</a:t>
            </a:r>
            <a:endParaRPr lang="en-US" altLang="zh-TW" sz="2800" b="1" kern="1200" cap="all" spc="300" baseline="0" dirty="0">
              <a:solidFill>
                <a:srgbClr val="FFFFFF"/>
              </a:solidFill>
              <a:latin typeface="+mn-ea"/>
              <a:ea typeface="+mn-ea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D780B05-5E2B-42BF-B88A-DFF665BDD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636A1F6-3F3B-6347-BFEE-9D52C02AC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pPr algn="just"/>
            <a:r>
              <a:rPr lang="zh-TW" altLang="en-US" sz="2800" dirty="0">
                <a:latin typeface="+mn-ea"/>
                <a:cs typeface="Times New Roman" panose="02020603050405020304" pitchFamily="18" charset="0"/>
              </a:rPr>
              <a:t>去</a:t>
            </a:r>
            <a:r>
              <a:rPr lang="zh-TW" altLang="zh-TW" sz="2800" dirty="0">
                <a:latin typeface="+mn-ea"/>
                <a:cs typeface="Times New Roman" panose="02020603050405020304" pitchFamily="18" charset="0"/>
              </a:rPr>
              <a:t>四條西洞院食堂吃早餐，可以像自助餐點餐挑選自己喜歡吃的</a:t>
            </a:r>
            <a:endParaRPr lang="en-US" altLang="zh-TW" sz="2800" dirty="0">
              <a:latin typeface="+mn-ea"/>
              <a:cs typeface="Times New Roman" panose="02020603050405020304" pitchFamily="18" charset="0"/>
            </a:endParaRPr>
          </a:p>
          <a:p>
            <a:pPr algn="just"/>
            <a:r>
              <a:rPr lang="zh-TW" altLang="en-US" sz="2800" dirty="0">
                <a:latin typeface="+mn-ea"/>
                <a:cs typeface="Times New Roman" panose="02020603050405020304" pitchFamily="18" charset="0"/>
              </a:rPr>
              <a:t>吃完後我們</a:t>
            </a:r>
            <a:r>
              <a:rPr lang="zh-TW" altLang="zh-TW" sz="2800" dirty="0">
                <a:latin typeface="+mn-ea"/>
                <a:cs typeface="Times New Roman" panose="02020603050405020304" pitchFamily="18" charset="0"/>
              </a:rPr>
              <a:t>走路至京都熱鬧的河原町逛逛</a:t>
            </a:r>
            <a:r>
              <a:rPr lang="zh-TW" altLang="en-US" sz="2800" dirty="0">
                <a:latin typeface="+mn-ea"/>
                <a:cs typeface="Times New Roman" panose="02020603050405020304" pitchFamily="18" charset="0"/>
              </a:rPr>
              <a:t>，爸爸買了鯛魚燒給大家吃</a:t>
            </a:r>
            <a:endParaRPr lang="en-US" altLang="zh-TW" sz="2800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3" name="圖片 2" descr="一張含有 文字, 人員, 點心, 服裝 的圖片&#10;&#10;自動產生的描述">
            <a:extLst>
              <a:ext uri="{FF2B5EF4-FFF2-40B4-BE49-F238E27FC236}">
                <a16:creationId xmlns:a16="http://schemas.microsoft.com/office/drawing/2014/main" id="{25658AB5-E592-6C72-C063-D8D2AB9B1D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8" r="1" b="16470"/>
          <a:stretch/>
        </p:blipFill>
        <p:spPr>
          <a:xfrm>
            <a:off x="5626827" y="321732"/>
            <a:ext cx="3798244" cy="367484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2F95EF5-2925-4CF0-8C9E-8C8A4D5B1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1732"/>
            <a:ext cx="2286920" cy="21082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內容版面配置區 5" descr="一張含有 速食, 室內, 點心, 麵包店 的圖片&#10;&#10;自動產生的描述">
            <a:extLst>
              <a:ext uri="{FF2B5EF4-FFF2-40B4-BE49-F238E27FC236}">
                <a16:creationId xmlns:a16="http://schemas.microsoft.com/office/drawing/2014/main" id="{A24C3F21-7A88-0F21-227B-3271FB8E25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1" r="4" b="2658"/>
          <a:stretch/>
        </p:blipFill>
        <p:spPr>
          <a:xfrm>
            <a:off x="5626824" y="4157449"/>
            <a:ext cx="3798246" cy="2313255"/>
          </a:xfrm>
          <a:prstGeom prst="rect">
            <a:avLst/>
          </a:prstGeom>
        </p:spPr>
      </p:pic>
      <p:pic>
        <p:nvPicPr>
          <p:cNvPr id="5" name="圖片 4" descr="一張含有 點心, 人員, 速食, 食物 的圖片&#10;&#10;自動產生的描述">
            <a:extLst>
              <a:ext uri="{FF2B5EF4-FFF2-40B4-BE49-F238E27FC236}">
                <a16:creationId xmlns:a16="http://schemas.microsoft.com/office/drawing/2014/main" id="{73169010-2D2A-6567-08B0-1963E99A2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9" r="2" b="2"/>
          <a:stretch/>
        </p:blipFill>
        <p:spPr>
          <a:xfrm>
            <a:off x="9583347" y="2590800"/>
            <a:ext cx="2286921" cy="38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4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要素">
  <a:themeElements>
    <a:clrScheme name="要素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要素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要素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952</TotalTime>
  <Words>1036</Words>
  <Application>Microsoft Office PowerPoint</Application>
  <PresentationFormat>寬螢幕</PresentationFormat>
  <Paragraphs>92</Paragraphs>
  <Slides>29</Slides>
  <Notes>1</Notes>
  <HiddenSlides>0</HiddenSlides>
  <MMClips>4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7" baseType="lpstr">
      <vt:lpstr>Microsoft JhengHei UI</vt:lpstr>
      <vt:lpstr>微軟正黑體</vt:lpstr>
      <vt:lpstr>Arial</vt:lpstr>
      <vt:lpstr>Calibri</vt:lpstr>
      <vt:lpstr>Tw Cen MT</vt:lpstr>
      <vt:lpstr>Tw Cen MT Condensed</vt:lpstr>
      <vt:lpstr>Wingdings 3</vt:lpstr>
      <vt:lpstr>要素</vt:lpstr>
      <vt:lpstr>大阪京都10日遊</vt:lpstr>
      <vt:lpstr> 2024.2.2(FRI)第一天               </vt:lpstr>
      <vt:lpstr>2024.2.3(SAT)第二天</vt:lpstr>
      <vt:lpstr>2024.2.4(SUN)第三天</vt:lpstr>
      <vt:lpstr>2024.2.4(SUN)第三天</vt:lpstr>
      <vt:lpstr>2024.2.4(SUN)第三天</vt:lpstr>
      <vt:lpstr>2024.2.4(SUN)第三天</vt:lpstr>
      <vt:lpstr>2024.2.4(SUN)第三天</vt:lpstr>
      <vt:lpstr>2024.2.5(MON)第四天</vt:lpstr>
      <vt:lpstr>2024.2.5(MON)第四天</vt:lpstr>
      <vt:lpstr>2024.2.6(TUE)第五天</vt:lpstr>
      <vt:lpstr>2024.2.6(TUE)第五天</vt:lpstr>
      <vt:lpstr>2024.2.6(TUE)第五天</vt:lpstr>
      <vt:lpstr>2024.2.7(WED)第六天</vt:lpstr>
      <vt:lpstr>2024.2.7(WED)第六天</vt:lpstr>
      <vt:lpstr>2024.2.7(WED)第六天</vt:lpstr>
      <vt:lpstr>2024.2.8(THU)第七天</vt:lpstr>
      <vt:lpstr>2024.2.8(THU)第七天</vt:lpstr>
      <vt:lpstr>2024.2.8(THU)第七天</vt:lpstr>
      <vt:lpstr>2024.2.8(THU)第七天</vt:lpstr>
      <vt:lpstr>2024.2.8(THU)第七天</vt:lpstr>
      <vt:lpstr>2024.2.9(FRI)第八天</vt:lpstr>
      <vt:lpstr>2024.2.9(FRI)第八天</vt:lpstr>
      <vt:lpstr>2024.2.9(FRI)第八天</vt:lpstr>
      <vt:lpstr>2024.2.9(FRI)第八天</vt:lpstr>
      <vt:lpstr>2024.2.9(FRI)第八天</vt:lpstr>
      <vt:lpstr>2024.2.10(SAT)第九天</vt:lpstr>
      <vt:lpstr>2024.2.10(SUN)第十天</vt:lpstr>
      <vt:lpstr>桃園機場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A6002-3</dc:creator>
  <cp:lastModifiedBy>A6002-3</cp:lastModifiedBy>
  <cp:revision>144</cp:revision>
  <dcterms:created xsi:type="dcterms:W3CDTF">2023-08-09T13:14:08Z</dcterms:created>
  <dcterms:modified xsi:type="dcterms:W3CDTF">2024-02-14T02:02:32Z</dcterms:modified>
</cp:coreProperties>
</file>