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4" r:id="rId4"/>
    <p:sldId id="258" r:id="rId5"/>
    <p:sldId id="267" r:id="rId6"/>
    <p:sldId id="268" r:id="rId7"/>
    <p:sldId id="269" r:id="rId8"/>
    <p:sldId id="259" r:id="rId9"/>
    <p:sldId id="270" r:id="rId10"/>
    <p:sldId id="272" r:id="rId11"/>
    <p:sldId id="271" r:id="rId12"/>
    <p:sldId id="261" r:id="rId13"/>
    <p:sldId id="262" r:id="rId14"/>
    <p:sldId id="263" r:id="rId15"/>
    <p:sldId id="265" r:id="rId16"/>
  </p:sldIdLst>
  <p:sldSz cx="18288000" cy="10287000"/>
  <p:notesSz cx="6858000" cy="9144000"/>
  <p:embeddedFontLst>
    <p:embeddedFont>
      <p:font typeface="可画山海体-繁" panose="02020500000000000000" charset="-122"/>
      <p:regular r:id="rId17"/>
    </p:embeddedFont>
    <p:embeddedFont>
      <p:font typeface="可画悦酷黑体-繁" panose="02020500000000000000" charset="-128"/>
      <p:regular r:id="rId18"/>
    </p:embeddedFont>
    <p:embeddedFont>
      <p:font typeface="Calibri" panose="020F0502020204030204" pitchFamily="34" charset="0"/>
      <p:regular r:id="rId19"/>
      <p:bold r:id="rId20"/>
      <p:italic r:id="rId21"/>
      <p:boldItalic r:id="rId22"/>
    </p:embeddedFont>
    <p:embeddedFont>
      <p:font typeface="Gaegu" panose="02020500000000000000" charset="0"/>
      <p:regular r:id="rId23"/>
    </p:embeddedFont>
    <p:embeddedFont>
      <p:font typeface="Marykate" panose="02020500000000000000" charset="0"/>
      <p:regular r:id="rId24"/>
    </p:embeddedFont>
    <p:embeddedFont>
      <p:font typeface="文鼎標楷注音" panose="03000600000000000000" pitchFamily="66" charset="-120"/>
      <p:regular r:id="rId25"/>
    </p:embeddedFont>
    <p:embeddedFont>
      <p:font typeface="書法中楷（注音一）" panose="02010609010101010101" pitchFamily="49" charset="-12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53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6.svg"/><Relationship Id="rId3" Type="http://schemas.openxmlformats.org/officeDocument/2006/relationships/image" Target="../media/image12.svg"/><Relationship Id="rId7" Type="http://schemas.openxmlformats.org/officeDocument/2006/relationships/image" Target="../media/image8.svg"/><Relationship Id="rId12"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8.svg"/><Relationship Id="rId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36.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svg"/><Relationship Id="rId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1.sv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4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6.svg"/><Relationship Id="rId12" Type="http://schemas.openxmlformats.org/officeDocument/2006/relationships/image" Target="../media/image19.png"/><Relationship Id="rId17" Type="http://schemas.microsoft.com/office/2007/relationships/hdphoto" Target="../media/hdphoto1.wdp"/><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8.svg"/><Relationship Id="rId15" Type="http://schemas.openxmlformats.org/officeDocument/2006/relationships/image" Target="../media/image22.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8.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9.svg"/><Relationship Id="rId3" Type="http://schemas.openxmlformats.org/officeDocument/2006/relationships/image" Target="../media/image25.svg"/><Relationship Id="rId7" Type="http://schemas.openxmlformats.org/officeDocument/2006/relationships/image" Target="../media/image6.svg"/><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27.svg"/><Relationship Id="rId10" Type="http://schemas.openxmlformats.org/officeDocument/2006/relationships/image" Target="../media/image15.png"/><Relationship Id="rId4" Type="http://schemas.openxmlformats.org/officeDocument/2006/relationships/image" Target="../media/image26.png"/><Relationship Id="rId9" Type="http://schemas.openxmlformats.org/officeDocument/2006/relationships/image" Target="../media/image10.svg"/><Relationship Id="rId14" Type="http://schemas.openxmlformats.org/officeDocument/2006/relationships/hyperlink" Target="https://www.youtube.com/watch?v=EgoMaQb6ho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MNAsPN15FH0" TargetMode="External"/><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MNAsPN15FH0" TargetMode="External"/><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2209800" y="2994758"/>
            <a:ext cx="10335859" cy="3833165"/>
          </a:xfrm>
          <a:prstGeom prst="rect">
            <a:avLst/>
          </a:prstGeom>
        </p:spPr>
        <p:txBody>
          <a:bodyPr wrap="square" lIns="0" tIns="0" rIns="0" bIns="0" rtlCol="0" anchor="t">
            <a:spAutoFit/>
          </a:bodyPr>
          <a:lstStyle/>
          <a:p>
            <a:pPr algn="ctr">
              <a:lnSpc>
                <a:spcPts val="34615"/>
              </a:lnSpc>
            </a:pPr>
            <a:r>
              <a:rPr lang="en-US" sz="24725" dirty="0" err="1">
                <a:solidFill>
                  <a:srgbClr val="000000"/>
                </a:solidFill>
                <a:latin typeface="書法中楷（注音一）" panose="02010609010101010101" pitchFamily="49" charset="-120"/>
                <a:ea typeface="書法中楷（注音一）" panose="02010609010101010101" pitchFamily="49" charset="-120"/>
                <a:cs typeface="可画山海体-繁"/>
                <a:sym typeface="可画山海体-繁"/>
              </a:rPr>
              <a:t>病毒</a:t>
            </a:r>
            <a:endParaRPr lang="en-US" sz="24725" dirty="0">
              <a:solidFill>
                <a:srgbClr val="000000"/>
              </a:solidFill>
              <a:latin typeface="書法中楷（注音一）" panose="02010609010101010101" pitchFamily="49" charset="-120"/>
              <a:ea typeface="書法中楷（注音一）" panose="02010609010101010101" pitchFamily="49" charset="-120"/>
              <a:cs typeface="可画山海体-繁"/>
              <a:sym typeface="可画山海体-繁"/>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239719" y="647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837691" y="671945"/>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782800" y="5143500"/>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6934200" y="627420"/>
            <a:ext cx="4967967" cy="1282402"/>
          </a:xfrm>
          <a:prstGeom prst="rect">
            <a:avLst/>
          </a:prstGeom>
        </p:spPr>
        <p:txBody>
          <a:bodyPr wrap="square" lIns="0" tIns="0" rIns="0" bIns="0" rtlCol="0" anchor="t">
            <a:spAutoFit/>
          </a:bodyPr>
          <a:lstStyle/>
          <a:p>
            <a:pPr algn="ctr">
              <a:lnSpc>
                <a:spcPts val="9976"/>
              </a:lnSpc>
            </a:pPr>
            <a:r>
              <a:rPr lang="zh-TW" altLang="en-US" sz="11500" dirty="0">
                <a:solidFill>
                  <a:srgbClr val="000000"/>
                </a:solidFill>
                <a:latin typeface="文鼎標楷注音" panose="03000600000000000000" pitchFamily="66" charset="-120"/>
                <a:ea typeface="文鼎標楷注音" panose="03000600000000000000" pitchFamily="66" charset="-120"/>
                <a:sym typeface="Marykate"/>
              </a:rPr>
              <a:t>預防</a:t>
            </a:r>
            <a:endParaRPr lang="en-US" sz="11500" dirty="0">
              <a:solidFill>
                <a:srgbClr val="000000"/>
              </a:solidFill>
              <a:latin typeface="文鼎標楷注音" panose="03000600000000000000" pitchFamily="66" charset="-120"/>
              <a:ea typeface="文鼎標楷注音" panose="03000600000000000000" pitchFamily="66" charset="-120"/>
              <a:sym typeface="Marykate"/>
            </a:endParaRPr>
          </a:p>
        </p:txBody>
      </p:sp>
      <p:pic>
        <p:nvPicPr>
          <p:cNvPr id="10" name="圖片 9">
            <a:extLst>
              <a:ext uri="{FF2B5EF4-FFF2-40B4-BE49-F238E27FC236}">
                <a16:creationId xmlns:a16="http://schemas.microsoft.com/office/drawing/2014/main" id="{7FB81762-E72E-495B-B94F-35075907FB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0043" y="432955"/>
            <a:ext cx="9182100" cy="9182100"/>
          </a:xfrm>
          <a:prstGeom prst="rect">
            <a:avLst/>
          </a:prstGeom>
        </p:spPr>
      </p:pic>
    </p:spTree>
    <p:extLst>
      <p:ext uri="{BB962C8B-B14F-4D97-AF65-F5344CB8AC3E}">
        <p14:creationId xmlns:p14="http://schemas.microsoft.com/office/powerpoint/2010/main" val="370302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239719" y="647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3944600" y="703118"/>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782800" y="5143500"/>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5029200" y="3901237"/>
            <a:ext cx="10056946" cy="1242263"/>
          </a:xfrm>
          <a:prstGeom prst="rect">
            <a:avLst/>
          </a:prstGeom>
        </p:spPr>
        <p:txBody>
          <a:bodyPr wrap="square" lIns="0" tIns="0" rIns="0" bIns="0" rtlCol="0" anchor="t">
            <a:spAutoFit/>
          </a:bodyPr>
          <a:lstStyle/>
          <a:p>
            <a:pPr lvl="0" algn="ctr">
              <a:lnSpc>
                <a:spcPts val="11325"/>
              </a:lnSpc>
            </a:pPr>
            <a:r>
              <a:rPr lang="zh-TW" altLang="en-US" sz="8000" dirty="0">
                <a:solidFill>
                  <a:srgbClr val="000000"/>
                </a:solidFill>
                <a:latin typeface="文鼎標楷注音" panose="03000600000000000000" pitchFamily="66" charset="-120"/>
                <a:ea typeface="文鼎標楷注音" panose="03000600000000000000" pitchFamily="66" charset="-120"/>
                <a:sym typeface="可画悦酷黑体-繁"/>
              </a:rPr>
              <a:t>得病了怎麼辦</a:t>
            </a:r>
            <a:r>
              <a:rPr lang="en-US" altLang="zh-TW" sz="8000" dirty="0">
                <a:solidFill>
                  <a:srgbClr val="000000"/>
                </a:solidFill>
                <a:latin typeface="文鼎標楷注音" panose="03000600000000000000" pitchFamily="66" charset="-120"/>
                <a:ea typeface="文鼎標楷注音" panose="03000600000000000000" pitchFamily="66" charset="-120"/>
                <a:sym typeface="可画悦酷黑体-繁"/>
              </a:rPr>
              <a:t>?</a:t>
            </a:r>
          </a:p>
        </p:txBody>
      </p:sp>
    </p:spTree>
    <p:extLst>
      <p:ext uri="{BB962C8B-B14F-4D97-AF65-F5344CB8AC3E}">
        <p14:creationId xmlns:p14="http://schemas.microsoft.com/office/powerpoint/2010/main" val="3356488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660087" y="-379409"/>
            <a:ext cx="10644152" cy="11045818"/>
          </a:xfrm>
          <a:custGeom>
            <a:avLst/>
            <a:gdLst/>
            <a:ahLst/>
            <a:cxnLst/>
            <a:rect l="l" t="t" r="r" b="b"/>
            <a:pathLst>
              <a:path w="10644152" h="11045818">
                <a:moveTo>
                  <a:pt x="0" y="0"/>
                </a:moveTo>
                <a:lnTo>
                  <a:pt x="10644151" y="0"/>
                </a:lnTo>
                <a:lnTo>
                  <a:pt x="10644151" y="11045818"/>
                </a:lnTo>
                <a:lnTo>
                  <a:pt x="0" y="110458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2192302" flipH="1">
            <a:off x="-1054392" y="3224622"/>
            <a:ext cx="8905527" cy="4630874"/>
          </a:xfrm>
          <a:custGeom>
            <a:avLst/>
            <a:gdLst/>
            <a:ahLst/>
            <a:cxnLst/>
            <a:rect l="l" t="t" r="r" b="b"/>
            <a:pathLst>
              <a:path w="8905527" h="4630874">
                <a:moveTo>
                  <a:pt x="8905527" y="0"/>
                </a:moveTo>
                <a:lnTo>
                  <a:pt x="0" y="0"/>
                </a:lnTo>
                <a:lnTo>
                  <a:pt x="0" y="4630874"/>
                </a:lnTo>
                <a:lnTo>
                  <a:pt x="8905527" y="4630874"/>
                </a:lnTo>
                <a:lnTo>
                  <a:pt x="890552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3653056" y="-2156973"/>
            <a:ext cx="4069530" cy="4069530"/>
          </a:xfrm>
          <a:custGeom>
            <a:avLst/>
            <a:gdLst/>
            <a:ahLst/>
            <a:cxnLst/>
            <a:rect l="l" t="t" r="r" b="b"/>
            <a:pathLst>
              <a:path w="4069530" h="4069530">
                <a:moveTo>
                  <a:pt x="0" y="0"/>
                </a:moveTo>
                <a:lnTo>
                  <a:pt x="4069530" y="0"/>
                </a:lnTo>
                <a:lnTo>
                  <a:pt x="4069530" y="4069530"/>
                </a:lnTo>
                <a:lnTo>
                  <a:pt x="0" y="4069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653056"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253959" y="7539094"/>
            <a:ext cx="2507919" cy="2507919"/>
          </a:xfrm>
          <a:custGeom>
            <a:avLst/>
            <a:gdLst/>
            <a:ahLst/>
            <a:cxnLst/>
            <a:rect l="l" t="t" r="r" b="b"/>
            <a:pathLst>
              <a:path w="2507919" h="2507919">
                <a:moveTo>
                  <a:pt x="0" y="0"/>
                </a:moveTo>
                <a:lnTo>
                  <a:pt x="2507918" y="0"/>
                </a:lnTo>
                <a:lnTo>
                  <a:pt x="2507918" y="2507919"/>
                </a:lnTo>
                <a:lnTo>
                  <a:pt x="0" y="250791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0194563" y="3607689"/>
            <a:ext cx="7064737" cy="4126230"/>
          </a:xfrm>
          <a:prstGeom prst="rect">
            <a:avLst/>
          </a:prstGeom>
        </p:spPr>
        <p:txBody>
          <a:bodyPr lIns="0" tIns="0" rIns="0" bIns="0" rtlCol="0" anchor="t">
            <a:spAutoFit/>
          </a:bodyPr>
          <a:lstStyle/>
          <a:p>
            <a:pPr algn="ctr">
              <a:lnSpc>
                <a:spcPts val="4620"/>
              </a:lnSpc>
            </a:pPr>
            <a:r>
              <a:rPr lang="en-US" sz="3300">
                <a:solidFill>
                  <a:srgbClr val="000000"/>
                </a:solidFill>
                <a:latin typeface="Gaegu"/>
                <a:ea typeface="Gaegu"/>
                <a:cs typeface="Gaegu"/>
                <a:sym typeface="Gaegu"/>
              </a:rPr>
              <a:t>Gonorrhea is a bacterial disease which is transmitted by sexual intercourse. People with gonorrhea have pain urinating and can have discharge from their penis or vagina, however in the long term it can impact fertility. It is treated by antibiotics.</a:t>
            </a:r>
          </a:p>
        </p:txBody>
      </p:sp>
      <p:sp>
        <p:nvSpPr>
          <p:cNvPr id="10" name="TextBox 10"/>
          <p:cNvSpPr txBox="1"/>
          <p:nvPr/>
        </p:nvSpPr>
        <p:spPr>
          <a:xfrm>
            <a:off x="10194563" y="1620370"/>
            <a:ext cx="7064737" cy="1405764"/>
          </a:xfrm>
          <a:prstGeom prst="rect">
            <a:avLst/>
          </a:prstGeom>
        </p:spPr>
        <p:txBody>
          <a:bodyPr lIns="0" tIns="0" rIns="0" bIns="0" rtlCol="0" anchor="t">
            <a:spAutoFit/>
          </a:bodyPr>
          <a:lstStyle/>
          <a:p>
            <a:pPr algn="ctr">
              <a:lnSpc>
                <a:spcPts val="9976"/>
              </a:lnSpc>
            </a:pPr>
            <a:r>
              <a:rPr lang="en-US" sz="11600">
                <a:solidFill>
                  <a:srgbClr val="000000"/>
                </a:solidFill>
                <a:latin typeface="Marykate"/>
                <a:ea typeface="Marykate"/>
                <a:cs typeface="Marykate"/>
                <a:sym typeface="Marykate"/>
              </a:rPr>
              <a:t>Gonorrhea</a:t>
            </a:r>
          </a:p>
        </p:txBody>
      </p:sp>
      <p:sp>
        <p:nvSpPr>
          <p:cNvPr id="11" name="Freeform 11"/>
          <p:cNvSpPr/>
          <p:nvPr/>
        </p:nvSpPr>
        <p:spPr>
          <a:xfrm>
            <a:off x="12191377"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3302438" y="-1314557"/>
            <a:ext cx="12446438" cy="12916115"/>
          </a:xfrm>
          <a:custGeom>
            <a:avLst/>
            <a:gdLst/>
            <a:ahLst/>
            <a:cxnLst/>
            <a:rect l="l" t="t" r="r" b="b"/>
            <a:pathLst>
              <a:path w="12446438" h="12916115">
                <a:moveTo>
                  <a:pt x="0" y="0"/>
                </a:moveTo>
                <a:lnTo>
                  <a:pt x="12446438" y="0"/>
                </a:lnTo>
                <a:lnTo>
                  <a:pt x="12446438" y="12916114"/>
                </a:lnTo>
                <a:lnTo>
                  <a:pt x="0" y="12916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6500623" y="3356123"/>
            <a:ext cx="3574755" cy="3574755"/>
          </a:xfrm>
          <a:custGeom>
            <a:avLst/>
            <a:gdLst/>
            <a:ahLst/>
            <a:cxnLst/>
            <a:rect l="l" t="t" r="r" b="b"/>
            <a:pathLst>
              <a:path w="3574755" h="3574755">
                <a:moveTo>
                  <a:pt x="0" y="0"/>
                </a:moveTo>
                <a:lnTo>
                  <a:pt x="3574754" y="0"/>
                </a:lnTo>
                <a:lnTo>
                  <a:pt x="3574754" y="3574754"/>
                </a:lnTo>
                <a:lnTo>
                  <a:pt x="0" y="357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58230" y="-2012949"/>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315919" y="9258300"/>
            <a:ext cx="6096623" cy="1044047"/>
          </a:xfrm>
          <a:custGeom>
            <a:avLst/>
            <a:gdLst/>
            <a:ahLst/>
            <a:cxnLst/>
            <a:rect l="l" t="t" r="r" b="b"/>
            <a:pathLst>
              <a:path w="6096623" h="1044047">
                <a:moveTo>
                  <a:pt x="0" y="0"/>
                </a:moveTo>
                <a:lnTo>
                  <a:pt x="6096622" y="0"/>
                </a:lnTo>
                <a:lnTo>
                  <a:pt x="6096622"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0258230" y="2011070"/>
            <a:ext cx="5301638" cy="6264860"/>
          </a:xfrm>
          <a:custGeom>
            <a:avLst/>
            <a:gdLst/>
            <a:ahLst/>
            <a:cxnLst/>
            <a:rect l="l" t="t" r="r" b="b"/>
            <a:pathLst>
              <a:path w="5301638" h="6264860">
                <a:moveTo>
                  <a:pt x="0" y="0"/>
                </a:moveTo>
                <a:lnTo>
                  <a:pt x="5301638" y="0"/>
                </a:lnTo>
                <a:lnTo>
                  <a:pt x="5301638" y="6264860"/>
                </a:lnTo>
                <a:lnTo>
                  <a:pt x="0" y="62648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1028700" y="3403020"/>
            <a:ext cx="6554275" cy="5016500"/>
          </a:xfrm>
          <a:prstGeom prst="rect">
            <a:avLst/>
          </a:prstGeom>
        </p:spPr>
        <p:txBody>
          <a:bodyPr lIns="0" tIns="0" rIns="0" bIns="0" rtlCol="0" anchor="t">
            <a:spAutoFit/>
          </a:bodyPr>
          <a:lstStyle/>
          <a:p>
            <a:pPr algn="ctr">
              <a:lnSpc>
                <a:spcPts val="4900"/>
              </a:lnSpc>
            </a:pPr>
            <a:r>
              <a:rPr lang="en-US" sz="3500">
                <a:solidFill>
                  <a:srgbClr val="000000"/>
                </a:solidFill>
                <a:latin typeface="Gaegu"/>
                <a:ea typeface="Gaegu"/>
                <a:cs typeface="Gaegu"/>
                <a:sym typeface="Gaegu"/>
              </a:rPr>
              <a:t>Bacterial diseases can be treated with antibiotics, however they are not as effective as they used to be. Bacteria are evolving to become resistant to existing antibiotics, so there is a lot of research into finding new antibiotics to fight diseases.</a:t>
            </a:r>
          </a:p>
        </p:txBody>
      </p:sp>
      <p:sp>
        <p:nvSpPr>
          <p:cNvPr id="11" name="TextBox 11"/>
          <p:cNvSpPr txBox="1"/>
          <p:nvPr/>
        </p:nvSpPr>
        <p:spPr>
          <a:xfrm>
            <a:off x="1028700" y="1285875"/>
            <a:ext cx="6554275" cy="1957704"/>
          </a:xfrm>
          <a:prstGeom prst="rect">
            <a:avLst/>
          </a:prstGeom>
        </p:spPr>
        <p:txBody>
          <a:bodyPr lIns="0" tIns="0" rIns="0" bIns="0" rtlCol="0" anchor="t">
            <a:spAutoFit/>
          </a:bodyPr>
          <a:lstStyle/>
          <a:p>
            <a:pPr algn="ctr">
              <a:lnSpc>
                <a:spcPts val="7309"/>
              </a:lnSpc>
            </a:pPr>
            <a:r>
              <a:rPr lang="en-US" sz="8499">
                <a:solidFill>
                  <a:srgbClr val="000000"/>
                </a:solidFill>
                <a:latin typeface="Marykate"/>
                <a:ea typeface="Marykate"/>
                <a:cs typeface="Marykate"/>
                <a:sym typeface="Marykate"/>
              </a:rPr>
              <a:t>Treating bacterial infections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9315352" y="-1314557"/>
            <a:ext cx="12446438" cy="12916115"/>
          </a:xfrm>
          <a:custGeom>
            <a:avLst/>
            <a:gdLst/>
            <a:ahLst/>
            <a:cxnLst/>
            <a:rect l="l" t="t" r="r" b="b"/>
            <a:pathLst>
              <a:path w="12446438" h="12916115">
                <a:moveTo>
                  <a:pt x="0" y="0"/>
                </a:moveTo>
                <a:lnTo>
                  <a:pt x="12446437" y="0"/>
                </a:lnTo>
                <a:lnTo>
                  <a:pt x="12446437" y="12916114"/>
                </a:lnTo>
                <a:lnTo>
                  <a:pt x="0" y="129161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46055" y="3356123"/>
            <a:ext cx="3574755" cy="3574755"/>
          </a:xfrm>
          <a:custGeom>
            <a:avLst/>
            <a:gdLst/>
            <a:ahLst/>
            <a:cxnLst/>
            <a:rect l="l" t="t" r="r" b="b"/>
            <a:pathLst>
              <a:path w="3574755" h="3574755">
                <a:moveTo>
                  <a:pt x="0" y="0"/>
                </a:moveTo>
                <a:lnTo>
                  <a:pt x="3574755" y="0"/>
                </a:lnTo>
                <a:lnTo>
                  <a:pt x="3574755" y="3574754"/>
                </a:lnTo>
                <a:lnTo>
                  <a:pt x="0" y="35747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308235" y="-2012949"/>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315919" y="9258300"/>
            <a:ext cx="6096623" cy="1044047"/>
          </a:xfrm>
          <a:custGeom>
            <a:avLst/>
            <a:gdLst/>
            <a:ahLst/>
            <a:cxnLst/>
            <a:rect l="l" t="t" r="r" b="b"/>
            <a:pathLst>
              <a:path w="6096623" h="1044047">
                <a:moveTo>
                  <a:pt x="0" y="0"/>
                </a:moveTo>
                <a:lnTo>
                  <a:pt x="6096622" y="0"/>
                </a:lnTo>
                <a:lnTo>
                  <a:pt x="6096622"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2308235" y="2057400"/>
            <a:ext cx="6039755" cy="7200900"/>
          </a:xfrm>
          <a:custGeom>
            <a:avLst/>
            <a:gdLst/>
            <a:ahLst/>
            <a:cxnLst/>
            <a:rect l="l" t="t" r="r" b="b"/>
            <a:pathLst>
              <a:path w="6039755" h="7200900">
                <a:moveTo>
                  <a:pt x="0" y="0"/>
                </a:moveTo>
                <a:lnTo>
                  <a:pt x="6039755" y="0"/>
                </a:lnTo>
                <a:lnTo>
                  <a:pt x="6039755" y="7200900"/>
                </a:lnTo>
                <a:lnTo>
                  <a:pt x="0" y="72009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TextBox 10"/>
          <p:cNvSpPr txBox="1"/>
          <p:nvPr/>
        </p:nvSpPr>
        <p:spPr>
          <a:xfrm>
            <a:off x="10705025" y="1285875"/>
            <a:ext cx="6554275" cy="1033779"/>
          </a:xfrm>
          <a:prstGeom prst="rect">
            <a:avLst/>
          </a:prstGeom>
        </p:spPr>
        <p:txBody>
          <a:bodyPr lIns="0" tIns="0" rIns="0" bIns="0" rtlCol="0" anchor="t">
            <a:spAutoFit/>
          </a:bodyPr>
          <a:lstStyle/>
          <a:p>
            <a:pPr algn="ctr">
              <a:lnSpc>
                <a:spcPts val="7309"/>
              </a:lnSpc>
            </a:pPr>
            <a:r>
              <a:rPr lang="en-US" sz="8499">
                <a:solidFill>
                  <a:srgbClr val="000000"/>
                </a:solidFill>
                <a:latin typeface="Marykate"/>
                <a:ea typeface="Marykate"/>
                <a:cs typeface="Marykate"/>
                <a:sym typeface="Marykate"/>
              </a:rPr>
              <a:t>‘Good’ bacteria</a:t>
            </a:r>
          </a:p>
        </p:txBody>
      </p:sp>
      <p:sp>
        <p:nvSpPr>
          <p:cNvPr id="11" name="TextBox 11"/>
          <p:cNvSpPr txBox="1"/>
          <p:nvPr/>
        </p:nvSpPr>
        <p:spPr>
          <a:xfrm>
            <a:off x="10705025" y="3563302"/>
            <a:ext cx="6554275" cy="4289425"/>
          </a:xfrm>
          <a:prstGeom prst="rect">
            <a:avLst/>
          </a:prstGeom>
        </p:spPr>
        <p:txBody>
          <a:bodyPr lIns="0" tIns="0" rIns="0" bIns="0" rtlCol="0" anchor="t">
            <a:spAutoFit/>
          </a:bodyPr>
          <a:lstStyle/>
          <a:p>
            <a:pPr algn="ctr">
              <a:lnSpc>
                <a:spcPts val="5599"/>
              </a:lnSpc>
            </a:pPr>
            <a:r>
              <a:rPr lang="en-US" sz="3999">
                <a:solidFill>
                  <a:srgbClr val="000000"/>
                </a:solidFill>
                <a:latin typeface="Gaegu"/>
                <a:ea typeface="Gaegu"/>
                <a:cs typeface="Gaegu"/>
                <a:sym typeface="Gaegu"/>
              </a:rPr>
              <a:t>Not all bacteria are pathogenic. Some are very useful such as the bacteria in the intestines. They help us digest food, absorb nutrients and produce vitamins.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028700" y="2245995"/>
            <a:ext cx="10112902" cy="4248784"/>
          </a:xfrm>
          <a:prstGeom prst="rect">
            <a:avLst/>
          </a:prstGeom>
        </p:spPr>
        <p:txBody>
          <a:bodyPr lIns="0" tIns="0" rIns="0" bIns="0" rtlCol="0" anchor="t">
            <a:spAutoFit/>
          </a:bodyPr>
          <a:lstStyle/>
          <a:p>
            <a:pPr algn="ctr">
              <a:lnSpc>
                <a:spcPts val="34615"/>
              </a:lnSpc>
            </a:pPr>
            <a:r>
              <a:rPr lang="en-US" sz="24725">
                <a:solidFill>
                  <a:srgbClr val="000000"/>
                </a:solidFill>
                <a:latin typeface="Marykate"/>
                <a:ea typeface="Marykate"/>
                <a:cs typeface="Marykate"/>
                <a:sym typeface="Marykate"/>
              </a:rPr>
              <a:t>Bacteria</a:t>
            </a:r>
          </a:p>
        </p:txBody>
      </p:sp>
      <p:sp>
        <p:nvSpPr>
          <p:cNvPr id="11" name="TextBox 11"/>
          <p:cNvSpPr txBox="1"/>
          <p:nvPr/>
        </p:nvSpPr>
        <p:spPr>
          <a:xfrm>
            <a:off x="1028700" y="6199505"/>
            <a:ext cx="10112902" cy="1355725"/>
          </a:xfrm>
          <a:prstGeom prst="rect">
            <a:avLst/>
          </a:prstGeom>
        </p:spPr>
        <p:txBody>
          <a:bodyPr lIns="0" tIns="0" rIns="0" bIns="0" rtlCol="0" anchor="t">
            <a:spAutoFit/>
          </a:bodyPr>
          <a:lstStyle/>
          <a:p>
            <a:pPr algn="ctr">
              <a:lnSpc>
                <a:spcPts val="9799"/>
              </a:lnSpc>
            </a:pPr>
            <a:r>
              <a:rPr lang="en-US" sz="6999">
                <a:solidFill>
                  <a:srgbClr val="000000"/>
                </a:solidFill>
                <a:latin typeface="Gaegu"/>
                <a:ea typeface="Gaegu"/>
                <a:cs typeface="Gaegu"/>
                <a:sym typeface="Gaegu"/>
              </a:rPr>
              <a:t>End of the presentation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781579" y="3540450"/>
            <a:ext cx="3965171" cy="4114800"/>
          </a:xfrm>
          <a:custGeom>
            <a:avLst/>
            <a:gdLst/>
            <a:ahLst/>
            <a:cxnLst/>
            <a:rect l="l" t="t" r="r" b="b"/>
            <a:pathLst>
              <a:path w="3965171" h="4114800">
                <a:moveTo>
                  <a:pt x="0" y="0"/>
                </a:moveTo>
                <a:lnTo>
                  <a:pt x="3965171" y="0"/>
                </a:lnTo>
                <a:lnTo>
                  <a:pt x="39651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3720699" y="3458229"/>
            <a:ext cx="4308383" cy="4328527"/>
          </a:xfrm>
          <a:custGeom>
            <a:avLst/>
            <a:gdLst/>
            <a:ahLst/>
            <a:cxnLst/>
            <a:rect l="l" t="t" r="r" b="b"/>
            <a:pathLst>
              <a:path w="3965171" h="4114800">
                <a:moveTo>
                  <a:pt x="0" y="0"/>
                </a:moveTo>
                <a:lnTo>
                  <a:pt x="3965171" y="0"/>
                </a:lnTo>
                <a:lnTo>
                  <a:pt x="39651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667522" y="3502350"/>
            <a:ext cx="3965171" cy="4114800"/>
          </a:xfrm>
          <a:custGeom>
            <a:avLst/>
            <a:gdLst/>
            <a:ahLst/>
            <a:cxnLst/>
            <a:rect l="l" t="t" r="r" b="b"/>
            <a:pathLst>
              <a:path w="3965171" h="4114800">
                <a:moveTo>
                  <a:pt x="0" y="0"/>
                </a:moveTo>
                <a:lnTo>
                  <a:pt x="3965170" y="0"/>
                </a:lnTo>
                <a:lnTo>
                  <a:pt x="396517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TextBox 7"/>
          <p:cNvSpPr txBox="1"/>
          <p:nvPr/>
        </p:nvSpPr>
        <p:spPr>
          <a:xfrm>
            <a:off x="1692923" y="4456410"/>
            <a:ext cx="4278530" cy="2377189"/>
          </a:xfrm>
          <a:prstGeom prst="rect">
            <a:avLst/>
          </a:prstGeom>
        </p:spPr>
        <p:txBody>
          <a:bodyPr wrap="square" lIns="0" tIns="0" rIns="0" bIns="0" rtlCol="0" anchor="t">
            <a:spAutoFit/>
          </a:bodyPr>
          <a:lstStyle/>
          <a:p>
            <a:pPr algn="ctr">
              <a:lnSpc>
                <a:spcPts val="9922"/>
              </a:lnSpc>
            </a:pPr>
            <a:r>
              <a:rPr lang="en-US" sz="7200" dirty="0" err="1">
                <a:solidFill>
                  <a:srgbClr val="000000"/>
                </a:solidFill>
                <a:latin typeface="文鼎標楷注音" panose="03000600000000000000" pitchFamily="66" charset="-120"/>
                <a:ea typeface="文鼎標楷注音" panose="03000600000000000000" pitchFamily="66" charset="-120"/>
                <a:cs typeface="可画悦酷黑体-繁"/>
                <a:sym typeface="可画悦酷黑体-繁"/>
              </a:rPr>
              <a:t>認識</a:t>
            </a:r>
            <a:endParaRPr lang="en-US" sz="7200" dirty="0">
              <a:solidFill>
                <a:srgbClr val="000000"/>
              </a:solidFill>
              <a:latin typeface="文鼎標楷注音" panose="03000600000000000000" pitchFamily="66" charset="-120"/>
              <a:ea typeface="文鼎標楷注音" panose="03000600000000000000" pitchFamily="66" charset="-120"/>
              <a:cs typeface="可画悦酷黑体-繁"/>
              <a:sym typeface="可画悦酷黑体-繁"/>
            </a:endParaRPr>
          </a:p>
          <a:p>
            <a:pPr algn="ctr">
              <a:lnSpc>
                <a:spcPts val="9922"/>
              </a:lnSpc>
            </a:pPr>
            <a:r>
              <a:rPr lang="en-US" sz="7200" dirty="0" err="1">
                <a:solidFill>
                  <a:srgbClr val="000000"/>
                </a:solidFill>
                <a:latin typeface="文鼎標楷注音" panose="03000600000000000000" pitchFamily="66" charset="-120"/>
                <a:ea typeface="文鼎標楷注音" panose="03000600000000000000" pitchFamily="66" charset="-120"/>
                <a:cs typeface="可画悦酷黑体-繁"/>
                <a:sym typeface="可画悦酷黑体-繁"/>
              </a:rPr>
              <a:t>病毒</a:t>
            </a:r>
            <a:endParaRPr lang="en-US" sz="7200" dirty="0">
              <a:solidFill>
                <a:srgbClr val="000000"/>
              </a:solidFill>
              <a:latin typeface="文鼎標楷注音" panose="03000600000000000000" pitchFamily="66" charset="-120"/>
              <a:ea typeface="文鼎標楷注音" panose="03000600000000000000" pitchFamily="66" charset="-120"/>
              <a:cs typeface="可画悦酷黑体-繁"/>
              <a:sym typeface="可画悦酷黑体-繁"/>
            </a:endParaRPr>
          </a:p>
        </p:txBody>
      </p:sp>
      <p:sp>
        <p:nvSpPr>
          <p:cNvPr id="8" name="Freeform 8"/>
          <p:cNvSpPr/>
          <p:nvPr/>
        </p:nvSpPr>
        <p:spPr>
          <a:xfrm rot="5400000">
            <a:off x="6056408" y="4867500"/>
            <a:ext cx="1359573" cy="1809138"/>
          </a:xfrm>
          <a:custGeom>
            <a:avLst/>
            <a:gdLst/>
            <a:ahLst/>
            <a:cxnLst/>
            <a:rect l="l" t="t" r="r" b="b"/>
            <a:pathLst>
              <a:path w="1424749" h="2057400">
                <a:moveTo>
                  <a:pt x="0" y="0"/>
                </a:moveTo>
                <a:lnTo>
                  <a:pt x="1424749" y="0"/>
                </a:lnTo>
                <a:lnTo>
                  <a:pt x="142474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4191000" y="-987024"/>
            <a:ext cx="10524159" cy="3571042"/>
          </a:xfrm>
          <a:prstGeom prst="rect">
            <a:avLst/>
          </a:prstGeom>
        </p:spPr>
        <p:txBody>
          <a:bodyPr lIns="0" tIns="0" rIns="0" bIns="0" rtlCol="0" anchor="t">
            <a:spAutoFit/>
          </a:bodyPr>
          <a:lstStyle/>
          <a:p>
            <a:pPr algn="ctr">
              <a:lnSpc>
                <a:spcPts val="34615"/>
              </a:lnSpc>
            </a:pPr>
            <a:r>
              <a:rPr lang="en-US" sz="11900" dirty="0" err="1">
                <a:solidFill>
                  <a:srgbClr val="000000"/>
                </a:solidFill>
                <a:latin typeface="書法中楷（注音一）" panose="02010609010101010101" pitchFamily="49" charset="-120"/>
                <a:ea typeface="書法中楷（注音一）" panose="02010609010101010101" pitchFamily="49" charset="-120"/>
                <a:sym typeface="可画山海体-繁"/>
              </a:rPr>
              <a:t>學習重點</a:t>
            </a:r>
            <a:endParaRPr lang="en-US" sz="11900" dirty="0">
              <a:solidFill>
                <a:srgbClr val="000000"/>
              </a:solidFill>
              <a:latin typeface="書法中楷（注音一）" panose="02010609010101010101" pitchFamily="49" charset="-120"/>
              <a:ea typeface="書法中楷（注音一）" panose="02010609010101010101" pitchFamily="49" charset="-120"/>
              <a:sym typeface="可画山海体-繁"/>
            </a:endParaRPr>
          </a:p>
        </p:txBody>
      </p:sp>
      <p:sp>
        <p:nvSpPr>
          <p:cNvPr id="10" name="Freeform 10"/>
          <p:cNvSpPr/>
          <p:nvPr/>
        </p:nvSpPr>
        <p:spPr>
          <a:xfrm rot="5400000">
            <a:off x="12081571" y="4875356"/>
            <a:ext cx="1372967" cy="1850985"/>
          </a:xfrm>
          <a:custGeom>
            <a:avLst/>
            <a:gdLst/>
            <a:ahLst/>
            <a:cxnLst/>
            <a:rect l="l" t="t" r="r" b="b"/>
            <a:pathLst>
              <a:path w="1424749" h="2057400">
                <a:moveTo>
                  <a:pt x="0" y="0"/>
                </a:moveTo>
                <a:lnTo>
                  <a:pt x="1424749" y="0"/>
                </a:lnTo>
                <a:lnTo>
                  <a:pt x="1424749"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14"/>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8001446" y="5114365"/>
            <a:ext cx="3141666" cy="1092094"/>
          </a:xfrm>
          <a:prstGeom prst="rect">
            <a:avLst/>
          </a:prstGeom>
        </p:spPr>
        <p:txBody>
          <a:bodyPr lIns="0" tIns="0" rIns="0" bIns="0" rtlCol="0" anchor="t">
            <a:spAutoFit/>
          </a:bodyPr>
          <a:lstStyle/>
          <a:p>
            <a:pPr algn="ctr">
              <a:lnSpc>
                <a:spcPts val="9922"/>
              </a:lnSpc>
            </a:pPr>
            <a:r>
              <a:rPr lang="en-US" sz="7200" dirty="0" err="1">
                <a:solidFill>
                  <a:srgbClr val="000000"/>
                </a:solidFill>
                <a:latin typeface="文鼎標楷注音" panose="03000600000000000000" pitchFamily="66" charset="-120"/>
                <a:ea typeface="文鼎標楷注音" panose="03000600000000000000" pitchFamily="66" charset="-120"/>
                <a:sym typeface="可画悦酷黑体-繁"/>
              </a:rPr>
              <a:t>預防</a:t>
            </a:r>
            <a:endParaRPr lang="en-US" sz="7200" dirty="0">
              <a:solidFill>
                <a:srgbClr val="000000"/>
              </a:solidFill>
              <a:latin typeface="文鼎標楷注音" panose="03000600000000000000" pitchFamily="66" charset="-120"/>
              <a:ea typeface="文鼎標楷注音" panose="03000600000000000000" pitchFamily="66" charset="-120"/>
              <a:sym typeface="可画悦酷黑体-繁"/>
            </a:endParaRPr>
          </a:p>
        </p:txBody>
      </p:sp>
      <p:sp>
        <p:nvSpPr>
          <p:cNvPr id="16" name="TextBox 16"/>
          <p:cNvSpPr txBox="1"/>
          <p:nvPr/>
        </p:nvSpPr>
        <p:spPr>
          <a:xfrm>
            <a:off x="14009183" y="4000500"/>
            <a:ext cx="3910176" cy="2664191"/>
          </a:xfrm>
          <a:prstGeom prst="rect">
            <a:avLst/>
          </a:prstGeom>
        </p:spPr>
        <p:txBody>
          <a:bodyPr wrap="square" lIns="0" tIns="0" rIns="0" bIns="0" rtlCol="0" anchor="t">
            <a:spAutoFit/>
          </a:bodyPr>
          <a:lstStyle/>
          <a:p>
            <a:pPr algn="ctr">
              <a:lnSpc>
                <a:spcPts val="11325"/>
              </a:lnSpc>
            </a:pPr>
            <a:r>
              <a:rPr lang="zh-TW" altLang="en-US" sz="6600" dirty="0">
                <a:solidFill>
                  <a:srgbClr val="000000"/>
                </a:solidFill>
                <a:latin typeface="文鼎標楷注音" panose="03000600000000000000" pitchFamily="66" charset="-120"/>
                <a:ea typeface="文鼎標楷注音" panose="03000600000000000000" pitchFamily="66" charset="-120"/>
                <a:sym typeface="可画悦酷黑体-繁"/>
              </a:rPr>
              <a:t>得病了怎麼辦</a:t>
            </a:r>
            <a:r>
              <a:rPr lang="en-US" altLang="zh-TW" sz="6600" dirty="0">
                <a:solidFill>
                  <a:srgbClr val="000000"/>
                </a:solidFill>
                <a:latin typeface="文鼎標楷注音" panose="03000600000000000000" pitchFamily="66" charset="-120"/>
                <a:ea typeface="文鼎標楷注音" panose="03000600000000000000" pitchFamily="66" charset="-120"/>
                <a:sym typeface="可画悦酷黑体-繁"/>
              </a:rPr>
              <a:t>?</a:t>
            </a:r>
            <a:endParaRPr lang="en-US" sz="6600" dirty="0">
              <a:solidFill>
                <a:srgbClr val="000000"/>
              </a:solidFill>
              <a:latin typeface="文鼎標楷注音" panose="03000600000000000000" pitchFamily="66" charset="-120"/>
              <a:ea typeface="文鼎標楷注音" panose="03000600000000000000" pitchFamily="66" charset="-120"/>
              <a:sym typeface="可画悦酷黑体-繁"/>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560580" y="7331001"/>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txBody>
          <a:bodyPr/>
          <a:lstStyle/>
          <a:p>
            <a:endParaRPr lang="zh-TW" altLang="en-US" dirty="0"/>
          </a:p>
        </p:txBody>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2858474" y="-83774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3058329" y="4494318"/>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545307" y="4351185"/>
            <a:ext cx="3747235" cy="3551679"/>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1468958" y="560680"/>
            <a:ext cx="17110368" cy="2708434"/>
          </a:xfrm>
          <a:prstGeom prst="rect">
            <a:avLst/>
          </a:prstGeom>
        </p:spPr>
        <p:txBody>
          <a:bodyPr wrap="square" lIns="0" tIns="0" rIns="0" bIns="0" rtlCol="0" anchor="t">
            <a:spAutoFit/>
          </a:bodyPr>
          <a:lstStyle/>
          <a:p>
            <a:pPr algn="ctr"/>
            <a:r>
              <a:rPr lang="zh-TW" altLang="en-US" sz="8800" dirty="0">
                <a:solidFill>
                  <a:srgbClr val="000000"/>
                </a:solidFill>
                <a:latin typeface="文鼎標楷注音" panose="03000600000000000000" pitchFamily="66" charset="-120"/>
                <a:ea typeface="文鼎標楷注音" panose="03000600000000000000" pitchFamily="66" charset="-120"/>
                <a:sym typeface="Marykate"/>
              </a:rPr>
              <a:t>想一想</a:t>
            </a:r>
            <a:endParaRPr lang="en-US" altLang="zh-TW" sz="8800" dirty="0">
              <a:solidFill>
                <a:srgbClr val="000000"/>
              </a:solidFill>
              <a:latin typeface="文鼎標楷注音" panose="03000600000000000000" pitchFamily="66" charset="-120"/>
              <a:ea typeface="文鼎標楷注音" panose="03000600000000000000" pitchFamily="66" charset="-120"/>
              <a:sym typeface="Marykate"/>
            </a:endParaRPr>
          </a:p>
          <a:p>
            <a:pPr algn="ctr"/>
            <a:r>
              <a:rPr lang="zh-TW" altLang="en-US" sz="8800" dirty="0">
                <a:solidFill>
                  <a:srgbClr val="000000"/>
                </a:solidFill>
                <a:latin typeface="文鼎標楷注音" panose="03000600000000000000" pitchFamily="66" charset="-120"/>
                <a:ea typeface="文鼎標楷注音" panose="03000600000000000000" pitchFamily="66" charset="-120"/>
                <a:sym typeface="Marykate"/>
              </a:rPr>
              <a:t>今日的學習重點有哪些</a:t>
            </a:r>
            <a:endParaRPr lang="en-US" sz="7200" dirty="0">
              <a:solidFill>
                <a:srgbClr val="000000"/>
              </a:solidFill>
              <a:latin typeface="文鼎標楷注音" panose="03000600000000000000" pitchFamily="66" charset="-120"/>
              <a:ea typeface="文鼎標楷注音" panose="03000600000000000000" pitchFamily="66" charset="-120"/>
              <a:sym typeface="Marykate"/>
            </a:endParaRPr>
          </a:p>
        </p:txBody>
      </p:sp>
      <p:pic>
        <p:nvPicPr>
          <p:cNvPr id="16" name="圖片 15">
            <a:extLst>
              <a:ext uri="{FF2B5EF4-FFF2-40B4-BE49-F238E27FC236}">
                <a16:creationId xmlns:a16="http://schemas.microsoft.com/office/drawing/2014/main" id="{ED2041DA-22EB-47C5-A97A-9F89DCA3CA3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18611" y1="43056" x2="18611" y2="43056"/>
                        <a14:foregroundMark x1="26944" y1="47500" x2="26944" y2="47500"/>
                        <a14:foregroundMark x1="26111" y1="28056" x2="26111" y2="28056"/>
                        <a14:foregroundMark x1="30556" y1="40833" x2="30556" y2="40833"/>
                        <a14:foregroundMark x1="75000" y1="35000" x2="75000" y2="35000"/>
                        <a14:foregroundMark x1="48333" y1="16111" x2="48333" y2="16111"/>
                        <a14:foregroundMark x1="58611" y1="18056" x2="58611" y2="18056"/>
                        <a14:foregroundMark x1="69167" y1="18611" x2="69167" y2="18611"/>
                      </a14:backgroundRemoval>
                    </a14:imgEffect>
                  </a14:imgLayer>
                </a14:imgProps>
              </a:ext>
              <a:ext uri="{28A0092B-C50C-407E-A947-70E740481C1C}">
                <a14:useLocalDpi xmlns:a14="http://schemas.microsoft.com/office/drawing/2010/main" val="0"/>
              </a:ext>
            </a:extLst>
          </a:blip>
          <a:stretch>
            <a:fillRect/>
          </a:stretch>
        </p:blipFill>
        <p:spPr>
          <a:xfrm>
            <a:off x="2725538" y="2816077"/>
            <a:ext cx="6621897" cy="66218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97459" y="2340776"/>
            <a:ext cx="5243211" cy="5320602"/>
          </a:xfrm>
          <a:custGeom>
            <a:avLst/>
            <a:gdLst/>
            <a:ahLst/>
            <a:cxnLst/>
            <a:rect l="l" t="t" r="r" b="b"/>
            <a:pathLst>
              <a:path w="5243211" h="5320602">
                <a:moveTo>
                  <a:pt x="0" y="0"/>
                </a:moveTo>
                <a:lnTo>
                  <a:pt x="5243211" y="0"/>
                </a:lnTo>
                <a:lnTo>
                  <a:pt x="5243211" y="5320601"/>
                </a:lnTo>
                <a:lnTo>
                  <a:pt x="0" y="5320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0" y="-15347"/>
            <a:ext cx="18288000" cy="10317693"/>
            <a:chOff x="0" y="0"/>
            <a:chExt cx="1149350" cy="1149350"/>
          </a:xfrm>
        </p:grpSpPr>
        <p:sp>
          <p:nvSpPr>
            <p:cNvPr id="4" name="Freeform 4"/>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3195165" y="2340776"/>
            <a:ext cx="5202294" cy="5279081"/>
          </a:xfrm>
          <a:custGeom>
            <a:avLst/>
            <a:gdLst/>
            <a:ahLst/>
            <a:cxnLst/>
            <a:rect l="l" t="t" r="r" b="b"/>
            <a:pathLst>
              <a:path w="5202294" h="5279081">
                <a:moveTo>
                  <a:pt x="0" y="0"/>
                </a:moveTo>
                <a:lnTo>
                  <a:pt x="5202294" y="0"/>
                </a:lnTo>
                <a:lnTo>
                  <a:pt x="5202294" y="5279080"/>
                </a:lnTo>
                <a:lnTo>
                  <a:pt x="0" y="5279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0" name="Freeform 10"/>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TextBox 11"/>
          <p:cNvSpPr txBox="1"/>
          <p:nvPr/>
        </p:nvSpPr>
        <p:spPr>
          <a:xfrm>
            <a:off x="2854326" y="4777526"/>
            <a:ext cx="10786344" cy="1120948"/>
          </a:xfrm>
          <a:prstGeom prst="rect">
            <a:avLst/>
          </a:prstGeom>
        </p:spPr>
        <p:txBody>
          <a:bodyPr lIns="0" tIns="0" rIns="0" bIns="0" rtlCol="0" anchor="t">
            <a:spAutoFit/>
          </a:bodyPr>
          <a:lstStyle/>
          <a:p>
            <a:pPr algn="ctr">
              <a:lnSpc>
                <a:spcPts val="10174"/>
              </a:lnSpc>
            </a:pPr>
            <a:r>
              <a:rPr lang="en-US" sz="7200" dirty="0" err="1">
                <a:solidFill>
                  <a:srgbClr val="000000"/>
                </a:solidFill>
                <a:latin typeface="文鼎標楷注音" panose="03000600000000000000" pitchFamily="66" charset="-120"/>
                <a:ea typeface="文鼎標楷注音" panose="03000600000000000000" pitchFamily="66" charset="-120"/>
                <a:sym typeface="可画悦酷黑体-繁"/>
                <a:hlinkClick r:id="rId14" tooltip="https://www.youtube.com/watch?v=EgoMaQb6hoU">
                  <a:extLst>
                    <a:ext uri="{A12FA001-AC4F-418D-AE19-62706E023703}">
                      <ahyp:hlinkClr xmlns:ahyp="http://schemas.microsoft.com/office/drawing/2018/hyperlinkcolor" val="tx"/>
                    </a:ext>
                  </a:extLst>
                </a:hlinkClick>
              </a:rPr>
              <a:t>什麼是腸病毒</a:t>
            </a:r>
            <a:r>
              <a:rPr lang="en-US" sz="7200" dirty="0">
                <a:solidFill>
                  <a:srgbClr val="000000"/>
                </a:solidFill>
                <a:latin typeface="文鼎標楷注音" panose="03000600000000000000" pitchFamily="66" charset="-120"/>
                <a:ea typeface="文鼎標楷注音" panose="03000600000000000000" pitchFamily="66" charset="-120"/>
                <a:sym typeface="可画悦酷黑体-繁"/>
                <a:hlinkClick r:id="rId14" tooltip="https://www.youtube.com/watch?v=EgoMaQb6hoU">
                  <a:extLst>
                    <a:ext uri="{A12FA001-AC4F-418D-AE19-62706E023703}">
                      <ahyp:hlinkClr xmlns:ahyp="http://schemas.microsoft.com/office/drawing/2018/hyperlinkcolor" val="tx"/>
                    </a:ext>
                  </a:extLst>
                </a:hlinkClick>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6" name="Freeform 6"/>
          <p:cNvSpPr/>
          <p:nvPr/>
        </p:nvSpPr>
        <p:spPr>
          <a:xfrm>
            <a:off x="12649200" y="24140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5392400" y="6050389"/>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1" name="圖片 10">
            <a:extLst>
              <a:ext uri="{FF2B5EF4-FFF2-40B4-BE49-F238E27FC236}">
                <a16:creationId xmlns:a16="http://schemas.microsoft.com/office/drawing/2014/main" id="{5B6F1272-E0B3-4A76-814C-55BB2BAAAF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28800" y="1080794"/>
            <a:ext cx="7924800" cy="7889579"/>
          </a:xfrm>
          <a:prstGeom prst="rect">
            <a:avLst/>
          </a:prstGeom>
        </p:spPr>
      </p:pic>
      <p:sp>
        <p:nvSpPr>
          <p:cNvPr id="9" name="TextBox 9"/>
          <p:cNvSpPr txBox="1"/>
          <p:nvPr/>
        </p:nvSpPr>
        <p:spPr>
          <a:xfrm>
            <a:off x="9448800" y="1332558"/>
            <a:ext cx="9088582" cy="3975447"/>
          </a:xfrm>
          <a:prstGeom prst="rect">
            <a:avLst/>
          </a:prstGeom>
        </p:spPr>
        <p:txBody>
          <a:bodyPr wrap="square" lIns="0" tIns="0" rIns="0" bIns="0" rtlCol="0" anchor="t">
            <a:spAutoFit/>
          </a:bodyPr>
          <a:lstStyle/>
          <a:p>
            <a:pPr>
              <a:lnSpc>
                <a:spcPts val="8000"/>
              </a:lnSpc>
            </a:pPr>
            <a:r>
              <a:rPr lang="zh-TW" altLang="en-US" sz="6000" dirty="0">
                <a:solidFill>
                  <a:srgbClr val="000000"/>
                </a:solidFill>
                <a:latin typeface="文鼎標楷注音" panose="03000600000000000000" pitchFamily="66" charset="-120"/>
                <a:ea typeface="文鼎標楷注音" panose="03000600000000000000" pitchFamily="66" charset="-120"/>
                <a:sym typeface="Marykate"/>
              </a:rPr>
              <a:t>名字：腸病毒</a:t>
            </a:r>
            <a:r>
              <a:rPr lang="en-US" altLang="zh-TW" sz="6000" dirty="0">
                <a:solidFill>
                  <a:srgbClr val="000000"/>
                </a:solidFill>
                <a:latin typeface="文鼎標楷注音" panose="03000600000000000000" pitchFamily="66" charset="-120"/>
                <a:ea typeface="文鼎標楷注音" panose="03000600000000000000" pitchFamily="66" charset="-120"/>
                <a:sym typeface="Marykate"/>
              </a:rPr>
              <a:t>71</a:t>
            </a:r>
            <a:r>
              <a:rPr lang="zh-TW" altLang="en-US" sz="6000" dirty="0">
                <a:solidFill>
                  <a:srgbClr val="000000"/>
                </a:solidFill>
                <a:latin typeface="文鼎標楷注音" panose="03000600000000000000" pitchFamily="66" charset="-120"/>
                <a:ea typeface="文鼎標楷注音" panose="03000600000000000000" pitchFamily="66" charset="-120"/>
                <a:sym typeface="Marykate"/>
              </a:rPr>
              <a:t>型</a:t>
            </a:r>
            <a:endParaRPr lang="en-US" altLang="zh-TW" sz="6000" dirty="0">
              <a:solidFill>
                <a:srgbClr val="000000"/>
              </a:solidFill>
              <a:latin typeface="文鼎標楷注音" panose="03000600000000000000" pitchFamily="66" charset="-120"/>
              <a:ea typeface="文鼎標楷注音" panose="03000600000000000000" pitchFamily="66" charset="-120"/>
              <a:sym typeface="Marykate"/>
            </a:endParaRPr>
          </a:p>
          <a:p>
            <a:pPr>
              <a:lnSpc>
                <a:spcPts val="8000"/>
              </a:lnSpc>
            </a:pPr>
            <a:r>
              <a:rPr lang="zh-TW" altLang="en-US" sz="6000" dirty="0">
                <a:solidFill>
                  <a:srgbClr val="000000"/>
                </a:solidFill>
                <a:latin typeface="文鼎標楷注音" panose="03000600000000000000" pitchFamily="66" charset="-120"/>
                <a:ea typeface="文鼎標楷注音" panose="03000600000000000000" pitchFamily="66" charset="-120"/>
                <a:sym typeface="Marykate"/>
              </a:rPr>
              <a:t>出生：人體腸道</a:t>
            </a:r>
          </a:p>
          <a:p>
            <a:pPr>
              <a:lnSpc>
                <a:spcPts val="8000"/>
              </a:lnSpc>
            </a:pPr>
            <a:r>
              <a:rPr lang="zh-TW" altLang="en-US" sz="6000" dirty="0">
                <a:solidFill>
                  <a:srgbClr val="000000"/>
                </a:solidFill>
                <a:latin typeface="文鼎標楷注音" panose="03000600000000000000" pitchFamily="66" charset="-120"/>
                <a:ea typeface="文鼎標楷注音" panose="03000600000000000000" pitchFamily="66" charset="-120"/>
                <a:sym typeface="Marykate"/>
              </a:rPr>
              <a:t>強化方式：高溫</a:t>
            </a:r>
            <a:endParaRPr lang="en-US" altLang="zh-TW" sz="6000" dirty="0">
              <a:solidFill>
                <a:srgbClr val="000000"/>
              </a:solidFill>
              <a:latin typeface="文鼎標楷注音" panose="03000600000000000000" pitchFamily="66" charset="-120"/>
              <a:ea typeface="文鼎標楷注音" panose="03000600000000000000" pitchFamily="66" charset="-120"/>
              <a:sym typeface="Marykate"/>
            </a:endParaRPr>
          </a:p>
          <a:p>
            <a:pPr>
              <a:lnSpc>
                <a:spcPts val="8000"/>
              </a:lnSpc>
            </a:pPr>
            <a:r>
              <a:rPr lang="zh-TW" altLang="en-US" sz="6000" dirty="0">
                <a:solidFill>
                  <a:srgbClr val="000000"/>
                </a:solidFill>
                <a:latin typeface="文鼎標楷注音" panose="03000600000000000000" pitchFamily="66" charset="-120"/>
                <a:ea typeface="文鼎標楷注音" panose="03000600000000000000" pitchFamily="66" charset="-120"/>
                <a:sym typeface="Marykate"/>
              </a:rPr>
              <a:t>攻擊對象：孩童</a:t>
            </a:r>
            <a:endParaRPr lang="en-US" altLang="zh-TW" sz="6000" dirty="0">
              <a:solidFill>
                <a:srgbClr val="000000"/>
              </a:solidFill>
              <a:latin typeface="文鼎標楷注音" panose="03000600000000000000" pitchFamily="66" charset="-120"/>
              <a:ea typeface="文鼎標楷注音" panose="03000600000000000000" pitchFamily="66" charset="-120"/>
              <a:sym typeface="Marykate"/>
            </a:endParaRPr>
          </a:p>
        </p:txBody>
      </p:sp>
    </p:spTree>
    <p:extLst>
      <p:ext uri="{BB962C8B-B14F-4D97-AF65-F5344CB8AC3E}">
        <p14:creationId xmlns:p14="http://schemas.microsoft.com/office/powerpoint/2010/main" val="2732699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685800" y="-266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3200400" y="828898"/>
            <a:ext cx="13882255" cy="1923604"/>
          </a:xfrm>
          <a:prstGeom prst="rect">
            <a:avLst/>
          </a:prstGeom>
        </p:spPr>
        <p:txBody>
          <a:bodyPr wrap="square" lIns="0" tIns="0" rIns="0" bIns="0" rtlCol="0" anchor="t">
            <a:spAutoFit/>
          </a:bodyPr>
          <a:lstStyle/>
          <a:p>
            <a:pPr>
              <a:lnSpc>
                <a:spcPts val="8000"/>
              </a:lnSpc>
            </a:pPr>
            <a:r>
              <a:rPr lang="zh-TW" altLang="en-US" sz="6600" dirty="0">
                <a:solidFill>
                  <a:srgbClr val="000000"/>
                </a:solidFill>
                <a:latin typeface="文鼎標楷注音" panose="03000600000000000000" pitchFamily="66" charset="-120"/>
                <a:ea typeface="文鼎標楷注音" panose="03000600000000000000" pitchFamily="66" charset="-120"/>
                <a:sym typeface="Marykate"/>
              </a:rPr>
              <a:t>攻擊力：發燒、手腳起水泡、嘴巴潰爛</a:t>
            </a:r>
          </a:p>
        </p:txBody>
      </p:sp>
      <p:sp>
        <p:nvSpPr>
          <p:cNvPr id="4" name="矩形 3">
            <a:extLst>
              <a:ext uri="{FF2B5EF4-FFF2-40B4-BE49-F238E27FC236}">
                <a16:creationId xmlns:a16="http://schemas.microsoft.com/office/drawing/2014/main" id="{FDE81652-6654-442B-8E54-0F0BC38AC094}"/>
              </a:ext>
            </a:extLst>
          </p:cNvPr>
          <p:cNvSpPr/>
          <p:nvPr/>
        </p:nvSpPr>
        <p:spPr>
          <a:xfrm>
            <a:off x="2209800" y="8289398"/>
            <a:ext cx="5257800" cy="369332"/>
          </a:xfrm>
          <a:prstGeom prst="rect">
            <a:avLst/>
          </a:prstGeom>
        </p:spPr>
        <p:txBody>
          <a:bodyPr wrap="square">
            <a:spAutoFit/>
          </a:bodyPr>
          <a:lstStyle/>
          <a:p>
            <a:r>
              <a:rPr lang="en-US" altLang="zh-TW" dirty="0">
                <a:hlinkClick r:id="rId8"/>
              </a:rPr>
              <a:t>https://www.youtube.com/watch?v=MNAsPN15FH0</a:t>
            </a:r>
            <a:endParaRPr lang="zh-TW" altLang="en-US" dirty="0"/>
          </a:p>
        </p:txBody>
      </p:sp>
      <p:pic>
        <p:nvPicPr>
          <p:cNvPr id="10" name="圖片 9">
            <a:extLst>
              <a:ext uri="{FF2B5EF4-FFF2-40B4-BE49-F238E27FC236}">
                <a16:creationId xmlns:a16="http://schemas.microsoft.com/office/drawing/2014/main" id="{8D597FB9-E3BB-4E5C-ABA8-E63029435D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1400" y="2752502"/>
            <a:ext cx="12838003" cy="6232890"/>
          </a:xfrm>
          <a:prstGeom prst="rect">
            <a:avLst/>
          </a:prstGeom>
        </p:spPr>
      </p:pic>
    </p:spTree>
    <p:extLst>
      <p:ext uri="{BB962C8B-B14F-4D97-AF65-F5344CB8AC3E}">
        <p14:creationId xmlns:p14="http://schemas.microsoft.com/office/powerpoint/2010/main" val="1441788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27" y="67076"/>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685800" y="-266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4114800" y="1011382"/>
            <a:ext cx="12496799" cy="897682"/>
          </a:xfrm>
          <a:prstGeom prst="rect">
            <a:avLst/>
          </a:prstGeom>
        </p:spPr>
        <p:txBody>
          <a:bodyPr wrap="square" lIns="0" tIns="0" rIns="0" bIns="0" rtlCol="0" anchor="t">
            <a:spAutoFit/>
          </a:bodyPr>
          <a:lstStyle/>
          <a:p>
            <a:pPr>
              <a:lnSpc>
                <a:spcPts val="8000"/>
              </a:lnSpc>
            </a:pPr>
            <a:r>
              <a:rPr lang="zh-TW" altLang="en-US" sz="6600" dirty="0">
                <a:solidFill>
                  <a:srgbClr val="000000"/>
                </a:solidFill>
                <a:latin typeface="文鼎標楷注音" panose="03000600000000000000" pitchFamily="66" charset="-120"/>
                <a:ea typeface="文鼎標楷注音" panose="03000600000000000000" pitchFamily="66" charset="-120"/>
                <a:sym typeface="Marykate"/>
              </a:rPr>
              <a:t>弱點：肥皂、消毒水</a:t>
            </a:r>
            <a:endParaRPr lang="en-US" altLang="zh-TW" sz="6600" dirty="0">
              <a:solidFill>
                <a:srgbClr val="000000"/>
              </a:solidFill>
              <a:latin typeface="文鼎標楷注音" panose="03000600000000000000" pitchFamily="66" charset="-120"/>
              <a:ea typeface="文鼎標楷注音" panose="03000600000000000000" pitchFamily="66" charset="-120"/>
              <a:sym typeface="Marykate"/>
            </a:endParaRPr>
          </a:p>
        </p:txBody>
      </p:sp>
      <p:sp>
        <p:nvSpPr>
          <p:cNvPr id="4" name="矩形 3">
            <a:extLst>
              <a:ext uri="{FF2B5EF4-FFF2-40B4-BE49-F238E27FC236}">
                <a16:creationId xmlns:a16="http://schemas.microsoft.com/office/drawing/2014/main" id="{FDE81652-6654-442B-8E54-0F0BC38AC094}"/>
              </a:ext>
            </a:extLst>
          </p:cNvPr>
          <p:cNvSpPr/>
          <p:nvPr/>
        </p:nvSpPr>
        <p:spPr>
          <a:xfrm>
            <a:off x="2209800" y="8289398"/>
            <a:ext cx="5257800" cy="369332"/>
          </a:xfrm>
          <a:prstGeom prst="rect">
            <a:avLst/>
          </a:prstGeom>
        </p:spPr>
        <p:txBody>
          <a:bodyPr wrap="square">
            <a:spAutoFit/>
          </a:bodyPr>
          <a:lstStyle/>
          <a:p>
            <a:r>
              <a:rPr lang="en-US" altLang="zh-TW" dirty="0">
                <a:hlinkClick r:id="rId8"/>
              </a:rPr>
              <a:t>https://www.youtube.com/watch?v=MNAsPN15FH0</a:t>
            </a:r>
            <a:endParaRPr lang="zh-TW" altLang="en-US" dirty="0"/>
          </a:p>
        </p:txBody>
      </p:sp>
      <p:pic>
        <p:nvPicPr>
          <p:cNvPr id="10" name="圖片 9">
            <a:extLst>
              <a:ext uri="{FF2B5EF4-FFF2-40B4-BE49-F238E27FC236}">
                <a16:creationId xmlns:a16="http://schemas.microsoft.com/office/drawing/2014/main" id="{6BE7712A-BD02-4CD9-8351-1151E9D2880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81600" y="838200"/>
            <a:ext cx="8610600" cy="8610600"/>
          </a:xfrm>
          <a:prstGeom prst="rect">
            <a:avLst/>
          </a:prstGeom>
        </p:spPr>
      </p:pic>
    </p:spTree>
    <p:extLst>
      <p:ext uri="{BB962C8B-B14F-4D97-AF65-F5344CB8AC3E}">
        <p14:creationId xmlns:p14="http://schemas.microsoft.com/office/powerpoint/2010/main" val="2159837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239719" y="647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837691" y="671945"/>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782800" y="5143500"/>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6934200" y="627420"/>
            <a:ext cx="4967967" cy="1282402"/>
          </a:xfrm>
          <a:prstGeom prst="rect">
            <a:avLst/>
          </a:prstGeom>
        </p:spPr>
        <p:txBody>
          <a:bodyPr wrap="square" lIns="0" tIns="0" rIns="0" bIns="0" rtlCol="0" anchor="t">
            <a:spAutoFit/>
          </a:bodyPr>
          <a:lstStyle/>
          <a:p>
            <a:pPr algn="ctr">
              <a:lnSpc>
                <a:spcPts val="9976"/>
              </a:lnSpc>
            </a:pPr>
            <a:r>
              <a:rPr lang="zh-TW" altLang="en-US" sz="11500" dirty="0">
                <a:solidFill>
                  <a:srgbClr val="000000"/>
                </a:solidFill>
                <a:latin typeface="文鼎標楷注音" panose="03000600000000000000" pitchFamily="66" charset="-120"/>
                <a:ea typeface="文鼎標楷注音" panose="03000600000000000000" pitchFamily="66" charset="-120"/>
                <a:sym typeface="Marykate"/>
              </a:rPr>
              <a:t>預防</a:t>
            </a:r>
            <a:endParaRPr lang="en-US" sz="11500" dirty="0">
              <a:solidFill>
                <a:srgbClr val="000000"/>
              </a:solidFill>
              <a:latin typeface="文鼎標楷注音" panose="03000600000000000000" pitchFamily="66" charset="-120"/>
              <a:ea typeface="文鼎標楷注音" panose="03000600000000000000" pitchFamily="66" charset="-120"/>
              <a:sym typeface="Marykate"/>
            </a:endParaRPr>
          </a:p>
        </p:txBody>
      </p:sp>
      <p:pic>
        <p:nvPicPr>
          <p:cNvPr id="11" name="圖片 10">
            <a:extLst>
              <a:ext uri="{FF2B5EF4-FFF2-40B4-BE49-F238E27FC236}">
                <a16:creationId xmlns:a16="http://schemas.microsoft.com/office/drawing/2014/main" id="{90A9B238-CD94-431F-8F3F-EF54EF41F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0" y="1909823"/>
            <a:ext cx="9692232" cy="68912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5" name="Freeform 5"/>
          <p:cNvSpPr/>
          <p:nvPr/>
        </p:nvSpPr>
        <p:spPr>
          <a:xfrm>
            <a:off x="239719" y="647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2837691" y="671945"/>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4782800" y="5143500"/>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TextBox 9"/>
          <p:cNvSpPr txBox="1"/>
          <p:nvPr/>
        </p:nvSpPr>
        <p:spPr>
          <a:xfrm>
            <a:off x="6934200" y="627420"/>
            <a:ext cx="4967967" cy="1282402"/>
          </a:xfrm>
          <a:prstGeom prst="rect">
            <a:avLst/>
          </a:prstGeom>
        </p:spPr>
        <p:txBody>
          <a:bodyPr wrap="square" lIns="0" tIns="0" rIns="0" bIns="0" rtlCol="0" anchor="t">
            <a:spAutoFit/>
          </a:bodyPr>
          <a:lstStyle/>
          <a:p>
            <a:pPr algn="ctr">
              <a:lnSpc>
                <a:spcPts val="9976"/>
              </a:lnSpc>
            </a:pPr>
            <a:r>
              <a:rPr lang="zh-TW" altLang="en-US" sz="11500" dirty="0">
                <a:solidFill>
                  <a:srgbClr val="000000"/>
                </a:solidFill>
                <a:latin typeface="文鼎標楷注音" panose="03000600000000000000" pitchFamily="66" charset="-120"/>
                <a:ea typeface="文鼎標楷注音" panose="03000600000000000000" pitchFamily="66" charset="-120"/>
                <a:sym typeface="Marykate"/>
              </a:rPr>
              <a:t>預防</a:t>
            </a:r>
            <a:endParaRPr lang="en-US" sz="11500" dirty="0">
              <a:solidFill>
                <a:srgbClr val="000000"/>
              </a:solidFill>
              <a:latin typeface="文鼎標楷注音" panose="03000600000000000000" pitchFamily="66" charset="-120"/>
              <a:ea typeface="文鼎標楷注音" panose="03000600000000000000" pitchFamily="66" charset="-120"/>
              <a:sym typeface="Marykate"/>
            </a:endParaRPr>
          </a:p>
        </p:txBody>
      </p:sp>
      <p:pic>
        <p:nvPicPr>
          <p:cNvPr id="8" name="圖片 7">
            <a:extLst>
              <a:ext uri="{FF2B5EF4-FFF2-40B4-BE49-F238E27FC236}">
                <a16:creationId xmlns:a16="http://schemas.microsoft.com/office/drawing/2014/main" id="{F201863E-42CE-463F-8D6B-FCEE73FB81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8666" y="1722003"/>
            <a:ext cx="7239033" cy="7248059"/>
          </a:xfrm>
          <a:prstGeom prst="rect">
            <a:avLst/>
          </a:prstGeom>
        </p:spPr>
      </p:pic>
    </p:spTree>
    <p:extLst>
      <p:ext uri="{BB962C8B-B14F-4D97-AF65-F5344CB8AC3E}">
        <p14:creationId xmlns:p14="http://schemas.microsoft.com/office/powerpoint/2010/main" val="20940985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219</Words>
  <Application>Microsoft Office PowerPoint</Application>
  <PresentationFormat>自訂</PresentationFormat>
  <Paragraphs>29</Paragraphs>
  <Slides>15</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15</vt:i4>
      </vt:variant>
    </vt:vector>
  </HeadingPairs>
  <TitlesOfParts>
    <vt:vector size="25" baseType="lpstr">
      <vt:lpstr>書法中楷（注音一）</vt:lpstr>
      <vt:lpstr>文鼎標楷注音</vt:lpstr>
      <vt:lpstr>可画山海体-繁</vt:lpstr>
      <vt:lpstr>Marykate</vt:lpstr>
      <vt:lpstr>新細明體</vt:lpstr>
      <vt:lpstr>可画悦酷黑体-繁</vt:lpstr>
      <vt:lpstr>Calibri</vt:lpstr>
      <vt:lpstr>Arial</vt:lpstr>
      <vt:lpstr>Gaegu</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腸病毒</dc:title>
  <cp:lastModifiedBy>user</cp:lastModifiedBy>
  <cp:revision>8</cp:revision>
  <dcterms:created xsi:type="dcterms:W3CDTF">2006-08-16T00:00:00Z</dcterms:created>
  <dcterms:modified xsi:type="dcterms:W3CDTF">2024-09-10T01:28:22Z</dcterms:modified>
  <dc:identifier>DAGQQdY1N-U</dc:identifier>
</cp:coreProperties>
</file>