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1"/>
  </p:sldMasterIdLst>
  <p:notesMasterIdLst>
    <p:notesMasterId r:id="rId31"/>
  </p:notesMasterIdLst>
  <p:handoutMasterIdLst>
    <p:handoutMasterId r:id="rId32"/>
  </p:handoutMasterIdLst>
  <p:sldIdLst>
    <p:sldId id="256" r:id="rId2"/>
    <p:sldId id="301" r:id="rId3"/>
    <p:sldId id="303" r:id="rId4"/>
    <p:sldId id="304" r:id="rId5"/>
    <p:sldId id="338" r:id="rId6"/>
    <p:sldId id="332" r:id="rId7"/>
    <p:sldId id="339" r:id="rId8"/>
    <p:sldId id="376" r:id="rId9"/>
    <p:sldId id="373" r:id="rId10"/>
    <p:sldId id="374" r:id="rId11"/>
    <p:sldId id="375" r:id="rId12"/>
    <p:sldId id="341" r:id="rId13"/>
    <p:sldId id="349" r:id="rId14"/>
    <p:sldId id="352" r:id="rId15"/>
    <p:sldId id="369" r:id="rId16"/>
    <p:sldId id="362" r:id="rId17"/>
    <p:sldId id="356" r:id="rId18"/>
    <p:sldId id="335" r:id="rId19"/>
    <p:sldId id="358" r:id="rId20"/>
    <p:sldId id="368" r:id="rId21"/>
    <p:sldId id="359" r:id="rId22"/>
    <p:sldId id="346" r:id="rId23"/>
    <p:sldId id="325" r:id="rId24"/>
    <p:sldId id="361" r:id="rId25"/>
    <p:sldId id="363" r:id="rId26"/>
    <p:sldId id="278" r:id="rId27"/>
    <p:sldId id="370" r:id="rId28"/>
    <p:sldId id="377" r:id="rId29"/>
    <p:sldId id="353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F80C937-6BEB-4E01-BA85-09EC2F450189}">
          <p14:sldIdLst>
            <p14:sldId id="256"/>
            <p14:sldId id="301"/>
            <p14:sldId id="303"/>
            <p14:sldId id="304"/>
            <p14:sldId id="338"/>
            <p14:sldId id="332"/>
            <p14:sldId id="339"/>
            <p14:sldId id="376"/>
            <p14:sldId id="373"/>
            <p14:sldId id="374"/>
            <p14:sldId id="375"/>
            <p14:sldId id="341"/>
            <p14:sldId id="349"/>
            <p14:sldId id="352"/>
            <p14:sldId id="369"/>
            <p14:sldId id="362"/>
            <p14:sldId id="356"/>
            <p14:sldId id="335"/>
            <p14:sldId id="358"/>
            <p14:sldId id="368"/>
            <p14:sldId id="359"/>
            <p14:sldId id="346"/>
            <p14:sldId id="325"/>
            <p14:sldId id="361"/>
            <p14:sldId id="363"/>
            <p14:sldId id="278"/>
            <p14:sldId id="370"/>
            <p14:sldId id="377"/>
            <p14:sldId id="3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4412"/>
    <a:srgbClr val="FF66FF"/>
    <a:srgbClr val="FF00FF"/>
    <a:srgbClr val="EEF0AC"/>
    <a:srgbClr val="000099"/>
    <a:srgbClr val="99CCFF"/>
    <a:srgbClr val="FAF8A4"/>
    <a:srgbClr val="66FFCC"/>
    <a:srgbClr val="CC99FF"/>
    <a:srgbClr val="F2A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中等深淺樣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825" autoAdjust="0"/>
  </p:normalViewPr>
  <p:slideViewPr>
    <p:cSldViewPr>
      <p:cViewPr varScale="1">
        <p:scale>
          <a:sx n="76" d="100"/>
          <a:sy n="76" d="100"/>
        </p:scale>
        <p:origin x="115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9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298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4437E-37CD-4C61-AE67-C792212686D1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2DB5-7D89-49BB-92B7-23219E7CF7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896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6E78-9040-414E-A42A-C6568A9147C4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3FF18-C119-414F-AE88-7FC05D9272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75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535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dirty="0" smtClean="0">
                <a:solidFill>
                  <a:srgbClr val="FAF8A4"/>
                </a:solidFill>
              </a:rPr>
              <a:t>.</a:t>
            </a:r>
            <a:r>
              <a:rPr lang="zh-TW" altLang="en-US" sz="1200" dirty="0" smtClean="0">
                <a:solidFill>
                  <a:srgbClr val="FAF8A4"/>
                </a:solidFill>
              </a:rPr>
              <a:t> 步        驟</a:t>
            </a:r>
            <a:r>
              <a:rPr lang="en-US" altLang="zh-TW" sz="1200" dirty="0" smtClean="0">
                <a:solidFill>
                  <a:srgbClr val="FAF8A4"/>
                </a:solidFill>
              </a:rPr>
              <a:t>:1.</a:t>
            </a:r>
            <a:r>
              <a:rPr lang="zh-TW" altLang="en-US" sz="1200" dirty="0" smtClean="0">
                <a:solidFill>
                  <a:srgbClr val="FAF8A4"/>
                </a:solidFill>
              </a:rPr>
              <a:t>先製作飽合硼砂水</a:t>
            </a:r>
            <a:r>
              <a:rPr lang="en-US" altLang="zh-TW" sz="1200" dirty="0" smtClean="0">
                <a:solidFill>
                  <a:srgbClr val="FAF8A4"/>
                </a:solidFill>
              </a:rPr>
              <a:t>(</a:t>
            </a:r>
            <a:r>
              <a:rPr lang="zh-TW" altLang="en-US" sz="1200" dirty="0" smtClean="0">
                <a:solidFill>
                  <a:srgbClr val="FAF8A4"/>
                </a:solidFill>
              </a:rPr>
              <a:t>硼砂</a:t>
            </a:r>
            <a:r>
              <a:rPr lang="en-US" altLang="zh-TW" sz="1200" dirty="0" smtClean="0">
                <a:solidFill>
                  <a:srgbClr val="FAF8A4"/>
                </a:solidFill>
              </a:rPr>
              <a:t>5ML+</a:t>
            </a:r>
            <a:r>
              <a:rPr lang="zh-TW" altLang="en-US" sz="1200" dirty="0" smtClean="0">
                <a:solidFill>
                  <a:srgbClr val="FAF8A4"/>
                </a:solidFill>
              </a:rPr>
              <a:t>水</a:t>
            </a:r>
            <a:r>
              <a:rPr lang="en-US" altLang="zh-TW" sz="1200" dirty="0" smtClean="0">
                <a:solidFill>
                  <a:srgbClr val="FAF8A4"/>
                </a:solidFill>
              </a:rPr>
              <a:t>15ML),</a:t>
            </a:r>
          </a:p>
          <a:p>
            <a:pPr>
              <a:spcAft>
                <a:spcPts val="0"/>
              </a:spcAft>
            </a:pPr>
            <a:r>
              <a:rPr lang="en-US" altLang="zh-TW" sz="1200" dirty="0" smtClean="0">
                <a:solidFill>
                  <a:srgbClr val="FAF8A4"/>
                </a:solidFill>
              </a:rPr>
              <a:t>                  2.</a:t>
            </a:r>
            <a:r>
              <a:rPr lang="zh-TW" altLang="en-US" sz="1200" dirty="0" smtClean="0">
                <a:solidFill>
                  <a:srgbClr val="FAF8A4"/>
                </a:solidFill>
              </a:rPr>
              <a:t>將膠水倒入量杯</a:t>
            </a:r>
            <a:r>
              <a:rPr lang="en-US" altLang="zh-TW" sz="1200" dirty="0" smtClean="0">
                <a:solidFill>
                  <a:srgbClr val="FAF8A4"/>
                </a:solidFill>
              </a:rPr>
              <a:t>,</a:t>
            </a:r>
            <a:r>
              <a:rPr lang="zh-TW" altLang="en-US" sz="1200" dirty="0" smtClean="0">
                <a:solidFill>
                  <a:srgbClr val="FAF8A4"/>
                </a:solidFill>
              </a:rPr>
              <a:t>加入刮鬍泡攪拌</a:t>
            </a:r>
            <a:r>
              <a:rPr lang="en-US" altLang="zh-TW" sz="1200" dirty="0" smtClean="0">
                <a:solidFill>
                  <a:srgbClr val="FAF8A4"/>
                </a:solidFill>
              </a:rPr>
              <a:t>,</a:t>
            </a:r>
          </a:p>
          <a:p>
            <a:pPr>
              <a:spcAft>
                <a:spcPts val="0"/>
              </a:spcAft>
            </a:pPr>
            <a:r>
              <a:rPr lang="en-US" altLang="zh-TW" sz="1200" dirty="0" smtClean="0">
                <a:solidFill>
                  <a:srgbClr val="FAF8A4"/>
                </a:solidFill>
              </a:rPr>
              <a:t>                  3.</a:t>
            </a:r>
            <a:r>
              <a:rPr lang="zh-TW" altLang="en-US" sz="1200" dirty="0" smtClean="0">
                <a:solidFill>
                  <a:srgbClr val="FAF8A4"/>
                </a:solidFill>
              </a:rPr>
              <a:t>再加入飽合硼砂水攪拌至成形</a:t>
            </a:r>
            <a:endParaRPr lang="en-US" altLang="zh-TW" sz="1200" dirty="0" smtClean="0">
              <a:solidFill>
                <a:srgbClr val="FAF8A4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645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0712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80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79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希望這一次實驗活動結果</a:t>
            </a:r>
            <a:r>
              <a:rPr lang="en-US" altLang="zh-TW" dirty="0" smtClean="0"/>
              <a:t>:</a:t>
            </a:r>
            <a:r>
              <a:rPr lang="zh-TW" altLang="en-US" dirty="0" smtClean="0"/>
              <a:t>我可以學會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0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以下是我預計的研究過程與方法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75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627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EEF0AC"/>
                </a:solidFill>
              </a:rPr>
              <a:t>步        驟</a:t>
            </a:r>
            <a:r>
              <a:rPr lang="en-US" altLang="zh-TW" dirty="0" smtClean="0">
                <a:solidFill>
                  <a:srgbClr val="EEF0AC"/>
                </a:solidFill>
              </a:rPr>
              <a:t>:</a:t>
            </a:r>
          </a:p>
          <a:p>
            <a:r>
              <a:rPr lang="en-US" altLang="zh-TW" dirty="0" smtClean="0">
                <a:solidFill>
                  <a:srgbClr val="EEF0AC"/>
                </a:solidFill>
              </a:rPr>
              <a:t>	1.</a:t>
            </a:r>
            <a:r>
              <a:rPr lang="zh-TW" altLang="en-US" dirty="0" smtClean="0">
                <a:solidFill>
                  <a:srgbClr val="EEF0AC"/>
                </a:solidFill>
              </a:rPr>
              <a:t>先製作小蘇打水</a:t>
            </a:r>
            <a:r>
              <a:rPr lang="en-US" altLang="zh-TW" dirty="0" smtClean="0">
                <a:solidFill>
                  <a:srgbClr val="EEF0AC"/>
                </a:solidFill>
              </a:rPr>
              <a:t>(</a:t>
            </a:r>
            <a:r>
              <a:rPr lang="zh-TW" altLang="en-US" dirty="0" smtClean="0">
                <a:solidFill>
                  <a:srgbClr val="EEF0AC"/>
                </a:solidFill>
              </a:rPr>
              <a:t>水</a:t>
            </a:r>
            <a:r>
              <a:rPr lang="en-US" altLang="zh-TW" dirty="0" smtClean="0">
                <a:solidFill>
                  <a:srgbClr val="EEF0AC"/>
                </a:solidFill>
              </a:rPr>
              <a:t>:4ML+</a:t>
            </a:r>
            <a:r>
              <a:rPr lang="zh-TW" altLang="en-US" dirty="0" smtClean="0">
                <a:solidFill>
                  <a:srgbClr val="EEF0AC"/>
                </a:solidFill>
              </a:rPr>
              <a:t>小蘇打</a:t>
            </a:r>
            <a:r>
              <a:rPr lang="en-US" altLang="zh-TW" dirty="0" smtClean="0">
                <a:solidFill>
                  <a:srgbClr val="EEF0AC"/>
                </a:solidFill>
              </a:rPr>
              <a:t>1ML)</a:t>
            </a:r>
          </a:p>
          <a:p>
            <a:r>
              <a:rPr lang="en-US" altLang="zh-TW" dirty="0" smtClean="0">
                <a:solidFill>
                  <a:srgbClr val="EEF0AC"/>
                </a:solidFill>
              </a:rPr>
              <a:t>	2.</a:t>
            </a:r>
            <a:r>
              <a:rPr lang="zh-TW" altLang="en-US" dirty="0" smtClean="0">
                <a:solidFill>
                  <a:srgbClr val="EEF0AC"/>
                </a:solidFill>
              </a:rPr>
              <a:t>將膠水加上小蘇打水</a:t>
            </a:r>
            <a:r>
              <a:rPr lang="en-US" altLang="zh-TW" dirty="0" smtClean="0">
                <a:solidFill>
                  <a:srgbClr val="EEF0AC"/>
                </a:solidFill>
              </a:rPr>
              <a:t>,</a:t>
            </a:r>
            <a:r>
              <a:rPr lang="zh-TW" altLang="en-US" dirty="0" smtClean="0">
                <a:solidFill>
                  <a:srgbClr val="EEF0AC"/>
                </a:solidFill>
              </a:rPr>
              <a:t>攪拌圴勻</a:t>
            </a:r>
            <a:r>
              <a:rPr lang="en-US" altLang="zh-TW" dirty="0" smtClean="0">
                <a:solidFill>
                  <a:srgbClr val="EEF0AC"/>
                </a:solidFill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結       論</a:t>
            </a:r>
            <a:r>
              <a:rPr lang="en-US" altLang="zh-TW" sz="9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zh-TW" altLang="en-US" sz="9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後加隱型眼鏡充洗液比較柔軟</a:t>
            </a:r>
            <a:r>
              <a:rPr lang="en-US" altLang="zh-TW" sz="9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zh-TW" altLang="en-US" sz="9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拉的比較長</a:t>
            </a:r>
            <a:endParaRPr lang="en-US" altLang="zh-TW" sz="9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dirty="0" smtClean="0">
                <a:solidFill>
                  <a:srgbClr val="EEF0AC"/>
                </a:solidFill>
              </a:rPr>
              <a:t> </a:t>
            </a:r>
          </a:p>
          <a:p>
            <a:r>
              <a:rPr lang="en-US" altLang="zh-TW" dirty="0" smtClean="0">
                <a:solidFill>
                  <a:srgbClr val="EEF0AC"/>
                </a:solidFill>
              </a:rPr>
              <a:t>	3.</a:t>
            </a:r>
            <a:r>
              <a:rPr lang="zh-TW" altLang="en-US" dirty="0" smtClean="0">
                <a:solidFill>
                  <a:srgbClr val="EEF0AC"/>
                </a:solidFill>
              </a:rPr>
              <a:t>陸續加隱型眼鏡充洗液</a:t>
            </a:r>
            <a:r>
              <a:rPr lang="en-US" altLang="zh-TW" dirty="0" smtClean="0">
                <a:solidFill>
                  <a:srgbClr val="EEF0AC"/>
                </a:solidFill>
              </a:rPr>
              <a:t>,</a:t>
            </a:r>
            <a:r>
              <a:rPr lang="zh-TW" altLang="en-US" dirty="0" smtClean="0">
                <a:solidFill>
                  <a:srgbClr val="EEF0AC"/>
                </a:solidFill>
              </a:rPr>
              <a:t>攪拌</a:t>
            </a:r>
            <a:r>
              <a:rPr lang="en-US" altLang="zh-TW" dirty="0" smtClean="0">
                <a:solidFill>
                  <a:srgbClr val="EEF0AC"/>
                </a:solidFill>
              </a:rPr>
              <a:t>50</a:t>
            </a:r>
            <a:r>
              <a:rPr lang="zh-TW" altLang="en-US" dirty="0" smtClean="0">
                <a:solidFill>
                  <a:srgbClr val="EEF0AC"/>
                </a:solidFill>
              </a:rPr>
              <a:t>下以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9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基本成份</a:t>
            </a:r>
            <a:r>
              <a:rPr lang="en-US" altLang="zh-TW" dirty="0" smtClean="0"/>
              <a:t>:</a:t>
            </a:r>
            <a:r>
              <a:rPr lang="zh-TW" altLang="en-US" dirty="0" smtClean="0"/>
              <a:t>步       驟</a:t>
            </a:r>
            <a:r>
              <a:rPr lang="en-US" altLang="zh-TW" dirty="0" smtClean="0"/>
              <a:t>:1.</a:t>
            </a:r>
            <a:r>
              <a:rPr lang="zh-TW" altLang="en-US" dirty="0" smtClean="0"/>
              <a:t>先製作小蘇打水</a:t>
            </a:r>
            <a:r>
              <a:rPr lang="en-US" altLang="zh-TW" dirty="0" smtClean="0"/>
              <a:t>(20ML+</a:t>
            </a:r>
            <a:r>
              <a:rPr lang="zh-TW" altLang="en-US" dirty="0" smtClean="0"/>
              <a:t>小蘇打</a:t>
            </a:r>
            <a:r>
              <a:rPr lang="en-US" altLang="zh-TW" dirty="0" smtClean="0"/>
              <a:t>2g)</a:t>
            </a:r>
          </a:p>
          <a:p>
            <a:r>
              <a:rPr lang="en-US" altLang="zh-TW" dirty="0" smtClean="0"/>
              <a:t>                 2.</a:t>
            </a:r>
            <a:r>
              <a:rPr lang="zh-TW" altLang="en-US" dirty="0" smtClean="0"/>
              <a:t>將白膠加上小蘇打水攪拌圴勻</a:t>
            </a:r>
            <a:r>
              <a:rPr lang="en-US" altLang="zh-TW" dirty="0" smtClean="0"/>
              <a:t>(5</a:t>
            </a:r>
            <a:r>
              <a:rPr lang="zh-TW" altLang="en-US" dirty="0" smtClean="0"/>
              <a:t>分鐘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                 3.</a:t>
            </a:r>
            <a:r>
              <a:rPr lang="zh-TW" altLang="en-US" dirty="0" smtClean="0"/>
              <a:t>再加一匙眼鏡沖洗液</a:t>
            </a:r>
            <a:r>
              <a:rPr lang="en-US" altLang="zh-TW" dirty="0" smtClean="0"/>
              <a:t>(5ML),</a:t>
            </a:r>
            <a:r>
              <a:rPr lang="zh-TW" altLang="en-US" dirty="0" smtClean="0"/>
              <a:t>攪拌十分鐘以上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6990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步        驟</a:t>
            </a:r>
            <a:r>
              <a:rPr lang="en-US" altLang="zh-TW" dirty="0" smtClean="0"/>
              <a:t>:1.</a:t>
            </a:r>
            <a:r>
              <a:rPr lang="zh-TW" altLang="en-US" dirty="0" smtClean="0"/>
              <a:t>先製作飽和硼砂水</a:t>
            </a:r>
            <a:r>
              <a:rPr lang="en-US" altLang="zh-TW" dirty="0" smtClean="0"/>
              <a:t>(</a:t>
            </a:r>
            <a:r>
              <a:rPr lang="zh-TW" altLang="en-US" dirty="0" smtClean="0"/>
              <a:t>硼砂大約</a:t>
            </a:r>
            <a:r>
              <a:rPr lang="en-US" altLang="zh-TW" dirty="0" smtClean="0"/>
              <a:t>2ML+</a:t>
            </a:r>
            <a:r>
              <a:rPr lang="zh-TW" altLang="en-US" dirty="0" smtClean="0"/>
              <a:t>水</a:t>
            </a:r>
            <a:r>
              <a:rPr lang="en-US" altLang="zh-TW" dirty="0" smtClean="0"/>
              <a:t>100ML),</a:t>
            </a:r>
          </a:p>
          <a:p>
            <a:r>
              <a:rPr lang="en-US" altLang="zh-TW" dirty="0" smtClean="0"/>
              <a:t>                2.</a:t>
            </a:r>
            <a:r>
              <a:rPr lang="zh-TW" altLang="en-US" dirty="0" smtClean="0"/>
              <a:t>將膠水倒入量杯</a:t>
            </a:r>
            <a:r>
              <a:rPr lang="en-US" altLang="zh-TW" dirty="0" smtClean="0"/>
              <a:t>,</a:t>
            </a:r>
            <a:r>
              <a:rPr lang="zh-TW" altLang="en-US" dirty="0" smtClean="0"/>
              <a:t>再加入飽和硼砂水</a:t>
            </a:r>
            <a:r>
              <a:rPr lang="en-US" altLang="zh-TW" dirty="0" smtClean="0"/>
              <a:t>,</a:t>
            </a:r>
            <a:r>
              <a:rPr lang="zh-TW" altLang="en-US" dirty="0" smtClean="0"/>
              <a:t>開始攪拌到成形</a:t>
            </a:r>
          </a:p>
          <a:p>
            <a:r>
              <a:rPr lang="en-US" altLang="zh-TW" sz="1200" dirty="0" smtClean="0"/>
              <a:t>,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447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:1.</a:t>
            </a:r>
            <a:r>
              <a:rPr lang="zh-TW" altLang="en-US" dirty="0" smtClean="0"/>
              <a:t>先製作小蘇打水</a:t>
            </a:r>
            <a:r>
              <a:rPr lang="en-US" altLang="zh-TW" dirty="0" smtClean="0"/>
              <a:t>(</a:t>
            </a:r>
            <a:r>
              <a:rPr lang="zh-TW" altLang="en-US" dirty="0" smtClean="0"/>
              <a:t>小蘇打</a:t>
            </a:r>
            <a:r>
              <a:rPr lang="en-US" altLang="zh-TW" dirty="0" smtClean="0"/>
              <a:t>2ML+</a:t>
            </a:r>
            <a:r>
              <a:rPr lang="zh-TW" altLang="en-US" dirty="0" smtClean="0"/>
              <a:t>水</a:t>
            </a:r>
            <a:r>
              <a:rPr lang="en-US" altLang="zh-TW" dirty="0" smtClean="0"/>
              <a:t>5ML),</a:t>
            </a:r>
          </a:p>
          <a:p>
            <a:r>
              <a:rPr lang="en-US" altLang="zh-TW" dirty="0" smtClean="0"/>
              <a:t>                  2.</a:t>
            </a:r>
            <a:r>
              <a:rPr lang="zh-TW" altLang="en-US" dirty="0" smtClean="0"/>
              <a:t>將膠水倒入量杯</a:t>
            </a:r>
            <a:r>
              <a:rPr lang="en-US" altLang="zh-TW" dirty="0" smtClean="0"/>
              <a:t>,</a:t>
            </a:r>
            <a:r>
              <a:rPr lang="zh-TW" altLang="en-US" dirty="0" smtClean="0"/>
              <a:t>加入洗手乳攪拌</a:t>
            </a:r>
            <a:r>
              <a:rPr lang="en-US" altLang="zh-TW" dirty="0" smtClean="0"/>
              <a:t>,</a:t>
            </a:r>
          </a:p>
          <a:p>
            <a:r>
              <a:rPr lang="en-US" altLang="zh-TW" dirty="0" smtClean="0"/>
              <a:t>                  3.</a:t>
            </a:r>
            <a:r>
              <a:rPr lang="zh-TW" altLang="en-US" dirty="0" smtClean="0"/>
              <a:t>再加入小蘇打水攪拌</a:t>
            </a:r>
          </a:p>
          <a:p>
            <a:r>
              <a:rPr lang="zh-TW" altLang="en-US" dirty="0" smtClean="0"/>
              <a:t>                  </a:t>
            </a:r>
            <a:r>
              <a:rPr lang="en-US" altLang="zh-TW" dirty="0" smtClean="0"/>
              <a:t>4.</a:t>
            </a:r>
            <a:r>
              <a:rPr lang="zh-TW" altLang="en-US" dirty="0" smtClean="0"/>
              <a:t>再加入隱型眼鏡保養液</a:t>
            </a:r>
            <a:r>
              <a:rPr lang="en-US" altLang="zh-TW" dirty="0" smtClean="0"/>
              <a:t>(4ML)</a:t>
            </a:r>
            <a:r>
              <a:rPr lang="zh-TW" altLang="en-US" dirty="0" smtClean="0"/>
              <a:t>攪拌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054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zh-TW" altLang="en-US" sz="1200" dirty="0" smtClean="0">
                <a:solidFill>
                  <a:srgbClr val="FAF8A4"/>
                </a:solidFill>
              </a:rPr>
              <a:t>步        驟</a:t>
            </a:r>
            <a:r>
              <a:rPr lang="en-US" altLang="zh-TW" sz="1200" dirty="0" smtClean="0">
                <a:solidFill>
                  <a:srgbClr val="FAF8A4"/>
                </a:solidFill>
              </a:rPr>
              <a:t>:1.</a:t>
            </a:r>
            <a:r>
              <a:rPr lang="zh-TW" altLang="en-US" sz="1200" dirty="0" smtClean="0">
                <a:solidFill>
                  <a:srgbClr val="FAF8A4"/>
                </a:solidFill>
              </a:rPr>
              <a:t>先製作飽合硼砂水</a:t>
            </a:r>
            <a:r>
              <a:rPr lang="en-US" altLang="zh-TW" sz="1200" dirty="0" smtClean="0">
                <a:solidFill>
                  <a:srgbClr val="FAF8A4"/>
                </a:solidFill>
              </a:rPr>
              <a:t>(</a:t>
            </a:r>
            <a:r>
              <a:rPr lang="zh-TW" altLang="en-US" sz="1200" dirty="0" smtClean="0">
                <a:solidFill>
                  <a:srgbClr val="FAF8A4"/>
                </a:solidFill>
              </a:rPr>
              <a:t>硼砂</a:t>
            </a:r>
            <a:r>
              <a:rPr lang="en-US" altLang="zh-TW" sz="1200" dirty="0" smtClean="0">
                <a:solidFill>
                  <a:srgbClr val="FAF8A4"/>
                </a:solidFill>
              </a:rPr>
              <a:t>2ML+</a:t>
            </a:r>
            <a:r>
              <a:rPr lang="zh-TW" altLang="en-US" sz="1200" dirty="0" smtClean="0">
                <a:solidFill>
                  <a:srgbClr val="FAF8A4"/>
                </a:solidFill>
              </a:rPr>
              <a:t>温水</a:t>
            </a:r>
            <a:r>
              <a:rPr lang="en-US" altLang="zh-TW" sz="1200" dirty="0" smtClean="0">
                <a:solidFill>
                  <a:srgbClr val="FAF8A4"/>
                </a:solidFill>
              </a:rPr>
              <a:t>100ML),</a:t>
            </a:r>
          </a:p>
          <a:p>
            <a:pPr>
              <a:spcAft>
                <a:spcPts val="0"/>
              </a:spcAft>
            </a:pPr>
            <a:r>
              <a:rPr lang="en-US" altLang="zh-TW" sz="1200" dirty="0" smtClean="0">
                <a:solidFill>
                  <a:srgbClr val="FAF8A4"/>
                </a:solidFill>
              </a:rPr>
              <a:t>                  2.</a:t>
            </a:r>
            <a:r>
              <a:rPr lang="zh-TW" altLang="en-US" sz="1200" dirty="0" smtClean="0">
                <a:solidFill>
                  <a:srgbClr val="FAF8A4"/>
                </a:solidFill>
              </a:rPr>
              <a:t>將膠水倒入量杯</a:t>
            </a:r>
            <a:r>
              <a:rPr lang="en-US" altLang="zh-TW" sz="1200" dirty="0" smtClean="0">
                <a:solidFill>
                  <a:srgbClr val="FAF8A4"/>
                </a:solidFill>
              </a:rPr>
              <a:t>,</a:t>
            </a:r>
            <a:r>
              <a:rPr lang="zh-TW" altLang="en-US" sz="1200" dirty="0" smtClean="0">
                <a:solidFill>
                  <a:srgbClr val="FAF8A4"/>
                </a:solidFill>
              </a:rPr>
              <a:t>加入沙宣波浪慕絲攪拌</a:t>
            </a:r>
            <a:r>
              <a:rPr lang="en-US" altLang="zh-TW" sz="1200" dirty="0" smtClean="0">
                <a:solidFill>
                  <a:srgbClr val="FAF8A4"/>
                </a:solidFill>
              </a:rPr>
              <a:t>,</a:t>
            </a:r>
          </a:p>
          <a:p>
            <a:pPr>
              <a:spcAft>
                <a:spcPts val="0"/>
              </a:spcAft>
            </a:pPr>
            <a:r>
              <a:rPr lang="en-US" altLang="zh-TW" sz="1200" dirty="0" smtClean="0">
                <a:solidFill>
                  <a:srgbClr val="FAF8A4"/>
                </a:solidFill>
              </a:rPr>
              <a:t>                  3.</a:t>
            </a:r>
            <a:r>
              <a:rPr lang="zh-TW" altLang="en-US" sz="1200" dirty="0" smtClean="0">
                <a:solidFill>
                  <a:srgbClr val="FAF8A4"/>
                </a:solidFill>
              </a:rPr>
              <a:t>再加入飽合硼砂水攪拌至成形</a:t>
            </a:r>
            <a:endParaRPr lang="en-US" altLang="zh-TW" sz="1200" dirty="0" smtClean="0">
              <a:solidFill>
                <a:srgbClr val="FAF8A4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3FF18-C119-414F-AE88-7FC05D9272C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535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000">
                <a:effectLst/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3600" cap="all">
                <a:solidFill>
                  <a:schemeClr val="tx1"/>
                </a:solidFill>
                <a:latin typeface="+mn-lt"/>
                <a:ea typeface="標楷體" panose="03000509000000000000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13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>
                <a:latin typeface="+mn-lt"/>
                <a:ea typeface="標楷體" panose="03000509000000000000" pitchFamily="65" charset="-120"/>
              </a:defRPr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32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+mn-lt"/>
                <a:ea typeface="標楷體" panose="03000509000000000000" pitchFamily="65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444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891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689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1967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b="0" dirty="0">
                <a:latin typeface="+mn-lt"/>
                <a:ea typeface="標楷體" panose="03000509000000000000" pitchFamily="65" charset="-120"/>
              </a:defRPr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ea typeface="標楷體" panose="03000509000000000000" pitchFamily="65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324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763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621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-310679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72" y="224339"/>
            <a:ext cx="7772400" cy="1188437"/>
          </a:xfrm>
        </p:spPr>
        <p:txBody>
          <a:bodyPr>
            <a:normAutofit/>
          </a:bodyPr>
          <a:lstStyle>
            <a:lvl1pPr>
              <a:defRPr sz="4000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409" y="1633842"/>
            <a:ext cx="7772400" cy="3716749"/>
          </a:xfrm>
        </p:spPr>
        <p:txBody>
          <a:bodyPr anchor="t">
            <a:normAutofit/>
          </a:bodyPr>
          <a:lstStyle>
            <a:lvl1pPr>
              <a:tabLst/>
              <a:defRPr sz="3600"/>
            </a:lvl1pPr>
            <a:lvl2pPr>
              <a:tabLst/>
              <a:defRPr sz="3600">
                <a:latin typeface="+mn-lt"/>
                <a:ea typeface="標楷體" panose="03000509000000000000" pitchFamily="65" charset="-120"/>
              </a:defRPr>
            </a:lvl2pPr>
            <a:lvl3pPr>
              <a:tabLst/>
              <a:defRPr sz="3600">
                <a:latin typeface="+mn-lt"/>
                <a:ea typeface="標楷體" panose="03000509000000000000" pitchFamily="65" charset="-120"/>
              </a:defRPr>
            </a:lvl3pPr>
            <a:lvl4pPr>
              <a:tabLst/>
              <a:defRPr sz="3600">
                <a:latin typeface="+mn-lt"/>
                <a:ea typeface="標楷體" panose="03000509000000000000" pitchFamily="65" charset="-120"/>
              </a:defRPr>
            </a:lvl4pPr>
            <a:lvl5pPr marL="1828800" indent="0">
              <a:buNone/>
              <a:tabLst/>
              <a:defRPr sz="3600">
                <a:latin typeface="+mn-lt"/>
                <a:ea typeface="標楷體" panose="03000509000000000000" pitchFamily="65" charset="-120"/>
              </a:defRPr>
            </a:lvl5pPr>
          </a:lstStyle>
          <a:p>
            <a:pPr lvl="1"/>
            <a:r>
              <a:rPr lang="zh-TW" altLang="en-US" dirty="0" smtClean="0"/>
              <a:t>編輯母片文字樣式</a:t>
            </a:r>
          </a:p>
          <a:p>
            <a:pPr lvl="2"/>
            <a:r>
              <a:rPr lang="zh-TW" altLang="en-US" dirty="0" smtClean="0"/>
              <a:t>第二層</a:t>
            </a:r>
          </a:p>
          <a:p>
            <a:pPr lvl="3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69496"/>
            <a:ext cx="5990311" cy="37782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15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4000" b="0" cap="all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14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408" y="258915"/>
            <a:ext cx="7772400" cy="1152128"/>
          </a:xfrm>
        </p:spPr>
        <p:txBody>
          <a:bodyPr/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2924944"/>
            <a:ext cx="3813048" cy="3649134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標楷體" panose="03000509000000000000" pitchFamily="65" charset="-120"/>
              </a:defRPr>
            </a:lvl1pPr>
            <a:lvl2pPr>
              <a:defRPr sz="2800">
                <a:latin typeface="+mn-lt"/>
                <a:ea typeface="標楷體" panose="03000509000000000000" pitchFamily="65" charset="-120"/>
              </a:defRPr>
            </a:lvl2pPr>
            <a:lvl3pPr>
              <a:defRPr sz="2800">
                <a:latin typeface="+mn-lt"/>
                <a:ea typeface="標楷體" panose="03000509000000000000" pitchFamily="65" charset="-120"/>
              </a:defRPr>
            </a:lvl3pPr>
            <a:lvl4pPr>
              <a:defRPr sz="2800">
                <a:latin typeface="+mn-lt"/>
                <a:ea typeface="標楷體" panose="03000509000000000000" pitchFamily="65" charset="-120"/>
              </a:defRPr>
            </a:lvl4pPr>
            <a:lvl5pPr>
              <a:defRPr sz="2800"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912" y="2924944"/>
            <a:ext cx="3813048" cy="3649133"/>
          </a:xfrm>
        </p:spPr>
        <p:txBody>
          <a:bodyPr>
            <a:normAutofit/>
          </a:bodyPr>
          <a:lstStyle>
            <a:lvl1pPr>
              <a:defRPr sz="2800">
                <a:latin typeface="+mn-lt"/>
                <a:ea typeface="標楷體" panose="03000509000000000000" pitchFamily="65" charset="-120"/>
              </a:defRPr>
            </a:lvl1pPr>
            <a:lvl2pPr>
              <a:defRPr sz="2800">
                <a:latin typeface="+mn-lt"/>
                <a:ea typeface="標楷體" panose="03000509000000000000" pitchFamily="65" charset="-120"/>
              </a:defRPr>
            </a:lvl2pPr>
            <a:lvl3pPr>
              <a:defRPr sz="2800">
                <a:latin typeface="+mn-lt"/>
                <a:ea typeface="標楷體" panose="03000509000000000000" pitchFamily="65" charset="-120"/>
              </a:defRPr>
            </a:lvl3pPr>
            <a:lvl4pPr>
              <a:defRPr sz="2800">
                <a:latin typeface="+mn-lt"/>
                <a:ea typeface="標楷體" panose="03000509000000000000" pitchFamily="65" charset="-120"/>
              </a:defRPr>
            </a:lvl4pPr>
            <a:lvl5pPr>
              <a:defRPr sz="2800"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538368" y="1628800"/>
            <a:ext cx="7772400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538368" y="1475656"/>
            <a:ext cx="7772400" cy="11521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200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10"/>
          </p:nvPr>
        </p:nvSpPr>
        <p:spPr>
          <a:xfrm>
            <a:off x="538368" y="1812393"/>
            <a:ext cx="7772400" cy="71120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n-lt"/>
                <a:ea typeface="標楷體" panose="03000509000000000000" pitchFamily="65" charset="-120"/>
              </a:defRPr>
            </a:lvl1pPr>
            <a:lvl2pPr>
              <a:defRPr sz="3200">
                <a:latin typeface="+mn-lt"/>
                <a:ea typeface="標楷體" panose="03000509000000000000" pitchFamily="65" charset="-120"/>
              </a:defRPr>
            </a:lvl2pPr>
            <a:lvl3pPr>
              <a:defRPr sz="3200">
                <a:latin typeface="+mn-lt"/>
                <a:ea typeface="標楷體" panose="03000509000000000000" pitchFamily="65" charset="-120"/>
              </a:defRPr>
            </a:lvl3pPr>
            <a:lvl4pPr>
              <a:defRPr sz="3200">
                <a:latin typeface="+mn-lt"/>
                <a:ea typeface="標楷體" panose="03000509000000000000" pitchFamily="65" charset="-120"/>
              </a:defRPr>
            </a:lvl4pPr>
            <a:lvl5pPr>
              <a:defRPr sz="3200"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964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n-lt"/>
                <a:ea typeface="標楷體" panose="03000509000000000000" pitchFamily="65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  <a:lvl2pPr>
              <a:defRPr>
                <a:latin typeface="+mn-lt"/>
                <a:ea typeface="標楷體" panose="03000509000000000000" pitchFamily="65" charset="-120"/>
              </a:defRPr>
            </a:lvl2pPr>
            <a:lvl3pPr>
              <a:defRPr>
                <a:latin typeface="+mn-lt"/>
                <a:ea typeface="標楷體" panose="03000509000000000000" pitchFamily="65" charset="-120"/>
              </a:defRPr>
            </a:lvl3pPr>
            <a:lvl4pPr>
              <a:defRPr>
                <a:latin typeface="+mn-lt"/>
                <a:ea typeface="標楷體" panose="03000509000000000000" pitchFamily="65" charset="-120"/>
              </a:defRPr>
            </a:lvl4pPr>
            <a:lvl5pPr>
              <a:defRPr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  <a:lvl2pPr>
              <a:defRPr>
                <a:latin typeface="+mn-lt"/>
                <a:ea typeface="標楷體" panose="03000509000000000000" pitchFamily="65" charset="-120"/>
              </a:defRPr>
            </a:lvl2pPr>
            <a:lvl3pPr>
              <a:defRPr>
                <a:latin typeface="+mn-lt"/>
                <a:ea typeface="標楷體" panose="03000509000000000000" pitchFamily="65" charset="-120"/>
              </a:defRPr>
            </a:lvl3pPr>
            <a:lvl4pPr>
              <a:defRPr>
                <a:latin typeface="+mn-lt"/>
                <a:ea typeface="標楷體" panose="03000509000000000000" pitchFamily="65" charset="-120"/>
              </a:defRPr>
            </a:lvl4pPr>
            <a:lvl5pPr>
              <a:defRPr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54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4000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96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00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  <a:lvl2pPr>
              <a:defRPr>
                <a:latin typeface="+mn-lt"/>
                <a:ea typeface="標楷體" panose="03000509000000000000" pitchFamily="65" charset="-120"/>
              </a:defRPr>
            </a:lvl2pPr>
            <a:lvl3pPr>
              <a:defRPr>
                <a:latin typeface="+mn-lt"/>
                <a:ea typeface="標楷體" panose="03000509000000000000" pitchFamily="65" charset="-120"/>
              </a:defRPr>
            </a:lvl3pPr>
            <a:lvl4pPr>
              <a:defRPr>
                <a:latin typeface="+mn-lt"/>
                <a:ea typeface="標楷體" panose="03000509000000000000" pitchFamily="65" charset="-120"/>
              </a:defRPr>
            </a:lvl4pPr>
            <a:lvl5pPr>
              <a:defRPr>
                <a:latin typeface="+mn-lt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+mn-lt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</a:lstStyle>
          <a:p>
            <a:fld id="{07EA98EE-E71D-470D-A372-EB2FFBBEB370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  <a:ea typeface="標楷體" panose="03000509000000000000" pitchFamily="65" charset="-120"/>
              </a:defRPr>
            </a:lvl1pPr>
          </a:lstStyle>
          <a:p>
            <a:fld id="{D1FB5712-9714-4F41-866E-0ECA2075E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8720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>
                <a:latin typeface="+mn-lt"/>
                <a:ea typeface="標楷體" panose="03000509000000000000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>
                <a:latin typeface="+mn-lt"/>
                <a:ea typeface="標楷體" panose="03000509000000000000" pitchFamily="65" charset="-120"/>
              </a:defRPr>
            </a:lvl1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latin typeface="+mn-lt"/>
                <a:ea typeface="標楷體" panose="03000509000000000000" pitchFamily="65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A98EE-E71D-470D-A372-EB2FFBBEB370}" type="datetimeFigureOut">
              <a:rPr lang="zh-TW" altLang="en-US" smtClean="0"/>
              <a:t>2018/12/19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5712-9714-4F41-866E-0ECA2075EE0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290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zh-TW" altLang="en-US" dirty="0" smtClean="0"/>
              <a:t>編輯母片文字樣式</a:t>
            </a:r>
          </a:p>
          <a:p>
            <a:pPr lvl="2"/>
            <a:r>
              <a:rPr lang="zh-TW" altLang="en-US" dirty="0" smtClean="0"/>
              <a:t>第二層</a:t>
            </a:r>
          </a:p>
          <a:p>
            <a:pPr lvl="3"/>
            <a:r>
              <a:rPr lang="zh-TW" altLang="en-US" dirty="0" smtClean="0"/>
              <a:t>第三層</a:t>
            </a:r>
          </a:p>
          <a:p>
            <a:pPr lvl="4"/>
            <a:r>
              <a:rPr lang="zh-TW" altLang="en-US" dirty="0" smtClean="0"/>
              <a:t>第四層</a:t>
            </a:r>
          </a:p>
          <a:p>
            <a:pPr lvl="4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EA98EE-E71D-470D-A372-EB2FFBBEB370}" type="datetimeFigureOut">
              <a:rPr lang="zh-TW" altLang="en-US" smtClean="0"/>
              <a:pPr/>
              <a:t>2018/12/19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FB5712-9714-4F41-866E-0ECA2075EE0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256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 cap="all">
          <a:ln w="3175" cmpd="sng">
            <a:noFill/>
          </a:ln>
          <a:solidFill>
            <a:schemeClr val="tx1"/>
          </a:solidFill>
          <a:effectLst/>
          <a:latin typeface="+mn-lt"/>
          <a:ea typeface="標楷體" panose="03000509000000000000" pitchFamily="65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+mj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標楷體" panose="03000509000000000000" pitchFamily="65" charset="-120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標楷體" panose="03000509000000000000" pitchFamily="65" charset="-120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3600" kern="1200" cap="none">
          <a:solidFill>
            <a:schemeClr val="tx1"/>
          </a:solidFill>
          <a:effectLst/>
          <a:latin typeface="+mn-lt"/>
          <a:ea typeface="標楷體" panose="03000509000000000000" pitchFamily="65" charset="-120"/>
          <a:cs typeface="+mn-cs"/>
        </a:defRPr>
      </a:lvl4pPr>
      <a:lvl5pPr marL="1828800" indent="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None/>
        <a:defRPr sz="3600" kern="1200" cap="none">
          <a:solidFill>
            <a:schemeClr val="tx1"/>
          </a:solidFill>
          <a:effectLst/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sdna.com/cht/cosmetic_375c53808.html" TargetMode="External"/><Relationship Id="rId3" Type="http://schemas.openxmlformats.org/officeDocument/2006/relationships/hyperlink" Target="https://zh.wikipedia.org/wiki/%E5%8F%B2%E8%8E%B1%E5%A7%86" TargetMode="External"/><Relationship Id="rId7" Type="http://schemas.openxmlformats.org/officeDocument/2006/relationships/hyperlink" Target="http://www.cosdna.com/cht/cosmetic_964548281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sdna.com/cht/cosmetic_8234383853.html" TargetMode="External"/><Relationship Id="rId5" Type="http://schemas.openxmlformats.org/officeDocument/2006/relationships/hyperlink" Target="http://www.sinyu.idv.tw/games/2017041901/file/1_2_1_71_%E7%A7%91%E5%B1%95%E8%AA%AA%E6%98%8E%E6%9B%B8.pdf" TargetMode="External"/><Relationship Id="rId10" Type="http://schemas.openxmlformats.org/officeDocument/2006/relationships/hyperlink" Target="http://web2.ypps.tp.edu.tw/2018data/2018s/602%E7%A7%91%E5%B1%95.pdf" TargetMode="External"/><Relationship Id="rId4" Type="http://schemas.openxmlformats.org/officeDocument/2006/relationships/hyperlink" Target="https://www.youtube.com/watch?v=RTnv-5Da1cc" TargetMode="External"/><Relationship Id="rId9" Type="http://schemas.openxmlformats.org/officeDocument/2006/relationships/hyperlink" Target="https://tw.answers.yahoo.com/question/index?qid=20050904000013KK02676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eb2.ypps.tp.edu.tw/2018data/2018s/602%E7%A7%91%E5%B1%95.pdf" TargetMode="External"/><Relationship Id="rId2" Type="http://schemas.openxmlformats.org/officeDocument/2006/relationships/hyperlink" Target="https://yukiblog.tw/read-527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xuite.net/pig_ma/twblog/111514476-%E9%BC%BB%E6%B6%95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6864" cy="1374018"/>
          </a:xfrm>
        </p:spPr>
        <p:txBody>
          <a:bodyPr>
            <a:noAutofit/>
          </a:bodyPr>
          <a:lstStyle/>
          <a:p>
            <a:r>
              <a:rPr lang="zh-TW" alt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善變多情的史萊姆</a:t>
            </a:r>
            <a:endParaRPr lang="zh-TW" altLang="en-US" sz="7200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63688" y="2708920"/>
            <a:ext cx="6048672" cy="2520280"/>
          </a:xfrm>
        </p:spPr>
        <p:txBody>
          <a:bodyPr>
            <a:noAutofit/>
          </a:bodyPr>
          <a:lstStyle/>
          <a:p>
            <a:pPr algn="ctr"/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景 興 國 小</a:t>
            </a:r>
            <a:endParaRPr lang="en-US" altLang="zh-TW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四年三班</a:t>
            </a:r>
            <a:r>
              <a:rPr lang="en-US" altLang="zh-TW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林恩如</a:t>
            </a:r>
            <a:endParaRPr lang="en-US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指導老師  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 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張郁敏</a:t>
            </a:r>
            <a:r>
              <a:rPr lang="en-US" altLang="zh-TW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,</a:t>
            </a:r>
            <a:r>
              <a:rPr lang="zh-TW" alt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陳思儒</a:t>
            </a:r>
            <a:endParaRPr lang="en-US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endParaRPr lang="en-US" altLang="zh-TW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869160"/>
            <a:ext cx="1481700" cy="167354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568" y="4892021"/>
            <a:ext cx="1342193" cy="16805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793" y="4935446"/>
            <a:ext cx="2021740" cy="16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肆</a:t>
            </a:r>
            <a:r>
              <a:rPr lang="en-US" altLang="zh-TW" dirty="0"/>
              <a:t>.</a:t>
            </a:r>
            <a:r>
              <a:rPr lang="zh-TW" altLang="en-US" dirty="0"/>
              <a:t>研究過程與方法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538408" y="2264778"/>
            <a:ext cx="7772400" cy="711200"/>
          </a:xfrm>
        </p:spPr>
        <p:txBody>
          <a:bodyPr/>
          <a:lstStyle/>
          <a:p>
            <a:r>
              <a:rPr lang="zh-TW" altLang="en-US" dirty="0"/>
              <a:t>實驗一</a:t>
            </a:r>
            <a:r>
              <a:rPr lang="en-US" altLang="zh-TW" dirty="0" smtClean="0"/>
              <a:t>AA(</a:t>
            </a:r>
            <a:r>
              <a:rPr lang="zh-TW" altLang="en-US" dirty="0" smtClean="0">
                <a:solidFill>
                  <a:srgbClr val="EEF0AC"/>
                </a:solidFill>
              </a:rPr>
              <a:t>參考</a:t>
            </a:r>
            <a:r>
              <a:rPr lang="zh-TW" altLang="en-US" dirty="0">
                <a:solidFill>
                  <a:srgbClr val="EEF0AC"/>
                </a:solidFill>
              </a:rPr>
              <a:t>來源</a:t>
            </a:r>
            <a:r>
              <a:rPr lang="en-US" altLang="zh-TW" dirty="0">
                <a:solidFill>
                  <a:srgbClr val="EEF0AC"/>
                </a:solidFill>
              </a:rPr>
              <a:t>: A</a:t>
            </a:r>
            <a:r>
              <a:rPr lang="zh-TW" altLang="en-US" dirty="0">
                <a:solidFill>
                  <a:srgbClr val="EEF0AC"/>
                </a:solidFill>
              </a:rPr>
              <a:t>之</a:t>
            </a:r>
            <a:r>
              <a:rPr lang="zh-TW" altLang="en-US" dirty="0" smtClean="0">
                <a:solidFill>
                  <a:srgbClr val="EEF0AC"/>
                </a:solidFill>
              </a:rPr>
              <a:t>變化</a:t>
            </a:r>
            <a:r>
              <a:rPr lang="en-US" altLang="zh-TW" dirty="0" smtClean="0">
                <a:solidFill>
                  <a:srgbClr val="EEF0AC"/>
                </a:solidFill>
              </a:rPr>
              <a:t>)</a:t>
            </a:r>
            <a:endParaRPr lang="en-US" altLang="zh-TW" dirty="0">
              <a:solidFill>
                <a:srgbClr val="EEF0AC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50375"/>
              </p:ext>
            </p:extLst>
          </p:nvPr>
        </p:nvGraphicFramePr>
        <p:xfrm>
          <a:off x="571532" y="3377328"/>
          <a:ext cx="8182040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5491">
                  <a:extLst>
                    <a:ext uri="{9D8B030D-6E8A-4147-A177-3AD203B41FA5}">
                      <a16:colId xmlns:a16="http://schemas.microsoft.com/office/drawing/2014/main" val="1919748784"/>
                    </a:ext>
                  </a:extLst>
                </a:gridCol>
                <a:gridCol w="3786549">
                  <a:extLst>
                    <a:ext uri="{9D8B030D-6E8A-4147-A177-3AD203B41FA5}">
                      <a16:colId xmlns:a16="http://schemas.microsoft.com/office/drawing/2014/main" val="103699037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成份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效果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67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(60ML)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(2ML)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隱型眼鏡沖洗液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(2ML)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  度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中 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 彈  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彈回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0  cm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延展性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到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120 cm</a:t>
                      </a: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5460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58915"/>
            <a:ext cx="2082584" cy="27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肆</a:t>
            </a:r>
            <a:r>
              <a:rPr lang="en-US" altLang="zh-TW" dirty="0"/>
              <a:t>.</a:t>
            </a:r>
            <a:r>
              <a:rPr lang="zh-TW" altLang="en-US" dirty="0"/>
              <a:t>研究過程與方法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實驗一</a:t>
            </a:r>
            <a:r>
              <a:rPr lang="en-US" altLang="zh-TW" dirty="0"/>
              <a:t>B: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959494" y="1615837"/>
            <a:ext cx="1928623" cy="15190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582" y="2142026"/>
            <a:ext cx="1702258" cy="119764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5663"/>
              </p:ext>
            </p:extLst>
          </p:nvPr>
        </p:nvGraphicFramePr>
        <p:xfrm>
          <a:off x="683568" y="3933056"/>
          <a:ext cx="826426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179">
                  <a:extLst>
                    <a:ext uri="{9D8B030D-6E8A-4147-A177-3AD203B41FA5}">
                      <a16:colId xmlns:a16="http://schemas.microsoft.com/office/drawing/2014/main" val="1919748784"/>
                    </a:ext>
                  </a:extLst>
                </a:gridCol>
                <a:gridCol w="3899084">
                  <a:extLst>
                    <a:ext uri="{9D8B030D-6E8A-4147-A177-3AD203B41FA5}">
                      <a16:colId xmlns:a16="http://schemas.microsoft.com/office/drawing/2014/main" val="103699037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成份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效果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67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白膠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66FF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(30ML)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(3ML):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         (20ML+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2g)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隱型眼鏡沖洗液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(2ML)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  度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超 硬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  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10cm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延展性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拉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5cm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就斷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98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04054"/>
            <a:ext cx="7772400" cy="1088842"/>
          </a:xfrm>
        </p:spPr>
        <p:txBody>
          <a:bodyPr>
            <a:normAutofit/>
          </a:bodyPr>
          <a:lstStyle/>
          <a:p>
            <a:pPr marL="1431925" indent="-1431925"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實驗一</a:t>
            </a:r>
            <a:r>
              <a:rPr lang="en-US" altLang="zh-TW" dirty="0" smtClean="0">
                <a:ea typeface="標楷體" panose="03000509000000000000" pitchFamily="65" charset="-120"/>
              </a:rPr>
              <a:t>C: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45664"/>
              </p:ext>
            </p:extLst>
          </p:nvPr>
        </p:nvGraphicFramePr>
        <p:xfrm>
          <a:off x="971600" y="2780928"/>
          <a:ext cx="728127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2526">
                  <a:extLst>
                    <a:ext uri="{9D8B030D-6E8A-4147-A177-3AD203B41FA5}">
                      <a16:colId xmlns:a16="http://schemas.microsoft.com/office/drawing/2014/main" val="1919748784"/>
                    </a:ext>
                  </a:extLst>
                </a:gridCol>
                <a:gridCol w="3748746">
                  <a:extLst>
                    <a:ext uri="{9D8B030D-6E8A-4147-A177-3AD203B41FA5}">
                      <a16:colId xmlns:a16="http://schemas.microsoft.com/office/drawing/2014/main" val="103699037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成份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效果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67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飽和硼砂水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:4ML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(20ML)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  度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中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  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彈回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  cm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延展性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 120  cm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5460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33" y="4941168"/>
            <a:ext cx="2053660" cy="154024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974590"/>
            <a:ext cx="2009097" cy="150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04054"/>
            <a:ext cx="7772400" cy="1088842"/>
          </a:xfrm>
        </p:spPr>
        <p:txBody>
          <a:bodyPr>
            <a:normAutofit/>
          </a:bodyPr>
          <a:lstStyle/>
          <a:p>
            <a:pPr marL="1431925" indent="-1431925"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實驗一</a:t>
            </a:r>
            <a:r>
              <a:rPr lang="en-US" altLang="zh-TW" dirty="0" smtClean="0">
                <a:ea typeface="標楷體" panose="03000509000000000000" pitchFamily="65" charset="-120"/>
              </a:rPr>
              <a:t>D: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1026" name="Picture 2" descr="5be35a67-fefd-4321-a0e5-5c6e7078ac2e@namprd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23846" y="742393"/>
            <a:ext cx="2701829" cy="202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13658"/>
              </p:ext>
            </p:extLst>
          </p:nvPr>
        </p:nvGraphicFramePr>
        <p:xfrm>
          <a:off x="630562" y="3356992"/>
          <a:ext cx="8022428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442">
                  <a:extLst>
                    <a:ext uri="{9D8B030D-6E8A-4147-A177-3AD203B41FA5}">
                      <a16:colId xmlns:a16="http://schemas.microsoft.com/office/drawing/2014/main" val="1919748784"/>
                    </a:ext>
                  </a:extLst>
                </a:gridCol>
                <a:gridCol w="3784986">
                  <a:extLst>
                    <a:ext uri="{9D8B030D-6E8A-4147-A177-3AD203B41FA5}">
                      <a16:colId xmlns:a16="http://schemas.microsoft.com/office/drawing/2014/main" val="103699037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成份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效果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67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抗菌洗手乳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:20ML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:20ML 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:7ML(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2ML+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5ML)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隱型眼鏡保養液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(2ML)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  度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低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完全無法測量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  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完全變稀泡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延展性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無法測量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33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6036" y="1291681"/>
            <a:ext cx="7772400" cy="1088842"/>
          </a:xfrm>
        </p:spPr>
        <p:txBody>
          <a:bodyPr>
            <a:normAutofit/>
          </a:bodyPr>
          <a:lstStyle/>
          <a:p>
            <a:pPr marL="1431925" indent="-1431925"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實驗一</a:t>
            </a:r>
            <a:r>
              <a:rPr lang="en-US" altLang="zh-TW" dirty="0" smtClean="0">
                <a:ea typeface="標楷體" panose="03000509000000000000" pitchFamily="65" charset="-120"/>
              </a:rPr>
              <a:t>E: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5739" y="846835"/>
            <a:ext cx="2193470" cy="1706360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36956"/>
              </p:ext>
            </p:extLst>
          </p:nvPr>
        </p:nvGraphicFramePr>
        <p:xfrm>
          <a:off x="472584" y="3212976"/>
          <a:ext cx="84198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3270">
                  <a:extLst>
                    <a:ext uri="{9D8B030D-6E8A-4147-A177-3AD203B41FA5}">
                      <a16:colId xmlns:a16="http://schemas.microsoft.com/office/drawing/2014/main" val="1919748784"/>
                    </a:ext>
                  </a:extLst>
                </a:gridCol>
                <a:gridCol w="3896626">
                  <a:extLst>
                    <a:ext uri="{9D8B030D-6E8A-4147-A177-3AD203B41FA5}">
                      <a16:colId xmlns:a16="http://schemas.microsoft.com/office/drawing/2014/main" val="103699037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成份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效果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67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沙宣波浪慕絲</a:t>
                      </a:r>
                      <a:r>
                        <a:rPr kumimoji="0" lang="en-US" altLang="zh-TW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:20ML    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kumimoji="0" lang="en-US" altLang="zh-TW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:20ML 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飽合硼砂水</a:t>
                      </a:r>
                      <a:r>
                        <a:rPr kumimoji="0" lang="en-US" altLang="zh-TW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:3ML(</a:t>
                      </a:r>
                      <a:r>
                        <a:rPr kumimoji="0" lang="zh-TW" altLang="en-US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硼砂</a:t>
                      </a:r>
                      <a:r>
                        <a:rPr kumimoji="0" lang="en-US" altLang="zh-TW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2ML+</a:t>
                      </a:r>
                      <a:r>
                        <a:rPr kumimoji="0" lang="zh-TW" altLang="en-US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温水</a:t>
                      </a:r>
                      <a:r>
                        <a:rPr kumimoji="0" lang="en-US" altLang="zh-TW" sz="2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100ML)</a:t>
                      </a:r>
                      <a:r>
                        <a:rPr lang="en-US" altLang="zh-TW" sz="2800" dirty="0" smtClean="0">
                          <a:solidFill>
                            <a:srgbClr val="FAF8A4"/>
                          </a:solidFill>
                        </a:rPr>
                        <a:t> 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  度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中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  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彈回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8cm 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延展性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—120cm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以上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92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404054"/>
            <a:ext cx="7772400" cy="1088842"/>
          </a:xfrm>
        </p:spPr>
        <p:txBody>
          <a:bodyPr>
            <a:normAutofit/>
          </a:bodyPr>
          <a:lstStyle/>
          <a:p>
            <a:pPr marL="1431925" indent="-1431925"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實驗一</a:t>
            </a:r>
            <a:r>
              <a:rPr lang="en-US" altLang="zh-TW" dirty="0">
                <a:ea typeface="標楷體" panose="03000509000000000000" pitchFamily="65" charset="-120"/>
              </a:rPr>
              <a:t>F</a:t>
            </a:r>
            <a:r>
              <a:rPr lang="en-US" altLang="zh-TW" dirty="0" smtClean="0">
                <a:ea typeface="標楷體" panose="03000509000000000000" pitchFamily="65" charset="-120"/>
              </a:rPr>
              <a:t>:</a:t>
            </a:r>
            <a:endParaRPr lang="zh-TW" altLang="en-US" dirty="0"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185" y="818557"/>
            <a:ext cx="2295096" cy="1788002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77099"/>
              </p:ext>
            </p:extLst>
          </p:nvPr>
        </p:nvGraphicFramePr>
        <p:xfrm>
          <a:off x="560270" y="3039903"/>
          <a:ext cx="8163011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304">
                  <a:extLst>
                    <a:ext uri="{9D8B030D-6E8A-4147-A177-3AD203B41FA5}">
                      <a16:colId xmlns:a16="http://schemas.microsoft.com/office/drawing/2014/main" val="1919748784"/>
                    </a:ext>
                  </a:extLst>
                </a:gridCol>
                <a:gridCol w="4202707">
                  <a:extLst>
                    <a:ext uri="{9D8B030D-6E8A-4147-A177-3AD203B41FA5}">
                      <a16:colId xmlns:a16="http://schemas.microsoft.com/office/drawing/2014/main" val="103699037"/>
                    </a:ext>
                  </a:extLst>
                </a:gridCol>
              </a:tblGrid>
              <a:tr h="4407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成份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prstClr val="white"/>
                        </a:buClr>
                        <a:buSzPct val="100000"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CC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效果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CC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678243"/>
                  </a:ext>
                </a:extLst>
              </a:tr>
              <a:tr h="2250356">
                <a:tc>
                  <a:txBody>
                    <a:bodyPr/>
                    <a:lstStyle/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刮鬍泡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:20ML 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:20ML </a:t>
                      </a:r>
                    </a:p>
                    <a:p>
                      <a:pPr marL="282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飽合硼砂水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:5ML(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硼砂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5ML+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水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15ML)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  度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中</a:t>
                      </a: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  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彈回 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6 cm 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 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延展性</a:t>
                      </a:r>
                      <a:r>
                        <a:rPr kumimoji="0" lang="en-US" altLang="zh-TW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— 100 cm</a:t>
                      </a:r>
                      <a:r>
                        <a:rPr kumimoji="0" lang="zh-TW" alt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以上</a:t>
                      </a: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zh-TW" altLang="en-US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536575" marR="0" lvl="0" indent="-2825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zh-TW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355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231142"/>
          </a:xfrm>
        </p:spPr>
        <p:txBody>
          <a:bodyPr/>
          <a:lstStyle/>
          <a:p>
            <a:r>
              <a:rPr lang="zh-TW" altLang="en-US" dirty="0"/>
              <a:t>肆</a:t>
            </a:r>
            <a:r>
              <a:rPr lang="en-US" altLang="zh-TW" dirty="0"/>
              <a:t>.</a:t>
            </a:r>
            <a:r>
              <a:rPr lang="zh-TW" altLang="en-US" dirty="0"/>
              <a:t>研究過程與方法</a:t>
            </a:r>
          </a:p>
        </p:txBody>
      </p:sp>
      <p:sp>
        <p:nvSpPr>
          <p:cNvPr id="5" name="矩形 4"/>
          <p:cNvSpPr/>
          <p:nvPr/>
        </p:nvSpPr>
        <p:spPr>
          <a:xfrm>
            <a:off x="4355976" y="815643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4800" b="1" dirty="0">
              <a:solidFill>
                <a:srgbClr val="FAF8A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內容版面配置區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733644"/>
              </p:ext>
            </p:extLst>
          </p:nvPr>
        </p:nvGraphicFramePr>
        <p:xfrm>
          <a:off x="680629" y="1700808"/>
          <a:ext cx="7772399" cy="4907280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506995">
                  <a:extLst>
                    <a:ext uri="{9D8B030D-6E8A-4147-A177-3AD203B41FA5}">
                      <a16:colId xmlns:a16="http://schemas.microsoft.com/office/drawing/2014/main" val="2180837591"/>
                    </a:ext>
                  </a:extLst>
                </a:gridCol>
                <a:gridCol w="1202132">
                  <a:extLst>
                    <a:ext uri="{9D8B030D-6E8A-4147-A177-3AD203B41FA5}">
                      <a16:colId xmlns:a16="http://schemas.microsoft.com/office/drawing/2014/main" val="2756751089"/>
                    </a:ext>
                  </a:extLst>
                </a:gridCol>
                <a:gridCol w="1333955">
                  <a:extLst>
                    <a:ext uri="{9D8B030D-6E8A-4147-A177-3AD203B41FA5}">
                      <a16:colId xmlns:a16="http://schemas.microsoft.com/office/drawing/2014/main" val="179244959"/>
                    </a:ext>
                  </a:extLst>
                </a:gridCol>
                <a:gridCol w="1365243">
                  <a:extLst>
                    <a:ext uri="{9D8B030D-6E8A-4147-A177-3AD203B41FA5}">
                      <a16:colId xmlns:a16="http://schemas.microsoft.com/office/drawing/2014/main" val="3064579326"/>
                    </a:ext>
                  </a:extLst>
                </a:gridCol>
                <a:gridCol w="1686476">
                  <a:extLst>
                    <a:ext uri="{9D8B030D-6E8A-4147-A177-3AD203B41FA5}">
                      <a16:colId xmlns:a16="http://schemas.microsoft.com/office/drawing/2014/main" val="2409703418"/>
                    </a:ext>
                  </a:extLst>
                </a:gridCol>
                <a:gridCol w="1677598">
                  <a:extLst>
                    <a:ext uri="{9D8B030D-6E8A-4147-A177-3AD203B41FA5}">
                      <a16:colId xmlns:a16="http://schemas.microsoft.com/office/drawing/2014/main" val="1974598333"/>
                    </a:ext>
                  </a:extLst>
                </a:gridCol>
              </a:tblGrid>
              <a:tr h="39699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lt"/>
                          <a:ea typeface="標楷體" panose="03000509000000000000" pitchFamily="65" charset="-120"/>
                        </a:rPr>
                        <a:t>成份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lt"/>
                          <a:ea typeface="標楷體" panose="03000509000000000000" pitchFamily="65" charset="-120"/>
                        </a:rPr>
                        <a:t>比例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70834"/>
                  </a:ext>
                </a:extLst>
              </a:tr>
              <a:tr h="350287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膠水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20 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88073"/>
                  </a:ext>
                </a:extLst>
              </a:tr>
              <a:tr h="350287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飽合硼砂水</a:t>
                      </a:r>
                      <a:endParaRPr lang="zh-TW" altLang="en-US" sz="2400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4 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40939"/>
                  </a:ext>
                </a:extLst>
              </a:tr>
              <a:tr h="350287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水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6 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418301"/>
                  </a:ext>
                </a:extLst>
              </a:tr>
              <a:tr h="350287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特殊成分</a:t>
                      </a:r>
                      <a:endParaRPr lang="zh-TW" altLang="en-US" sz="2400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刮鬍泡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牙膏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(G2)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洗衣精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(G3)</a:t>
                      </a:r>
                      <a:endParaRPr lang="zh-TW" altLang="en-US" sz="2400" dirty="0" smtClean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洗面乳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(G4)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29624"/>
                  </a:ext>
                </a:extLst>
              </a:tr>
              <a:tr h="350287">
                <a:tc rowSpan="3"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altLang="zh-TW" sz="2400" kern="12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結果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硬度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中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中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軟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硬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2758"/>
                  </a:ext>
                </a:extLst>
              </a:tr>
              <a:tr h="350287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彈性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6cm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4cm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3cm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1cm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636795"/>
                  </a:ext>
                </a:extLst>
              </a:tr>
              <a:tr h="376576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延展度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100cm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50cm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5cm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0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43851"/>
                  </a:ext>
                </a:extLst>
              </a:tr>
              <a:tr h="910746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latin typeface="+mn-lt"/>
                          <a:ea typeface="標楷體" panose="03000509000000000000" pitchFamily="65" charset="-120"/>
                        </a:rPr>
                        <a:t>實驗結果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刮鬍泡的延展度比較好</a:t>
                      </a:r>
                    </a:p>
                    <a:p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牙膏的彈性比較好</a:t>
                      </a:r>
                    </a:p>
                    <a:p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洗面乳的硬度比較硬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06681"/>
                  </a:ext>
                </a:extLst>
              </a:tr>
            </a:tbl>
          </a:graphicData>
        </a:graphic>
      </p:graphicFrame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0628" y="1065042"/>
            <a:ext cx="7772400" cy="635766"/>
          </a:xfrm>
        </p:spPr>
        <p:txBody>
          <a:bodyPr>
            <a:normAutofit lnSpcReduction="10000"/>
          </a:bodyPr>
          <a:lstStyle/>
          <a:p>
            <a:pPr marL="1431925" indent="-1431925"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實驗一</a:t>
            </a:r>
            <a:r>
              <a:rPr lang="en-US" altLang="zh-TW" dirty="0" smtClean="0">
                <a:ea typeface="標楷體" panose="03000509000000000000" pitchFamily="65" charset="-120"/>
              </a:rPr>
              <a:t>G:</a:t>
            </a:r>
            <a:r>
              <a:rPr lang="zh-TW" altLang="en-US" b="1" dirty="0">
                <a:solidFill>
                  <a:srgbClr val="FAF8A4"/>
                </a:solidFill>
                <a:latin typeface="標楷體" panose="03000509000000000000" pitchFamily="65" charset="-120"/>
              </a:rPr>
              <a:t>加上特殊成份</a:t>
            </a:r>
          </a:p>
          <a:p>
            <a:pPr marL="1431925" indent="-1431925">
              <a:buNone/>
            </a:pPr>
            <a:endParaRPr lang="zh-TW" altLang="en-US" dirty="0"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24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727689"/>
              </p:ext>
            </p:extLst>
          </p:nvPr>
        </p:nvGraphicFramePr>
        <p:xfrm>
          <a:off x="534093" y="1287016"/>
          <a:ext cx="8203127" cy="4572000"/>
        </p:xfrm>
        <a:graphic>
          <a:graphicData uri="http://schemas.openxmlformats.org/drawingml/2006/table">
            <a:tbl>
              <a:tblPr firstRow="1" firstCol="1">
                <a:tableStyleId>{1FECB4D8-DB02-4DC6-A0A2-4F2EBAE1DC90}</a:tableStyleId>
              </a:tblPr>
              <a:tblGrid>
                <a:gridCol w="563136">
                  <a:extLst>
                    <a:ext uri="{9D8B030D-6E8A-4147-A177-3AD203B41FA5}">
                      <a16:colId xmlns:a16="http://schemas.microsoft.com/office/drawing/2014/main" val="3459065356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1946721796"/>
                    </a:ext>
                  </a:extLst>
                </a:gridCol>
                <a:gridCol w="872761">
                  <a:extLst>
                    <a:ext uri="{9D8B030D-6E8A-4147-A177-3AD203B41FA5}">
                      <a16:colId xmlns:a16="http://schemas.microsoft.com/office/drawing/2014/main" val="2402149125"/>
                    </a:ext>
                  </a:extLst>
                </a:gridCol>
                <a:gridCol w="1007402">
                  <a:extLst>
                    <a:ext uri="{9D8B030D-6E8A-4147-A177-3AD203B41FA5}">
                      <a16:colId xmlns:a16="http://schemas.microsoft.com/office/drawing/2014/main" val="1350436094"/>
                    </a:ext>
                  </a:extLst>
                </a:gridCol>
                <a:gridCol w="1151316">
                  <a:extLst>
                    <a:ext uri="{9D8B030D-6E8A-4147-A177-3AD203B41FA5}">
                      <a16:colId xmlns:a16="http://schemas.microsoft.com/office/drawing/2014/main" val="2075945940"/>
                    </a:ext>
                  </a:extLst>
                </a:gridCol>
              </a:tblGrid>
              <a:tr h="241176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組別</a:t>
                      </a:r>
                      <a:endParaRPr lang="zh-TW" altLang="en-US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成   份</a:t>
                      </a:r>
                      <a:r>
                        <a:rPr lang="zh-TW" altLang="en-US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   </a:t>
                      </a:r>
                      <a:endParaRPr lang="zh-TW" altLang="en-US" sz="2000" kern="1200" cap="none" noProof="0" dirty="0" smtClean="0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效果</a:t>
                      </a:r>
                      <a:endParaRPr lang="zh-TW" altLang="en-US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617567"/>
                  </a:ext>
                </a:extLst>
              </a:tr>
              <a:tr h="179824"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lt"/>
                          <a:ea typeface="標楷體" panose="03000509000000000000" pitchFamily="65" charset="-120"/>
                        </a:rPr>
                        <a:t>硬度</a:t>
                      </a:r>
                      <a:endParaRPr lang="zh-TW" altLang="en-US" sz="18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lt"/>
                          <a:ea typeface="標楷體" panose="03000509000000000000" pitchFamily="65" charset="-120"/>
                        </a:rPr>
                        <a:t>彈 性</a:t>
                      </a:r>
                      <a:endParaRPr lang="zh-TW" altLang="en-US" sz="18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+mn-lt"/>
                          <a:ea typeface="標楷體" panose="03000509000000000000" pitchFamily="65" charset="-120"/>
                        </a:rPr>
                        <a:t>延展性</a:t>
                      </a:r>
                      <a:endParaRPr lang="zh-TW" altLang="en-US" sz="18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8073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A1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小蘇打粉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隱型眼鏡沖洗液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140cm</a:t>
                      </a:r>
                      <a:endParaRPr lang="zh-TW" altLang="en-US" sz="1900" b="1" kern="1200" cap="none" dirty="0" smtClean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80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A3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隱型眼鏡沖洗液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0cm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120cm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736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B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白膠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隱型眼鏡沖洗液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840034"/>
                  </a:ext>
                </a:extLst>
              </a:tr>
              <a:tr h="323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C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硼砂水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 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endParaRPr lang="en-US" altLang="zh-TW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noProof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altLang="en-US" sz="1900" b="1" kern="1200" cap="none" noProof="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5cm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120cm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932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D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洗手乳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隱型眼鏡沖洗液</a:t>
                      </a:r>
                      <a:endParaRPr lang="en-US" altLang="zh-TW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無法測量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116059"/>
                  </a:ext>
                </a:extLst>
              </a:tr>
              <a:tr h="1247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E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沙宣波浪慕絲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硼砂水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noProof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altLang="en-US" sz="1900" b="1" kern="1200" cap="none" noProof="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8cm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120cm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79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F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刮鬍泡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硼砂水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軟</a:t>
                      </a:r>
                      <a:endParaRPr lang="en-US" altLang="zh-TW" sz="1900" kern="1200" dirty="0" smtClean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6cm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b="1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100cm</a:t>
                      </a:r>
                      <a:endParaRPr lang="zh-TW" altLang="en-US" sz="1900" b="1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22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F-2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牙膏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膠水</a:t>
                      </a: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,</a:t>
                      </a: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硼砂水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b="1" kern="1200" cap="none" noProof="0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</a:t>
                      </a:r>
                      <a:endParaRPr lang="zh-TW" altLang="en-US" sz="1900" b="1" kern="1200" cap="none" noProof="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4cm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50cm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47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F-3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 smtClean="0">
                          <a:latin typeface="+mn-lt"/>
                          <a:ea typeface="標楷體" panose="03000509000000000000" pitchFamily="65" charset="-120"/>
                        </a:rPr>
                        <a:t>洗衣精</a:t>
                      </a:r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900" dirty="0" smtClean="0">
                          <a:latin typeface="+mn-lt"/>
                          <a:ea typeface="標楷體" panose="03000509000000000000" pitchFamily="65" charset="-120"/>
                        </a:rPr>
                        <a:t>膠水</a:t>
                      </a:r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900" dirty="0" smtClean="0">
                          <a:latin typeface="+mn-lt"/>
                          <a:ea typeface="標楷體" panose="03000509000000000000" pitchFamily="65" charset="-120"/>
                        </a:rPr>
                        <a:t>硼砂水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軟</a:t>
                      </a:r>
                      <a:endParaRPr lang="en-US" altLang="zh-TW" sz="1900" kern="1200" dirty="0" smtClean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57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F-4</a:t>
                      </a:r>
                      <a:endParaRPr lang="zh-TW" altLang="en-US" sz="1900" dirty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dirty="0" smtClean="0">
                          <a:latin typeface="+mn-lt"/>
                          <a:ea typeface="標楷體" panose="03000509000000000000" pitchFamily="65" charset="-120"/>
                        </a:rPr>
                        <a:t>洗面乳</a:t>
                      </a:r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900" dirty="0" smtClean="0">
                          <a:latin typeface="+mn-lt"/>
                          <a:ea typeface="標楷體" panose="03000509000000000000" pitchFamily="65" charset="-120"/>
                        </a:rPr>
                        <a:t>膠水</a:t>
                      </a:r>
                      <a:r>
                        <a:rPr lang="en-US" altLang="zh-TW" sz="1900" dirty="0" smtClean="0"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1900" dirty="0" smtClean="0">
                          <a:latin typeface="+mn-lt"/>
                          <a:ea typeface="標楷體" panose="03000509000000000000" pitchFamily="65" charset="-120"/>
                        </a:rPr>
                        <a:t>硼砂水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</a:t>
                      </a:r>
                      <a:endParaRPr lang="en-US" altLang="zh-TW" sz="1900" kern="1200" dirty="0" smtClean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900" kern="12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0cm</a:t>
                      </a:r>
                      <a:endParaRPr lang="zh-TW" altLang="en-US" sz="1900" kern="1200" dirty="0">
                        <a:solidFill>
                          <a:schemeClr val="dk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5363"/>
                  </a:ext>
                </a:extLst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80472" y="224339"/>
            <a:ext cx="7772400" cy="1188437"/>
          </a:xfrm>
        </p:spPr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r>
              <a:rPr lang="en-US" altLang="zh-TW" dirty="0" smtClean="0"/>
              <a:t>- </a:t>
            </a:r>
            <a:r>
              <a:rPr lang="zh-TW" altLang="en-US" dirty="0" smtClean="0"/>
              <a:t>實驗</a:t>
            </a:r>
            <a:r>
              <a:rPr lang="zh-TW" altLang="en-US" dirty="0"/>
              <a:t>一報告 </a:t>
            </a:r>
          </a:p>
        </p:txBody>
      </p:sp>
      <p:sp>
        <p:nvSpPr>
          <p:cNvPr id="5" name="五角星形 4"/>
          <p:cNvSpPr/>
          <p:nvPr/>
        </p:nvSpPr>
        <p:spPr>
          <a:xfrm>
            <a:off x="100484" y="3284984"/>
            <a:ext cx="360040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五角星形 7"/>
          <p:cNvSpPr/>
          <p:nvPr/>
        </p:nvSpPr>
        <p:spPr>
          <a:xfrm>
            <a:off x="148574" y="3969060"/>
            <a:ext cx="360040" cy="2880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85825" y="2132856"/>
            <a:ext cx="360040" cy="288032"/>
          </a:xfrm>
          <a:prstGeom prst="star5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66526" y="2600908"/>
            <a:ext cx="360040" cy="288032"/>
          </a:xfrm>
          <a:prstGeom prst="star5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內容版面配置區 2"/>
          <p:cNvSpPr>
            <a:spLocks noGrp="1"/>
          </p:cNvSpPr>
          <p:nvPr>
            <p:ph idx="1"/>
          </p:nvPr>
        </p:nvSpPr>
        <p:spPr>
          <a:xfrm>
            <a:off x="508614" y="6004112"/>
            <a:ext cx="8185474" cy="737255"/>
          </a:xfrm>
        </p:spPr>
        <p:txBody>
          <a:bodyPr>
            <a:noAutofit/>
          </a:bodyPr>
          <a:lstStyle/>
          <a:p>
            <a:pPr marL="1431925" indent="-1431925">
              <a:buNone/>
            </a:pPr>
            <a:r>
              <a:rPr lang="zh-TW" altLang="en-US" sz="2400" dirty="0" smtClean="0">
                <a:solidFill>
                  <a:srgbClr val="FAF8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最佳成份</a:t>
            </a:r>
            <a:r>
              <a:rPr lang="zh-TW" altLang="en-US" sz="2400" dirty="0">
                <a:solidFill>
                  <a:srgbClr val="FAF8A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膠水</a:t>
            </a:r>
            <a:r>
              <a:rPr lang="en-US" altLang="zh-TW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小蘇打粉</a:t>
            </a:r>
            <a:r>
              <a:rPr lang="en-US" altLang="zh-TW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r>
              <a:rPr lang="en-US" altLang="zh-TW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隱</a:t>
            </a:r>
            <a:r>
              <a:rPr lang="zh-TW" altLang="en-US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型眼鏡沖洗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液</a:t>
            </a:r>
            <a:r>
              <a:rPr lang="en-US" altLang="zh-TW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硼砂水</a:t>
            </a:r>
            <a:r>
              <a:rPr lang="en-US" altLang="zh-TW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</a:t>
            </a:r>
            <a:r>
              <a:rPr lang="zh-TW" altLang="en-US" sz="24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宣波浪慕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絲</a:t>
            </a:r>
            <a:r>
              <a:rPr lang="en-US" altLang="zh-TW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24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刮鬍泡</a:t>
            </a:r>
            <a:endParaRPr lang="en-US" altLang="zh-TW" sz="24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五角星形 10"/>
          <p:cNvSpPr/>
          <p:nvPr/>
        </p:nvSpPr>
        <p:spPr>
          <a:xfrm>
            <a:off x="137269" y="4365104"/>
            <a:ext cx="360040" cy="288032"/>
          </a:xfrm>
          <a:prstGeom prst="star5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70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2" cy="3716749"/>
          </a:xfrm>
        </p:spPr>
        <p:txBody>
          <a:bodyPr>
            <a:normAutofit/>
          </a:bodyPr>
          <a:lstStyle/>
          <a:p>
            <a:pPr marL="3944938" indent="-3944938">
              <a:buNone/>
              <a:defRPr/>
            </a:pPr>
            <a:r>
              <a:rPr lang="zh-TW" altLang="en-US" dirty="0">
                <a:solidFill>
                  <a:srgbClr val="FFC000"/>
                </a:solidFill>
                <a:ea typeface="標楷體" panose="03000509000000000000" pitchFamily="65" charset="-120"/>
              </a:rPr>
              <a:t>步驟 </a:t>
            </a:r>
            <a:r>
              <a:rPr lang="en-US" altLang="zh-TW" dirty="0" smtClean="0">
                <a:solidFill>
                  <a:srgbClr val="FFC000"/>
                </a:solidFill>
                <a:ea typeface="標楷體" panose="03000509000000000000" pitchFamily="65" charset="-120"/>
              </a:rPr>
              <a:t>3</a:t>
            </a:r>
            <a:r>
              <a:rPr lang="en-US" altLang="zh-TW" dirty="0" smtClean="0">
                <a:ea typeface="標楷體" panose="03000509000000000000" pitchFamily="65" charset="-120"/>
              </a:rPr>
              <a:t> -</a:t>
            </a:r>
            <a:r>
              <a:rPr lang="zh-TW" altLang="zh-TW" sz="3600" kern="1200" cap="none" dirty="0" smtClean="0"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實驗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二系列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1168400" lvl="1" indent="-7938"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試著用前述的</a:t>
            </a:r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</a:rPr>
              <a:t>基本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成份，但</a:t>
            </a:r>
            <a:r>
              <a:rPr lang="zh-TW" altLang="en-US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，會</a:t>
            </a:r>
            <a:r>
              <a:rPr lang="zh-TW" altLang="en-US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有什麼</a:t>
            </a:r>
            <a:r>
              <a:rPr lang="zh-TW" altLang="en-US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marL="1609725" indent="0">
              <a:buClr>
                <a:schemeClr val="accent3">
                  <a:lumMod val="75000"/>
                </a:schemeClr>
              </a:buClr>
              <a:buNone/>
              <a:tabLst>
                <a:tab pos="266700" algn="l"/>
              </a:tabLst>
            </a:pPr>
            <a:endParaRPr lang="en-US" altLang="zh-TW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07904" y="602128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目的</a:t>
            </a:r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找出最適當的比例</a:t>
            </a:r>
            <a:endParaRPr lang="en-US" altLang="zh-TW" sz="28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585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5576" y="4401264"/>
            <a:ext cx="7772400" cy="1088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431925" indent="-1431925">
              <a:buNone/>
            </a:pP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2882" y="1412776"/>
            <a:ext cx="8691118" cy="1159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實驗二</a:t>
            </a:r>
            <a:r>
              <a:rPr lang="en-US" altLang="zh-TW" dirty="0" smtClean="0">
                <a:ea typeface="標楷體" panose="03000509000000000000" pitchFamily="65" charset="-120"/>
              </a:rPr>
              <a:t>A:</a:t>
            </a:r>
          </a:p>
          <a:p>
            <a:pPr marL="0" indent="0"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膠水和隱形眼鏡</a:t>
            </a:r>
            <a:r>
              <a:rPr lang="zh-TW" altLang="en-US" sz="2800" dirty="0">
                <a:ea typeface="標楷體" panose="03000509000000000000" pitchFamily="65" charset="-120"/>
              </a:rPr>
              <a:t>沖洗液比例相同，小蘇打</a:t>
            </a:r>
            <a:r>
              <a:rPr lang="zh-TW" altLang="en-US" sz="2800" dirty="0">
                <a:solidFill>
                  <a:srgbClr val="FFFF00"/>
                </a:solidFill>
                <a:ea typeface="標楷體" panose="03000509000000000000" pitchFamily="65" charset="-120"/>
              </a:rPr>
              <a:t>粉</a:t>
            </a:r>
            <a:r>
              <a:rPr lang="zh-TW" altLang="en-US" sz="2800" dirty="0" smtClean="0">
                <a:ea typeface="標楷體" panose="03000509000000000000" pitchFamily="65" charset="-120"/>
              </a:rPr>
              <a:t>容量</a:t>
            </a:r>
            <a:r>
              <a:rPr lang="zh-TW" altLang="en-US" sz="2800" dirty="0" smtClean="0">
                <a:solidFill>
                  <a:schemeClr val="bg1"/>
                </a:solidFill>
                <a:highlight>
                  <a:srgbClr val="FFFF00"/>
                </a:highlight>
                <a:ea typeface="標楷體" panose="03000509000000000000" pitchFamily="65" charset="-120"/>
                <a:cs typeface="Times New Roman" panose="02020603050405020304" pitchFamily="18" charset="0"/>
              </a:rPr>
              <a:t>不同</a:t>
            </a:r>
            <a:r>
              <a:rPr lang="zh-TW" altLang="en-US" sz="2800" dirty="0" smtClean="0">
                <a:ea typeface="標楷體" panose="03000509000000000000" pitchFamily="65" charset="-120"/>
              </a:rPr>
              <a:t> </a:t>
            </a:r>
            <a:endParaRPr lang="zh-TW" altLang="en-US" sz="2800" dirty="0">
              <a:solidFill>
                <a:schemeClr val="bg1"/>
              </a:solidFill>
              <a:highlight>
                <a:srgbClr val="FFFF00"/>
              </a:highligh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426877"/>
            <a:ext cx="2400300" cy="1333500"/>
          </a:xfrm>
          <a:prstGeom prst="rect">
            <a:avLst/>
          </a:prstGeom>
        </p:spPr>
      </p:pic>
      <p:graphicFrame>
        <p:nvGraphicFramePr>
          <p:cNvPr id="9" name="內容版面配置區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129239"/>
              </p:ext>
            </p:extLst>
          </p:nvPr>
        </p:nvGraphicFramePr>
        <p:xfrm>
          <a:off x="1005372" y="2746276"/>
          <a:ext cx="7272807" cy="408432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636170">
                  <a:extLst>
                    <a:ext uri="{9D8B030D-6E8A-4147-A177-3AD203B41FA5}">
                      <a16:colId xmlns:a16="http://schemas.microsoft.com/office/drawing/2014/main" val="2180837591"/>
                    </a:ext>
                  </a:extLst>
                </a:gridCol>
                <a:gridCol w="1696455">
                  <a:extLst>
                    <a:ext uri="{9D8B030D-6E8A-4147-A177-3AD203B41FA5}">
                      <a16:colId xmlns:a16="http://schemas.microsoft.com/office/drawing/2014/main" val="2756751089"/>
                    </a:ext>
                  </a:extLst>
                </a:gridCol>
                <a:gridCol w="1484399">
                  <a:extLst>
                    <a:ext uri="{9D8B030D-6E8A-4147-A177-3AD203B41FA5}">
                      <a16:colId xmlns:a16="http://schemas.microsoft.com/office/drawing/2014/main" val="179244959"/>
                    </a:ext>
                  </a:extLst>
                </a:gridCol>
                <a:gridCol w="1637581">
                  <a:extLst>
                    <a:ext uri="{9D8B030D-6E8A-4147-A177-3AD203B41FA5}">
                      <a16:colId xmlns:a16="http://schemas.microsoft.com/office/drawing/2014/main" val="3142318591"/>
                    </a:ext>
                  </a:extLst>
                </a:gridCol>
                <a:gridCol w="1818202">
                  <a:extLst>
                    <a:ext uri="{9D8B030D-6E8A-4147-A177-3AD203B41FA5}">
                      <a16:colId xmlns:a16="http://schemas.microsoft.com/office/drawing/2014/main" val="1974598333"/>
                    </a:ext>
                  </a:extLst>
                </a:gridCol>
              </a:tblGrid>
              <a:tr h="41305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lt"/>
                          <a:ea typeface="標楷體" panose="03000509000000000000" pitchFamily="65" charset="-120"/>
                        </a:rPr>
                        <a:t>成份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latin typeface="+mn-lt"/>
                          <a:ea typeface="標楷體" panose="03000509000000000000" pitchFamily="65" charset="-120"/>
                        </a:rPr>
                        <a:t>比例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708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膠水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20ML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880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小蘇打粉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kern="1200" cap="none" dirty="0" smtClean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2ML</a:t>
                      </a:r>
                      <a:endParaRPr lang="zh-TW" altLang="en-US" sz="2400" kern="1200" cap="none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4ML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6ML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296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隱形眼鏡沖洗液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2ML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4603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r"/>
                      <a:endParaRPr lang="en-US" altLang="zh-TW" sz="2400" dirty="0" smtClean="0">
                        <a:solidFill>
                          <a:schemeClr val="bg2"/>
                        </a:solidFill>
                        <a:latin typeface="+mj-ea"/>
                        <a:ea typeface="+mj-ea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結果</a:t>
                      </a:r>
                      <a:endParaRPr lang="zh-TW" altLang="en-US" sz="2400" b="1" kern="1200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硬度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軟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中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27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彈性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13cm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20cm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2cm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6367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延展度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cap="none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140cm</a:t>
                      </a:r>
                      <a:endParaRPr lang="zh-TW" altLang="en-US" sz="2400" kern="1200" cap="none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100cm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40cm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438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實驗結果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小蘇打粉愈多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雖愈硬但延展性差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小蘇打粉少一點</a:t>
                      </a:r>
                      <a:r>
                        <a:rPr lang="en-US" altLang="zh-TW" sz="24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2400" dirty="0" smtClean="0">
                          <a:solidFill>
                            <a:schemeClr val="dk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彈的較高</a:t>
                      </a:r>
                      <a:endParaRPr lang="en-US" altLang="zh-TW" sz="2400" dirty="0" smtClean="0">
                        <a:solidFill>
                          <a:srgbClr val="FFFF0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0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24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壹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研究動機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412776"/>
            <a:ext cx="7569304" cy="3667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因為在網路上無意間看到外國人都在玩這玩意兒：把手伸進去、拉出來、好像在和有顏色的麵粉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！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一開始覺得很</a:t>
            </a:r>
            <a:r>
              <a:rPr lang="zh-TW" altLang="en-US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噁心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，愈來愈覺得很有趣，既不會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把手弄髒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又很</a:t>
            </a:r>
            <a:r>
              <a:rPr lang="zh-TW" altLang="en-US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療癒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但因為陸續從商店</a:t>
            </a:r>
            <a:r>
              <a:rPr lang="zh-TW" altLang="en-US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發現與想像中的</a:t>
            </a:r>
            <a:r>
              <a:rPr lang="zh-TW" altLang="en-US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不一樣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有的太黏有的太硬，或者怕很多毒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不如自己作出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省錢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又</a:t>
            </a:r>
            <a:r>
              <a:rPr lang="zh-TW" altLang="en-US" sz="2800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多樣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史萊姆，協助外公外婆停止老化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44" y="5320291"/>
            <a:ext cx="1426749" cy="13667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462" y="5285718"/>
            <a:ext cx="1399281" cy="13721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376" y="5273752"/>
            <a:ext cx="1424224" cy="139311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700" y="5315780"/>
            <a:ext cx="1384193" cy="13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5576" y="4401264"/>
            <a:ext cx="7772400" cy="1088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431925" indent="-1431925">
              <a:buNone/>
            </a:pP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80472" y="1412777"/>
            <a:ext cx="8484016" cy="1296143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實驗二</a:t>
            </a:r>
            <a:r>
              <a:rPr lang="en-US" altLang="zh-TW" dirty="0" smtClean="0">
                <a:ea typeface="標楷體" panose="03000509000000000000" pitchFamily="65" charset="-120"/>
              </a:rPr>
              <a:t>B:</a:t>
            </a:r>
          </a:p>
          <a:p>
            <a:pPr marL="269875" indent="0"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膠水</a:t>
            </a:r>
            <a:r>
              <a:rPr lang="zh-TW" altLang="en-US" sz="2800" dirty="0">
                <a:ea typeface="標楷體" panose="03000509000000000000" pitchFamily="65" charset="-120"/>
              </a:rPr>
              <a:t>和</a:t>
            </a:r>
            <a:r>
              <a:rPr lang="zh-TW" altLang="en-US" sz="2800" dirty="0" smtClean="0">
                <a:ea typeface="標楷體" panose="03000509000000000000" pitchFamily="65" charset="-120"/>
              </a:rPr>
              <a:t>小蘇打</a:t>
            </a:r>
            <a:r>
              <a:rPr lang="zh-TW" altLang="en-US" sz="2800" dirty="0">
                <a:solidFill>
                  <a:srgbClr val="FFFF00"/>
                </a:solidFill>
                <a:ea typeface="標楷體" panose="03000509000000000000" pitchFamily="65" charset="-120"/>
              </a:rPr>
              <a:t>水</a:t>
            </a:r>
            <a:r>
              <a:rPr lang="zh-TW" altLang="en-US" sz="2800" dirty="0" smtClean="0">
                <a:ea typeface="標楷體" panose="03000509000000000000" pitchFamily="65" charset="-120"/>
              </a:rPr>
              <a:t>容量</a:t>
            </a:r>
            <a:r>
              <a:rPr lang="zh-TW" altLang="zh-TW" sz="2800" dirty="0">
                <a:ea typeface="標楷體" panose="03000509000000000000" pitchFamily="65" charset="-120"/>
              </a:rPr>
              <a:t>相同</a:t>
            </a:r>
            <a:r>
              <a:rPr lang="en-US" altLang="zh-TW" sz="2800" dirty="0" smtClean="0"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ea typeface="標楷體" panose="03000509000000000000" pitchFamily="65" charset="-120"/>
              </a:rPr>
              <a:t> 隱形眼鏡</a:t>
            </a:r>
            <a:r>
              <a:rPr lang="zh-TW" altLang="en-US" sz="2800" dirty="0">
                <a:ea typeface="標楷體" panose="03000509000000000000" pitchFamily="65" charset="-120"/>
              </a:rPr>
              <a:t>沖洗液比例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FFFF00"/>
                </a:highlight>
                <a:ea typeface="標楷體" panose="03000509000000000000" pitchFamily="65" charset="-120"/>
                <a:cs typeface="Times New Roman" panose="02020603050405020304" pitchFamily="18" charset="0"/>
              </a:rPr>
              <a:t>不同</a:t>
            </a:r>
          </a:p>
        </p:txBody>
      </p:sp>
      <p:graphicFrame>
        <p:nvGraphicFramePr>
          <p:cNvPr id="8" name="內容版面配置區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366383"/>
              </p:ext>
            </p:extLst>
          </p:nvPr>
        </p:nvGraphicFramePr>
        <p:xfrm>
          <a:off x="980065" y="2708920"/>
          <a:ext cx="7547911" cy="402336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660234">
                  <a:extLst>
                    <a:ext uri="{9D8B030D-6E8A-4147-A177-3AD203B41FA5}">
                      <a16:colId xmlns:a16="http://schemas.microsoft.com/office/drawing/2014/main" val="2180837591"/>
                    </a:ext>
                  </a:extLst>
                </a:gridCol>
                <a:gridCol w="1760626">
                  <a:extLst>
                    <a:ext uri="{9D8B030D-6E8A-4147-A177-3AD203B41FA5}">
                      <a16:colId xmlns:a16="http://schemas.microsoft.com/office/drawing/2014/main" val="2756751089"/>
                    </a:ext>
                  </a:extLst>
                </a:gridCol>
                <a:gridCol w="1540548">
                  <a:extLst>
                    <a:ext uri="{9D8B030D-6E8A-4147-A177-3AD203B41FA5}">
                      <a16:colId xmlns:a16="http://schemas.microsoft.com/office/drawing/2014/main" val="179244959"/>
                    </a:ext>
                  </a:extLst>
                </a:gridCol>
                <a:gridCol w="1699525">
                  <a:extLst>
                    <a:ext uri="{9D8B030D-6E8A-4147-A177-3AD203B41FA5}">
                      <a16:colId xmlns:a16="http://schemas.microsoft.com/office/drawing/2014/main" val="3142318591"/>
                    </a:ext>
                  </a:extLst>
                </a:gridCol>
                <a:gridCol w="1886978">
                  <a:extLst>
                    <a:ext uri="{9D8B030D-6E8A-4147-A177-3AD203B41FA5}">
                      <a16:colId xmlns:a16="http://schemas.microsoft.com/office/drawing/2014/main" val="1974598333"/>
                    </a:ext>
                  </a:extLst>
                </a:gridCol>
              </a:tblGrid>
              <a:tr h="41305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成份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比例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708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膠水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20ML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880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小蘇打水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3ML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1382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隱形眼鏡沖洗液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1ML</a:t>
                      </a:r>
                      <a:endParaRPr lang="zh-TW" altLang="en-US" sz="2400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4ML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2962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r"/>
                      <a:endParaRPr lang="en-US" altLang="zh-TW" sz="2400" dirty="0" smtClean="0">
                        <a:solidFill>
                          <a:schemeClr val="bg2"/>
                        </a:solidFill>
                        <a:latin typeface="+mj-ea"/>
                        <a:ea typeface="+mj-ea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結果</a:t>
                      </a:r>
                      <a:endParaRPr lang="zh-TW" altLang="en-US" sz="2400" b="1" kern="1200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硬度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軟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較黏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中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kern="12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硬</a:t>
                      </a:r>
                      <a:endParaRPr lang="zh-TW" altLang="en-US" sz="2400" kern="12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27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彈性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0cm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0cm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5cm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6367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延展度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kern="1200" cap="none" dirty="0" smtClean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160cm</a:t>
                      </a:r>
                      <a:endParaRPr lang="zh-TW" altLang="en-US" sz="2400" kern="1200" cap="none" dirty="0">
                        <a:solidFill>
                          <a:schemeClr val="bg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120cm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100cm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438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實驗結果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隱形眼鏡沖洗液愈多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彈性愈好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硬度愈硬</a:t>
                      </a:r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但延展度差</a:t>
                      </a:r>
                      <a:endParaRPr lang="en-US" altLang="zh-TW" sz="2400" dirty="0" smtClean="0">
                        <a:solidFill>
                          <a:srgbClr val="FFFF0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0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9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5576" y="4401264"/>
            <a:ext cx="7772400" cy="1088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431925" indent="-1431925">
              <a:buNone/>
            </a:pP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46251" y="1408463"/>
            <a:ext cx="8191047" cy="1732505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ea typeface="標楷體" panose="03000509000000000000" pitchFamily="65" charset="-120"/>
              </a:rPr>
              <a:t>實驗二</a:t>
            </a:r>
            <a:r>
              <a:rPr lang="en-US" altLang="zh-TW" dirty="0" smtClean="0">
                <a:ea typeface="標楷體" panose="03000509000000000000" pitchFamily="65" charset="-120"/>
              </a:rPr>
              <a:t>C:</a:t>
            </a:r>
          </a:p>
          <a:p>
            <a:pPr marL="269875" indent="0"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膠水</a:t>
            </a:r>
            <a:r>
              <a:rPr lang="zh-TW" altLang="en-US" sz="2800" dirty="0">
                <a:ea typeface="標楷體" panose="03000509000000000000" pitchFamily="65" charset="-120"/>
              </a:rPr>
              <a:t>和硼砂水和</a:t>
            </a:r>
            <a:r>
              <a:rPr lang="zh-TW" altLang="en-US" sz="2800" dirty="0" smtClean="0">
                <a:ea typeface="標楷體" panose="03000509000000000000" pitchFamily="65" charset="-120"/>
              </a:rPr>
              <a:t>隱形眼鏡沖洗液容量</a:t>
            </a:r>
            <a:r>
              <a:rPr lang="zh-TW" altLang="zh-TW" sz="2800" dirty="0">
                <a:ea typeface="標楷體" panose="03000509000000000000" pitchFamily="65" charset="-120"/>
              </a:rPr>
              <a:t>相同</a:t>
            </a:r>
            <a:r>
              <a:rPr lang="en-US" altLang="zh-TW" sz="2800" dirty="0" smtClean="0"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ea typeface="標楷體" panose="03000509000000000000" pitchFamily="65" charset="-120"/>
              </a:rPr>
              <a:t>沙宣波浪慕</a:t>
            </a:r>
            <a:r>
              <a:rPr lang="zh-TW" altLang="en-US" sz="2800" dirty="0" smtClean="0">
                <a:ea typeface="標楷體" panose="03000509000000000000" pitchFamily="65" charset="-120"/>
              </a:rPr>
              <a:t>絲比例</a:t>
            </a:r>
            <a:r>
              <a:rPr lang="zh-TW" altLang="en-US" sz="2800" dirty="0" smtClean="0">
                <a:solidFill>
                  <a:schemeClr val="bg1"/>
                </a:solidFill>
                <a:highlight>
                  <a:srgbClr val="FFFF00"/>
                </a:highlight>
                <a:ea typeface="標楷體" panose="03000509000000000000" pitchFamily="65" charset="-120"/>
                <a:cs typeface="Times New Roman" panose="02020603050405020304" pitchFamily="18" charset="0"/>
              </a:rPr>
              <a:t>不同</a:t>
            </a:r>
            <a:endParaRPr lang="zh-TW" altLang="en-US" sz="2800" dirty="0">
              <a:solidFill>
                <a:schemeClr val="bg1"/>
              </a:solidFill>
              <a:highlight>
                <a:srgbClr val="FFFF00"/>
              </a:highlight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內容版面配置區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602948"/>
              </p:ext>
            </p:extLst>
          </p:nvPr>
        </p:nvGraphicFramePr>
        <p:xfrm>
          <a:off x="1005370" y="3158096"/>
          <a:ext cx="7522607" cy="3657600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658021">
                  <a:extLst>
                    <a:ext uri="{9D8B030D-6E8A-4147-A177-3AD203B41FA5}">
                      <a16:colId xmlns:a16="http://schemas.microsoft.com/office/drawing/2014/main" val="2180837591"/>
                    </a:ext>
                  </a:extLst>
                </a:gridCol>
                <a:gridCol w="1754723">
                  <a:extLst>
                    <a:ext uri="{9D8B030D-6E8A-4147-A177-3AD203B41FA5}">
                      <a16:colId xmlns:a16="http://schemas.microsoft.com/office/drawing/2014/main" val="2756751089"/>
                    </a:ext>
                  </a:extLst>
                </a:gridCol>
                <a:gridCol w="1535384">
                  <a:extLst>
                    <a:ext uri="{9D8B030D-6E8A-4147-A177-3AD203B41FA5}">
                      <a16:colId xmlns:a16="http://schemas.microsoft.com/office/drawing/2014/main" val="179244959"/>
                    </a:ext>
                  </a:extLst>
                </a:gridCol>
                <a:gridCol w="1693827">
                  <a:extLst>
                    <a:ext uri="{9D8B030D-6E8A-4147-A177-3AD203B41FA5}">
                      <a16:colId xmlns:a16="http://schemas.microsoft.com/office/drawing/2014/main" val="3142318591"/>
                    </a:ext>
                  </a:extLst>
                </a:gridCol>
                <a:gridCol w="1880652">
                  <a:extLst>
                    <a:ext uri="{9D8B030D-6E8A-4147-A177-3AD203B41FA5}">
                      <a16:colId xmlns:a16="http://schemas.microsoft.com/office/drawing/2014/main" val="1974598333"/>
                    </a:ext>
                  </a:extLst>
                </a:gridCol>
              </a:tblGrid>
              <a:tr h="41305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成份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比例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7083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膠水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20ML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880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沙宣波浪慕絲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5ML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10ML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20ML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2962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硼砂水飽合液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3ML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346032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r"/>
                      <a:endParaRPr lang="en-US" altLang="zh-TW" sz="2400" dirty="0" smtClean="0">
                        <a:solidFill>
                          <a:schemeClr val="bg2"/>
                        </a:solidFill>
                        <a:latin typeface="+mj-ea"/>
                        <a:ea typeface="+mj-ea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zh-TW" altLang="en-US" sz="2400" b="1" kern="12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結果</a:t>
                      </a:r>
                      <a:endParaRPr lang="zh-TW" altLang="en-US" sz="2400" b="1" kern="1200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硬度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中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軟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軟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27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彈性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8cm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5cm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8cm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6367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延展度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150cm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bg1"/>
                          </a:solidFill>
                          <a:latin typeface="+mn-lt"/>
                          <a:ea typeface="標楷體" panose="03000509000000000000" pitchFamily="65" charset="-120"/>
                        </a:rPr>
                        <a:t>130cm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120cm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438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實驗結果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慕絲愈多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,</a:t>
                      </a: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硬度愈軟，延展度愈差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0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7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755576" y="4401264"/>
            <a:ext cx="7772400" cy="1088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431925" indent="-1431925">
              <a:buNone/>
            </a:pPr>
            <a:endParaRPr lang="zh-TW" altLang="en-US" dirty="0">
              <a:ea typeface="標楷體" panose="03000509000000000000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46252" y="1515530"/>
            <a:ext cx="8191047" cy="1481906"/>
          </a:xfrm>
        </p:spPr>
        <p:txBody>
          <a:bodyPr>
            <a:noAutofit/>
          </a:bodyPr>
          <a:lstStyle/>
          <a:p>
            <a:r>
              <a:rPr lang="zh-TW" altLang="en-US" dirty="0">
                <a:ea typeface="標楷體" panose="03000509000000000000" pitchFamily="65" charset="-120"/>
              </a:rPr>
              <a:t>實驗</a:t>
            </a:r>
            <a:r>
              <a:rPr lang="zh-TW" altLang="en-US" dirty="0" smtClean="0"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ea typeface="標楷體" panose="03000509000000000000" pitchFamily="65" charset="-120"/>
              </a:rPr>
              <a:t>D:</a:t>
            </a:r>
          </a:p>
          <a:p>
            <a:pPr marL="0" indent="0">
              <a:buNone/>
            </a:pPr>
            <a:r>
              <a:rPr lang="zh-TW" altLang="en-US" dirty="0" smtClean="0">
                <a:ea typeface="標楷體" panose="03000509000000000000" pitchFamily="65" charset="-120"/>
              </a:rPr>
              <a:t>   </a:t>
            </a:r>
            <a:r>
              <a:rPr lang="zh-TW" altLang="en-US" sz="2800" dirty="0" smtClean="0">
                <a:ea typeface="標楷體" panose="03000509000000000000" pitchFamily="65" charset="-120"/>
              </a:rPr>
              <a:t>膠水容量</a:t>
            </a:r>
            <a:r>
              <a:rPr lang="zh-TW" altLang="zh-TW" sz="2800" dirty="0">
                <a:ea typeface="標楷體" panose="03000509000000000000" pitchFamily="65" charset="-120"/>
              </a:rPr>
              <a:t>相同</a:t>
            </a:r>
            <a:r>
              <a:rPr lang="en-US" altLang="zh-TW" sz="2800" dirty="0" smtClean="0">
                <a:ea typeface="標楷體" panose="03000509000000000000" pitchFamily="65" charset="-120"/>
              </a:rPr>
              <a:t>,</a:t>
            </a:r>
            <a:r>
              <a:rPr lang="zh-TW" altLang="en-US" sz="2800" dirty="0" smtClean="0">
                <a:ea typeface="標楷體" panose="03000509000000000000" pitchFamily="65" charset="-120"/>
              </a:rPr>
              <a:t>硼砂水比例</a:t>
            </a:r>
            <a:r>
              <a:rPr lang="zh-TW" altLang="en-US" sz="2800" dirty="0">
                <a:solidFill>
                  <a:schemeClr val="bg1"/>
                </a:solidFill>
                <a:highlight>
                  <a:srgbClr val="FFFF00"/>
                </a:highlight>
                <a:ea typeface="標楷體" panose="03000509000000000000" pitchFamily="65" charset="-120"/>
                <a:cs typeface="Times New Roman" panose="02020603050405020304" pitchFamily="18" charset="0"/>
              </a:rPr>
              <a:t>不同</a:t>
            </a:r>
          </a:p>
        </p:txBody>
      </p:sp>
      <p:graphicFrame>
        <p:nvGraphicFramePr>
          <p:cNvPr id="7" name="內容版面配置區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050671"/>
              </p:ext>
            </p:extLst>
          </p:nvPr>
        </p:nvGraphicFramePr>
        <p:xfrm>
          <a:off x="1094465" y="3115749"/>
          <a:ext cx="7408864" cy="3598912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180837591"/>
                    </a:ext>
                  </a:extLst>
                </a:gridCol>
                <a:gridCol w="1324198">
                  <a:extLst>
                    <a:ext uri="{9D8B030D-6E8A-4147-A177-3AD203B41FA5}">
                      <a16:colId xmlns:a16="http://schemas.microsoft.com/office/drawing/2014/main" val="2756751089"/>
                    </a:ext>
                  </a:extLst>
                </a:gridCol>
                <a:gridCol w="1732162">
                  <a:extLst>
                    <a:ext uri="{9D8B030D-6E8A-4147-A177-3AD203B41FA5}">
                      <a16:colId xmlns:a16="http://schemas.microsoft.com/office/drawing/2014/main" val="179244959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2409703418"/>
                    </a:ext>
                  </a:extLst>
                </a:gridCol>
                <a:gridCol w="1852216">
                  <a:extLst>
                    <a:ext uri="{9D8B030D-6E8A-4147-A177-3AD203B41FA5}">
                      <a16:colId xmlns:a16="http://schemas.microsoft.com/office/drawing/2014/main" val="1974598333"/>
                    </a:ext>
                  </a:extLst>
                </a:gridCol>
              </a:tblGrid>
              <a:tr h="41305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成份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比例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70834"/>
                  </a:ext>
                </a:extLst>
              </a:tr>
              <a:tr h="48995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膠水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20ML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18807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硼砂水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1ML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4ML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1" kern="1200" dirty="0" smtClean="0">
                          <a:solidFill>
                            <a:srgbClr val="C00000"/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8ML</a:t>
                      </a:r>
                      <a:endParaRPr lang="zh-TW" altLang="en-US" sz="2400" b="1" kern="1200" dirty="0">
                        <a:solidFill>
                          <a:srgbClr val="C00000"/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02962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r"/>
                      <a:endParaRPr lang="en-US" altLang="zh-TW" sz="2400" dirty="0" smtClean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結果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硬度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2(</a:t>
                      </a: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較黏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275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彈性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5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63679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zh-TW" altLang="en-US" sz="2400" b="1" dirty="0">
                        <a:solidFill>
                          <a:srgbClr val="00206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2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延展度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8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6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3</a:t>
                      </a:r>
                      <a:endParaRPr lang="zh-TW" altLang="en-US" sz="2400" dirty="0">
                        <a:solidFill>
                          <a:schemeClr val="bg1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74385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2"/>
                          </a:solidFill>
                          <a:latin typeface="+mn-lt"/>
                          <a:ea typeface="標楷體" panose="03000509000000000000" pitchFamily="65" charset="-120"/>
                        </a:rPr>
                        <a:t>實驗結果</a:t>
                      </a:r>
                      <a:endParaRPr lang="zh-TW" altLang="en-US" sz="2400" b="1" dirty="0">
                        <a:solidFill>
                          <a:schemeClr val="bg2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硼砂多結果比較硬</a:t>
                      </a:r>
                      <a:r>
                        <a:rPr lang="en-US" altLang="zh-TW" sz="2400" dirty="0" smtClean="0">
                          <a:latin typeface="+mn-lt"/>
                          <a:ea typeface="標楷體" panose="03000509000000000000" pitchFamily="65" charset="-120"/>
                        </a:rPr>
                        <a:t>, </a:t>
                      </a:r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延展性差</a:t>
                      </a:r>
                      <a:endParaRPr lang="en-US" altLang="zh-TW" sz="2400" dirty="0" smtClean="0">
                        <a:latin typeface="+mn-lt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400" dirty="0" smtClean="0">
                          <a:latin typeface="+mn-lt"/>
                          <a:ea typeface="標楷體" panose="03000509000000000000" pitchFamily="65" charset="-120"/>
                        </a:rPr>
                        <a:t>硼砂水比例不影嚮彈性</a:t>
                      </a:r>
                      <a:endParaRPr lang="en-US" altLang="zh-TW" sz="2400" dirty="0" smtClean="0">
                        <a:solidFill>
                          <a:srgbClr val="FFFF00"/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00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14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758997"/>
            <a:ext cx="7992888" cy="4118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>
                <a:solidFill>
                  <a:srgbClr val="FFC000"/>
                </a:solidFill>
                <a:ea typeface="標楷體" panose="03000509000000000000" pitchFamily="65" charset="-120"/>
              </a:rPr>
              <a:t>步驟 </a:t>
            </a:r>
            <a:r>
              <a:rPr lang="en-US" altLang="zh-TW" dirty="0" smtClean="0">
                <a:solidFill>
                  <a:srgbClr val="FFC000"/>
                </a:solidFill>
                <a:ea typeface="標楷體" panose="03000509000000000000" pitchFamily="65" charset="-120"/>
              </a:rPr>
              <a:t>4</a:t>
            </a:r>
            <a:r>
              <a:rPr lang="en-US" altLang="zh-TW" dirty="0" smtClean="0">
                <a:solidFill>
                  <a:schemeClr val="accent5"/>
                </a:solidFill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訂製期望成品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條件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我們設想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適合老人復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的條件應為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無毒</a:t>
            </a:r>
            <a:endParaRPr lang="en-US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材料容易購買的到</a:t>
            </a:r>
            <a:endParaRPr lang="en-US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硬度中</a:t>
            </a:r>
            <a:endParaRPr lang="en-US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可彈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5cm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endParaRPr lang="en-US" altLang="zh-TW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延展性可超過肩膀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(100cm)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以上的成品</a:t>
            </a:r>
            <a:endParaRPr lang="zh-TW" altLang="en-US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9792" y="6021288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配合目標三</a:t>
            </a:r>
            <a:r>
              <a:rPr lang="en-US" altLang="zh-TW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製作省錢又可復健的成品</a:t>
            </a:r>
          </a:p>
        </p:txBody>
      </p:sp>
    </p:spTree>
    <p:extLst>
      <p:ext uri="{BB962C8B-B14F-4D97-AF65-F5344CB8AC3E}">
        <p14:creationId xmlns:p14="http://schemas.microsoft.com/office/powerpoint/2010/main" val="191261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95536" y="224339"/>
            <a:ext cx="8424936" cy="1188437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伍</a:t>
            </a:r>
            <a:r>
              <a:rPr lang="en-US" altLang="zh-TW" dirty="0" smtClean="0"/>
              <a:t>.</a:t>
            </a:r>
            <a:r>
              <a:rPr lang="zh-TW" altLang="en-US" dirty="0" smtClean="0"/>
              <a:t>實驗研究結果</a:t>
            </a:r>
            <a:r>
              <a:rPr lang="en-US" altLang="zh-TW" dirty="0" smtClean="0"/>
              <a:t>—</a:t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en-US" dirty="0" smtClean="0">
                <a:solidFill>
                  <a:srgbClr val="FFC000"/>
                </a:solidFill>
              </a:rPr>
              <a:t>根據設定條件</a:t>
            </a:r>
            <a:r>
              <a:rPr lang="en-US" altLang="zh-TW" dirty="0" smtClean="0">
                <a:solidFill>
                  <a:srgbClr val="FFC000"/>
                </a:solidFill>
              </a:rPr>
              <a:t>,</a:t>
            </a:r>
            <a:r>
              <a:rPr lang="zh-TW" altLang="en-US" dirty="0" smtClean="0">
                <a:solidFill>
                  <a:srgbClr val="FFC000"/>
                </a:solidFill>
              </a:rPr>
              <a:t>參考實驗一、二報告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11560" y="1700808"/>
            <a:ext cx="8280920" cy="496855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無毒</a:t>
            </a:r>
            <a:r>
              <a:rPr lang="en-US" altLang="zh-TW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--  </a:t>
            </a:r>
            <a:r>
              <a:rPr lang="en-US" altLang="zh-TW" sz="2800" dirty="0" smtClean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捨棄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硼砂水版本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材料容易購買的到</a:t>
            </a:r>
            <a:r>
              <a:rPr lang="en-US" altLang="zh-TW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--  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一般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書局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或藥妝店或超市都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買的到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硬度</a:t>
            </a:r>
            <a:r>
              <a:rPr lang="zh-TW" altLang="en-US" sz="2800" dirty="0">
                <a:solidFill>
                  <a:srgbClr val="FFFF00"/>
                </a:solidFill>
                <a:ea typeface="標楷體" panose="03000509000000000000" pitchFamily="65" charset="-120"/>
              </a:rPr>
              <a:t>中</a:t>
            </a:r>
            <a:r>
              <a:rPr lang="en-US" altLang="zh-TW" sz="2800" dirty="0" smtClean="0">
                <a:ea typeface="標楷體" panose="03000509000000000000" pitchFamily="65" charset="-120"/>
              </a:rPr>
              <a:t>:  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小蘇打粉要適量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(4ML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以下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或隱形眼鏡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沖洗液適量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(2ML)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或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慕絲加多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或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膠水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-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20ML</a:t>
            </a:r>
            <a:endParaRPr lang="zh-TW" altLang="en-US" sz="2800" dirty="0" smtClean="0">
              <a:solidFill>
                <a:srgbClr val="66FFCC"/>
              </a:solidFill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延展</a:t>
            </a:r>
            <a:r>
              <a:rPr lang="zh-TW" altLang="en-US" sz="2800" dirty="0">
                <a:solidFill>
                  <a:srgbClr val="FFFF00"/>
                </a:solidFill>
                <a:ea typeface="標楷體" panose="03000509000000000000" pitchFamily="65" charset="-120"/>
              </a:rPr>
              <a:t>可超過肩膀</a:t>
            </a:r>
            <a:r>
              <a:rPr lang="en-US" altLang="zh-TW" sz="2800" dirty="0">
                <a:solidFill>
                  <a:srgbClr val="FFFF00"/>
                </a:solidFill>
                <a:ea typeface="標楷體" panose="03000509000000000000" pitchFamily="65" charset="-120"/>
              </a:rPr>
              <a:t>(100cm)</a:t>
            </a:r>
            <a:r>
              <a:rPr lang="zh-TW" altLang="en-US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以上</a:t>
            </a:r>
            <a:r>
              <a:rPr lang="en-US" altLang="zh-TW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: 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 加入沙宣慕斯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-5ML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或小蘇打粉要少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-2ML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或隱形眼鏡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沖洗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液要少</a:t>
            </a:r>
            <a:endParaRPr lang="en-US" altLang="zh-TW" sz="2800" dirty="0" smtClean="0">
              <a:solidFill>
                <a:srgbClr val="FFFF00"/>
              </a:solidFill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可</a:t>
            </a:r>
            <a:r>
              <a:rPr lang="zh-TW" altLang="en-US" sz="2800" dirty="0">
                <a:solidFill>
                  <a:srgbClr val="FFFF00"/>
                </a:solidFill>
                <a:ea typeface="標楷體" panose="03000509000000000000" pitchFamily="65" charset="-120"/>
              </a:rPr>
              <a:t>彈</a:t>
            </a:r>
            <a:r>
              <a:rPr lang="en-US" altLang="zh-TW" sz="2800" dirty="0">
                <a:solidFill>
                  <a:srgbClr val="FFFF00"/>
                </a:solidFill>
                <a:ea typeface="標楷體" panose="03000509000000000000" pitchFamily="65" charset="-120"/>
              </a:rPr>
              <a:t>5cm</a:t>
            </a:r>
            <a:r>
              <a:rPr lang="zh-TW" altLang="en-US" sz="2800" dirty="0">
                <a:solidFill>
                  <a:srgbClr val="FFFF00"/>
                </a:solidFill>
                <a:ea typeface="標楷體" panose="03000509000000000000" pitchFamily="65" charset="-120"/>
              </a:rPr>
              <a:t>以上</a:t>
            </a:r>
            <a:r>
              <a:rPr lang="en-US" altLang="zh-TW" sz="2800" dirty="0" smtClean="0"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 小蘇打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-4ML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以下</a:t>
            </a:r>
            <a:r>
              <a:rPr lang="en-US" altLang="zh-TW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隱形眼鏡沖洗液愈多</a:t>
            </a:r>
            <a:r>
              <a:rPr lang="en-US" altLang="zh-TW" sz="2800" dirty="0">
                <a:solidFill>
                  <a:srgbClr val="66FFCC"/>
                </a:solidFill>
                <a:ea typeface="標楷體" panose="03000509000000000000" pitchFamily="65" charset="-120"/>
              </a:rPr>
              <a:t>,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彈性愈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好</a:t>
            </a:r>
            <a:r>
              <a:rPr lang="zh-TW" altLang="en-US" sz="2800" dirty="0">
                <a:solidFill>
                  <a:srgbClr val="66FFCC"/>
                </a:solidFill>
                <a:ea typeface="標楷體" panose="03000509000000000000" pitchFamily="65" charset="-120"/>
              </a:rPr>
              <a:t>或</a:t>
            </a:r>
            <a:r>
              <a:rPr lang="zh-TW" altLang="en-US" sz="2800" dirty="0" smtClean="0">
                <a:solidFill>
                  <a:srgbClr val="66FFCC"/>
                </a:solidFill>
                <a:ea typeface="標楷體" panose="03000509000000000000" pitchFamily="65" charset="-120"/>
              </a:rPr>
              <a:t>另加入沙宣波浪慕絲 或刮鬍泡</a:t>
            </a:r>
            <a:endParaRPr lang="zh-TW" altLang="en-US" sz="2800" dirty="0">
              <a:solidFill>
                <a:srgbClr val="66FFCC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752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伍</a:t>
            </a:r>
            <a:r>
              <a:rPr lang="en-US" altLang="zh-TW" dirty="0" smtClean="0"/>
              <a:t>.</a:t>
            </a:r>
            <a:r>
              <a:rPr lang="zh-TW" altLang="en-US" dirty="0" smtClean="0"/>
              <a:t>實驗研究結果</a:t>
            </a:r>
            <a:endParaRPr lang="zh-TW" altLang="en-US" dirty="0"/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514805" y="1304764"/>
            <a:ext cx="8377675" cy="756084"/>
          </a:xfrm>
        </p:spPr>
        <p:txBody>
          <a:bodyPr>
            <a:noAutofit/>
          </a:bodyPr>
          <a:lstStyle/>
          <a:p>
            <a:pPr marL="3944938" indent="-3944938">
              <a:buNone/>
              <a:defRPr/>
            </a:pPr>
            <a:r>
              <a:rPr lang="zh-TW" altLang="en-US" sz="3200" dirty="0">
                <a:solidFill>
                  <a:srgbClr val="FFC000"/>
                </a:solidFill>
                <a:ea typeface="標楷體" panose="03000509000000000000" pitchFamily="65" charset="-120"/>
              </a:rPr>
              <a:t>步驟 </a:t>
            </a:r>
            <a:r>
              <a:rPr lang="en-US" altLang="zh-TW" sz="3200" dirty="0" smtClean="0">
                <a:solidFill>
                  <a:srgbClr val="FFC000"/>
                </a:solidFill>
                <a:ea typeface="標楷體" panose="03000509000000000000" pitchFamily="65" charset="-120"/>
              </a:rPr>
              <a:t>5-</a:t>
            </a:r>
            <a:r>
              <a:rPr lang="zh-TW" altLang="en-US" sz="3200" dirty="0" smtClean="0">
                <a:ea typeface="標楷體" panose="03000509000000000000" pitchFamily="65" charset="-120"/>
              </a:rPr>
              <a:t>依據研究結果，</a:t>
            </a:r>
            <a:r>
              <a:rPr lang="zh-TW" altLang="en-US" sz="3200" dirty="0">
                <a:ea typeface="標楷體" panose="03000509000000000000" pitchFamily="65" charset="-120"/>
              </a:rPr>
              <a:t>製作</a:t>
            </a:r>
            <a:r>
              <a:rPr lang="zh-TW" altLang="en-US" sz="3200" dirty="0" smtClean="0">
                <a:ea typeface="標楷體" panose="03000509000000000000" pitchFamily="65" charset="-120"/>
              </a:rPr>
              <a:t>出最優</a:t>
            </a:r>
            <a:r>
              <a:rPr lang="zh-TW" altLang="en-US" sz="3200" dirty="0">
                <a:ea typeface="標楷體" panose="03000509000000000000" pitchFamily="65" charset="-120"/>
              </a:rPr>
              <a:t>成品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15234" y="2060848"/>
            <a:ext cx="7920880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1528763" indent="-1528763" defTabSz="50958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2800" cap="none">
                <a:solidFill>
                  <a:srgbClr val="FFFF00"/>
                </a:solidFill>
                <a:effectLst/>
                <a:ea typeface="標楷體" panose="03000509000000000000" pitchFamily="65" charset="-120"/>
              </a:defRPr>
            </a:lvl1pPr>
            <a:lvl2pPr marL="7429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cap="none">
                <a:effectLst/>
                <a:ea typeface="標楷體" panose="03000509000000000000" pitchFamily="65" charset="-120"/>
              </a:defRPr>
            </a:lvl2pPr>
            <a:lvl3pPr marL="1200150" indent="-2857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cap="none">
                <a:effectLst/>
                <a:ea typeface="標楷體" panose="03000509000000000000" pitchFamily="65" charset="-120"/>
              </a:defRPr>
            </a:lvl3pPr>
            <a:lvl4pPr marL="1543050" indent="-17145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cap="none">
                <a:effectLst/>
                <a:ea typeface="標楷體" panose="03000509000000000000" pitchFamily="65" charset="-120"/>
              </a:defRPr>
            </a:lvl4pPr>
            <a:lvl5pPr indent="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3600" cap="none">
                <a:effectLst/>
                <a:ea typeface="標楷體" panose="03000509000000000000" pitchFamily="65" charset="-120"/>
              </a:defRPr>
            </a:lvl5pPr>
            <a:lvl6pPr marL="25146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6pPr>
            <a:lvl7pPr marL="29718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7pPr>
            <a:lvl8pPr marL="34290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8pPr>
            <a:lvl9pPr marL="3886200" indent="-228600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cap="none">
                <a:effectLst/>
              </a:defRPr>
            </a:lvl9pPr>
          </a:lstStyle>
          <a:p>
            <a:pPr>
              <a:spcAft>
                <a:spcPts val="0"/>
              </a:spcAft>
            </a:pPr>
            <a:r>
              <a:rPr lang="zh-TW" altLang="en-US" sz="2400" dirty="0" smtClean="0"/>
              <a:t>成        </a:t>
            </a:r>
            <a:r>
              <a:rPr lang="zh-TW" altLang="en-US" sz="2400" dirty="0"/>
              <a:t>份</a:t>
            </a:r>
            <a:r>
              <a:rPr lang="en-US" altLang="zh-TW" sz="2400" dirty="0" smtClean="0"/>
              <a:t>: 	1.</a:t>
            </a:r>
            <a:r>
              <a:rPr lang="zh-TW" altLang="en-US" sz="2400" dirty="0"/>
              <a:t>膠水</a:t>
            </a:r>
            <a:r>
              <a:rPr lang="en-US" altLang="zh-TW" sz="2400" dirty="0"/>
              <a:t>(20ML)</a:t>
            </a:r>
          </a:p>
          <a:p>
            <a:pPr>
              <a:spcAft>
                <a:spcPts val="0"/>
              </a:spcAft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2.</a:t>
            </a:r>
            <a:r>
              <a:rPr lang="zh-TW" altLang="en-US" sz="2400" dirty="0"/>
              <a:t>隱形眼鏡沖洗</a:t>
            </a:r>
            <a:r>
              <a:rPr lang="zh-TW" altLang="en-US" sz="2400" dirty="0" smtClean="0"/>
              <a:t>液</a:t>
            </a:r>
            <a:r>
              <a:rPr lang="en-US" altLang="zh-TW" sz="2400" dirty="0" smtClean="0"/>
              <a:t>(2ML)</a:t>
            </a:r>
          </a:p>
          <a:p>
            <a:pPr>
              <a:spcAft>
                <a:spcPts val="0"/>
              </a:spcAft>
            </a:pPr>
            <a:r>
              <a:rPr lang="en-US" altLang="zh-TW" sz="2400" dirty="0" smtClean="0"/>
              <a:t>	3.</a:t>
            </a:r>
            <a:r>
              <a:rPr lang="zh-TW" altLang="en-US" sz="2400" dirty="0"/>
              <a:t>小</a:t>
            </a:r>
            <a:r>
              <a:rPr lang="zh-TW" altLang="en-US" sz="2400" dirty="0" smtClean="0"/>
              <a:t>蘇打粉</a:t>
            </a:r>
            <a:r>
              <a:rPr lang="en-US" altLang="zh-TW" sz="2400" dirty="0" smtClean="0"/>
              <a:t>(2ML)</a:t>
            </a:r>
            <a:endParaRPr lang="en-US" altLang="zh-TW" sz="2400" dirty="0"/>
          </a:p>
          <a:p>
            <a:pPr>
              <a:spcAft>
                <a:spcPts val="0"/>
              </a:spcAft>
            </a:pPr>
            <a:r>
              <a:rPr lang="en-US" altLang="zh-TW" sz="2400" dirty="0" smtClean="0"/>
              <a:t>	4.</a:t>
            </a:r>
            <a:r>
              <a:rPr lang="zh-TW" altLang="en-US" sz="2400" dirty="0"/>
              <a:t>沙宣波浪慕</a:t>
            </a:r>
            <a:r>
              <a:rPr lang="zh-TW" altLang="en-US" sz="2400" dirty="0" smtClean="0"/>
              <a:t>絲</a:t>
            </a:r>
            <a:r>
              <a:rPr lang="en-US" altLang="zh-TW" sz="2400" dirty="0" smtClean="0"/>
              <a:t>(5ML)</a:t>
            </a:r>
            <a:endParaRPr lang="zh-TW" altLang="en-US" sz="2400" dirty="0"/>
          </a:p>
          <a:p>
            <a:pPr>
              <a:spcAft>
                <a:spcPts val="0"/>
              </a:spcAft>
            </a:pPr>
            <a:endParaRPr lang="en-US" altLang="zh-TW" sz="800" dirty="0" smtClean="0"/>
          </a:p>
          <a:p>
            <a:pPr>
              <a:spcAft>
                <a:spcPts val="0"/>
              </a:spcAft>
            </a:pPr>
            <a:r>
              <a:rPr lang="zh-TW" altLang="en-US" sz="2400" dirty="0" smtClean="0"/>
              <a:t>步        </a:t>
            </a:r>
            <a:r>
              <a:rPr lang="zh-TW" altLang="en-US" sz="2400" dirty="0"/>
              <a:t>驟</a:t>
            </a:r>
            <a:r>
              <a:rPr lang="en-US" altLang="zh-TW" sz="2400" dirty="0" smtClean="0"/>
              <a:t>:	1.</a:t>
            </a:r>
            <a:r>
              <a:rPr lang="zh-TW" altLang="en-US" sz="2400" dirty="0"/>
              <a:t>將膠水倒入量杯</a:t>
            </a:r>
            <a:endParaRPr lang="en-US" altLang="zh-TW" sz="2400" dirty="0"/>
          </a:p>
          <a:p>
            <a:pPr>
              <a:spcAft>
                <a:spcPts val="0"/>
              </a:spcAft>
            </a:pPr>
            <a:r>
              <a:rPr lang="en-US" altLang="zh-TW" sz="2400" dirty="0"/>
              <a:t>                </a:t>
            </a:r>
            <a:r>
              <a:rPr lang="en-US" altLang="zh-TW" sz="2400" dirty="0" smtClean="0"/>
              <a:t>	2.</a:t>
            </a:r>
            <a:r>
              <a:rPr lang="zh-TW" altLang="en-US" sz="2400" dirty="0" smtClean="0"/>
              <a:t>加入小蘇打粉攪拌</a:t>
            </a:r>
            <a:r>
              <a:rPr lang="zh-TW" altLang="en-US" sz="2400" dirty="0"/>
              <a:t>到成形</a:t>
            </a:r>
            <a:endParaRPr lang="en-US" altLang="zh-TW" sz="2400" dirty="0" smtClean="0"/>
          </a:p>
          <a:p>
            <a:pPr>
              <a:spcAft>
                <a:spcPts val="0"/>
              </a:spcAft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3.</a:t>
            </a:r>
            <a:r>
              <a:rPr lang="zh-TW" altLang="en-US" sz="2400" dirty="0" smtClean="0"/>
              <a:t>加入</a:t>
            </a:r>
            <a:r>
              <a:rPr lang="zh-TW" altLang="en-US" sz="2400" dirty="0"/>
              <a:t>沙宣波浪慕</a:t>
            </a:r>
            <a:r>
              <a:rPr lang="zh-TW" altLang="en-US" sz="2400" dirty="0" smtClean="0"/>
              <a:t>絲</a:t>
            </a:r>
            <a:r>
              <a:rPr lang="en-US" altLang="zh-TW" sz="2400" dirty="0"/>
              <a:t>	</a:t>
            </a:r>
            <a:endParaRPr lang="en-US" altLang="zh-TW" sz="2400" dirty="0" smtClean="0"/>
          </a:p>
          <a:p>
            <a:pPr>
              <a:spcAft>
                <a:spcPts val="0"/>
              </a:spcAft>
            </a:pPr>
            <a:r>
              <a:rPr lang="en-US" altLang="zh-TW" sz="2400" dirty="0"/>
              <a:t>	</a:t>
            </a:r>
            <a:r>
              <a:rPr lang="en-US" altLang="zh-TW" sz="2400" dirty="0" smtClean="0"/>
              <a:t>4.</a:t>
            </a:r>
            <a:r>
              <a:rPr lang="zh-TW" altLang="en-US" sz="2400" dirty="0" smtClean="0"/>
              <a:t>加入 隱形眼鏡</a:t>
            </a:r>
            <a:r>
              <a:rPr lang="zh-TW" altLang="en-US" sz="2400" dirty="0"/>
              <a:t>沖洗液</a:t>
            </a:r>
            <a:r>
              <a:rPr lang="zh-TW" altLang="en-US" sz="2400" dirty="0" smtClean="0"/>
              <a:t>攪拌</a:t>
            </a:r>
            <a:endParaRPr lang="en-US" altLang="zh-TW" sz="2400" dirty="0" smtClean="0"/>
          </a:p>
          <a:p>
            <a:pPr>
              <a:spcAft>
                <a:spcPts val="0"/>
              </a:spcAft>
            </a:pPr>
            <a:endParaRPr lang="en-US" altLang="zh-TW" sz="800" dirty="0" smtClean="0"/>
          </a:p>
          <a:p>
            <a:pPr>
              <a:spcAft>
                <a:spcPts val="0"/>
              </a:spcAft>
            </a:pPr>
            <a:r>
              <a:rPr lang="zh-TW" altLang="en-US" sz="2400" dirty="0" smtClean="0"/>
              <a:t>效       </a:t>
            </a:r>
            <a:r>
              <a:rPr lang="zh-TW" altLang="en-US" sz="2400" dirty="0"/>
              <a:t>果</a:t>
            </a:r>
            <a:r>
              <a:rPr lang="en-US" altLang="zh-TW" sz="2400" dirty="0"/>
              <a:t>: </a:t>
            </a:r>
            <a:r>
              <a:rPr lang="zh-TW" altLang="en-US" sz="2400" dirty="0"/>
              <a:t>硬  度</a:t>
            </a:r>
            <a:r>
              <a:rPr lang="en-US" altLang="zh-TW" sz="2400" dirty="0"/>
              <a:t>— </a:t>
            </a:r>
            <a:r>
              <a:rPr lang="zh-TW" altLang="en-US" sz="2400" dirty="0" smtClean="0"/>
              <a:t>中</a:t>
            </a:r>
            <a:endParaRPr lang="en-US" altLang="zh-TW" sz="2400" dirty="0"/>
          </a:p>
          <a:p>
            <a:pPr>
              <a:spcAft>
                <a:spcPts val="0"/>
              </a:spcAft>
            </a:pPr>
            <a:r>
              <a:rPr lang="en-US" altLang="zh-TW" sz="2400" dirty="0"/>
              <a:t>                  </a:t>
            </a:r>
            <a:r>
              <a:rPr lang="zh-TW" altLang="en-US" sz="2400" dirty="0"/>
              <a:t>彈  性</a:t>
            </a:r>
            <a:r>
              <a:rPr lang="en-US" altLang="zh-TW" sz="2400" dirty="0"/>
              <a:t>— </a:t>
            </a:r>
            <a:r>
              <a:rPr lang="zh-TW" altLang="en-US" sz="2400" dirty="0"/>
              <a:t>從</a:t>
            </a:r>
            <a:r>
              <a:rPr lang="en-US" altLang="zh-TW" sz="2400" dirty="0"/>
              <a:t>15cm</a:t>
            </a:r>
            <a:r>
              <a:rPr lang="zh-TW" altLang="en-US" sz="2400" dirty="0"/>
              <a:t>高處丟下</a:t>
            </a:r>
            <a:r>
              <a:rPr lang="zh-TW" altLang="en-US" sz="2400" dirty="0" smtClean="0"/>
              <a:t>彈回 </a:t>
            </a:r>
            <a:r>
              <a:rPr lang="en-US" altLang="zh-TW" sz="2400" dirty="0" smtClean="0"/>
              <a:t>6  </a:t>
            </a:r>
            <a:r>
              <a:rPr lang="en-US" altLang="zh-TW" sz="2400" dirty="0"/>
              <a:t>cm</a:t>
            </a:r>
          </a:p>
          <a:p>
            <a:pPr>
              <a:spcAft>
                <a:spcPts val="0"/>
              </a:spcAft>
            </a:pPr>
            <a:r>
              <a:rPr lang="en-US" altLang="zh-TW" sz="2400" dirty="0"/>
              <a:t>                  </a:t>
            </a:r>
            <a:r>
              <a:rPr lang="zh-TW" altLang="en-US" sz="2400" dirty="0"/>
              <a:t>延展性</a:t>
            </a:r>
            <a:r>
              <a:rPr lang="en-US" altLang="zh-TW" sz="2400" dirty="0"/>
              <a:t>—</a:t>
            </a:r>
            <a:r>
              <a:rPr lang="zh-TW" altLang="en-US" sz="2400" dirty="0"/>
              <a:t>拉會到</a:t>
            </a:r>
            <a:r>
              <a:rPr lang="en-US" altLang="zh-TW" sz="2400" dirty="0"/>
              <a:t>  </a:t>
            </a:r>
            <a:r>
              <a:rPr lang="en-US" altLang="zh-TW" sz="2400" dirty="0" smtClean="0"/>
              <a:t>150  </a:t>
            </a:r>
            <a:r>
              <a:rPr lang="en-US" altLang="zh-TW" sz="2400" dirty="0"/>
              <a:t>cm</a:t>
            </a:r>
            <a:r>
              <a:rPr lang="zh-TW" altLang="en-US" sz="2400" dirty="0"/>
              <a:t>還不會</a:t>
            </a:r>
            <a:r>
              <a:rPr lang="zh-TW" altLang="en-US" sz="2400" dirty="0" smtClean="0"/>
              <a:t>斷</a:t>
            </a:r>
            <a:endParaRPr lang="en-US" altLang="zh-TW" sz="24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692" y="2314600"/>
            <a:ext cx="2032764" cy="15841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0738" y="3964508"/>
            <a:ext cx="2045718" cy="150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99CCFF"/>
                </a:solidFill>
              </a:rPr>
              <a:t>柒、參考資料</a:t>
            </a:r>
            <a:r>
              <a:rPr lang="en-US" altLang="zh-TW" dirty="0" smtClean="0">
                <a:solidFill>
                  <a:srgbClr val="99CCFF"/>
                </a:solidFill>
              </a:rPr>
              <a:t>-A</a:t>
            </a:r>
            <a:endParaRPr lang="zh-TW" altLang="en-US" dirty="0">
              <a:solidFill>
                <a:srgbClr val="99CC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19572" y="308810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800" dirty="0" smtClean="0"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7439" y="1196752"/>
            <a:ext cx="846912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it-IT" dirty="0">
                <a:ea typeface="標楷體" panose="03000509000000000000" pitchFamily="65" charset="-120"/>
              </a:rPr>
              <a:t>維基百科</a:t>
            </a:r>
            <a:r>
              <a:rPr lang="it-IT" altLang="zh-TW" dirty="0">
                <a:ea typeface="標楷體" panose="03000509000000000000" pitchFamily="65" charset="-120"/>
              </a:rPr>
              <a:t>-</a:t>
            </a:r>
            <a:r>
              <a:rPr lang="zh-TW" altLang="it-IT" dirty="0">
                <a:ea typeface="標楷體" panose="03000509000000000000" pitchFamily="65" charset="-120"/>
              </a:rPr>
              <a:t>史萊姆	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3"/>
              </a:rPr>
              <a:t>https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3"/>
              </a:rPr>
              <a:t>://zh.wikipedia.org/wiki/%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3"/>
              </a:rPr>
              <a:t>E5%8F%B2%E8%8E%B1%E5%A7%86</a:t>
            </a:r>
            <a:endParaRPr lang="it-IT" altLang="zh-TW" dirty="0" smtClean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endParaRPr lang="it-IT" altLang="zh-TW" sz="800" dirty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網路看到外國史萊姆</a:t>
            </a:r>
            <a:r>
              <a:rPr lang="en-US" altLang="zh-TW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en-US" altLang="zh-TW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4"/>
              </a:rPr>
              <a:t>https://www.youtube.com/watch?v=RTnv-5Da1cc</a:t>
            </a:r>
            <a:r>
              <a:rPr lang="en-US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</a:p>
          <a:p>
            <a:r>
              <a:rPr lang="zh-TW" altLang="it-IT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好玩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的史萊姆	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5"/>
              </a:rPr>
              <a:t>http://www.sinyu.idv.tw/games/2017041901/file/1_2_1_71_%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5"/>
              </a:rPr>
              <a:t>E7%A7%91%E5%B1%95%E8%AA%AA%E6%98%8E%E6%9B%B8.pdf</a:t>
            </a:r>
            <a:endParaRPr lang="it-IT" altLang="zh-TW" dirty="0" smtClean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endParaRPr lang="it-IT" altLang="zh-TW" sz="800" dirty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彩妝、保養品原料成分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(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成份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)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查詢分析辭典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-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沙宣 彈性波浪慕絲	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6"/>
              </a:rPr>
              <a:t>http://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6"/>
              </a:rPr>
              <a:t>www.cosdna.com/cht/cosmetic_8234383853.html</a:t>
            </a:r>
            <a:endParaRPr lang="it-IT" altLang="zh-TW" dirty="0" smtClean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	</a:t>
            </a:r>
            <a:endParaRPr lang="it-IT" altLang="zh-TW" sz="800" dirty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彩妝、保養品原料成分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(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成份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)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查詢分析辭典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-Gillette(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吉列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)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刮鬍泡薄荷味	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7"/>
              </a:rPr>
              <a:t>http://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7"/>
              </a:rPr>
              <a:t>www.cosdna.com/cht/cosmetic_964548281.html</a:t>
            </a:r>
            <a:endParaRPr lang="it-IT" altLang="zh-TW" dirty="0" smtClean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	</a:t>
            </a:r>
          </a:p>
          <a:p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彩妝、保養品原料成分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(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成份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)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查詢分析辭典 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-PAOS</a:t>
            </a:r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泡舒 抗菌洗潔精	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8"/>
              </a:rPr>
              <a:t>http://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8"/>
              </a:rPr>
              <a:t>www.cosdna.com/cht/cosmetic_375c53808.html</a:t>
            </a:r>
            <a:endParaRPr lang="it-IT" altLang="zh-TW" dirty="0" smtClean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	</a:t>
            </a:r>
          </a:p>
          <a:p>
            <a:r>
              <a:rPr lang="zh-TW" altLang="it-IT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膠水、漿糊、白膠三者間有何不同？	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9"/>
              </a:rPr>
              <a:t>https://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9"/>
              </a:rPr>
              <a:t>tw.answers.yahoo.com/question/index?qid=20050904000013KK02676</a:t>
            </a:r>
            <a:endParaRPr lang="it-IT" altLang="zh-TW" dirty="0" smtClean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endParaRPr lang="it-IT" altLang="zh-TW" dirty="0" smtClean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別校科展</a:t>
            </a:r>
            <a:r>
              <a:rPr lang="en-US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</a:rPr>
              <a:t>: 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10"/>
              </a:rPr>
              <a:t>http</a:t>
            </a:r>
            <a:r>
              <a:rPr lang="it-IT" altLang="zh-TW" dirty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10"/>
              </a:rPr>
              <a:t>://</a:t>
            </a:r>
            <a:r>
              <a:rPr lang="it-IT" altLang="zh-TW" dirty="0" smtClean="0">
                <a:solidFill>
                  <a:schemeClr val="accent2">
                    <a:lumMod val="40000"/>
                    <a:lumOff val="60000"/>
                  </a:schemeClr>
                </a:solidFill>
                <a:ea typeface="標楷體" panose="03000509000000000000" pitchFamily="65" charset="-120"/>
                <a:hlinkClick r:id="rId10"/>
              </a:rPr>
              <a:t>web2.ypps.tp.edu.tw/2018data/2018s/602%E7%A7%91%E5%B1%95.pdf</a:t>
            </a:r>
            <a:endParaRPr lang="it-IT" altLang="zh-TW" dirty="0" smtClean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  <a:p>
            <a:endParaRPr lang="it-IT" altLang="zh-TW" dirty="0">
              <a:solidFill>
                <a:schemeClr val="accent2">
                  <a:lumMod val="40000"/>
                  <a:lumOff val="60000"/>
                </a:schemeClr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2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9CCFF"/>
                </a:solidFill>
              </a:rPr>
              <a:t>參考資料</a:t>
            </a:r>
            <a:r>
              <a:rPr lang="en-US" altLang="zh-TW" dirty="0" smtClean="0">
                <a:solidFill>
                  <a:srgbClr val="99CCFF"/>
                </a:solidFill>
              </a:rPr>
              <a:t>-B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33842"/>
            <a:ext cx="8424935" cy="4099414"/>
          </a:xfrm>
        </p:spPr>
        <p:txBody>
          <a:bodyPr>
            <a:noAutofit/>
          </a:bodyPr>
          <a:lstStyle/>
          <a:p>
            <a:pPr fontAlgn="t"/>
            <a:r>
              <a:rPr lang="en-US" altLang="zh-TW" sz="1800" dirty="0">
                <a:hlinkClick r:id="rId2"/>
              </a:rPr>
              <a:t>https://yukiblog.tw/read-5273.html</a:t>
            </a:r>
            <a:r>
              <a:rPr lang="en-US" altLang="zh-TW" sz="1800" dirty="0"/>
              <a:t> </a:t>
            </a:r>
            <a:endParaRPr lang="zh-TW" altLang="zh-TW" sz="1800" dirty="0"/>
          </a:p>
          <a:p>
            <a:pPr fontAlgn="t"/>
            <a:r>
              <a:rPr lang="en-US" altLang="zh-TW" sz="1800" dirty="0"/>
              <a:t>https://www.youtube.com/watch?v=f0p_6xuV7sg</a:t>
            </a:r>
            <a:endParaRPr lang="zh-TW" altLang="zh-TW" sz="1800" dirty="0"/>
          </a:p>
          <a:p>
            <a:pPr fontAlgn="t"/>
            <a:r>
              <a:rPr lang="en-US" altLang="zh-TW" sz="1800" dirty="0">
                <a:hlinkClick r:id="rId3"/>
              </a:rPr>
              <a:t>http://web2.ypps.tp.edu.tw/2018data/2018s/602%E7%A7%91%E5%B1%95.pdf</a:t>
            </a:r>
            <a:endParaRPr lang="zh-TW" altLang="zh-TW" sz="1800" dirty="0"/>
          </a:p>
          <a:p>
            <a:r>
              <a:rPr lang="en-US" altLang="zh-TW" sz="1800" dirty="0">
                <a:hlinkClick r:id="rId4"/>
              </a:rPr>
              <a:t>https://blog.xuite.net/pig_ma/twblog/111514476-%E9%BC%BB%E6%B6%95</a:t>
            </a:r>
            <a:r>
              <a:rPr lang="en-US" altLang="zh-TW" sz="1800" dirty="0"/>
              <a:t> %E8%9F%B2%E8%88%87%E5%BD%88%E5%8A%9B%E7%90%83(96.0521)</a:t>
            </a:r>
            <a:endParaRPr lang="zh-TW" altLang="zh-TW" sz="1800" dirty="0"/>
          </a:p>
          <a:p>
            <a:r>
              <a:rPr lang="en-US" altLang="zh-TW" sz="1800" dirty="0"/>
              <a:t>https://tw.answers.yahoo.com/question/index?qid=20130701000010KK05391</a:t>
            </a:r>
            <a:endParaRPr lang="zh-TW" altLang="zh-TW" sz="1800" dirty="0"/>
          </a:p>
          <a:p>
            <a:pPr fontAlgn="t"/>
            <a:r>
              <a:rPr lang="en-US" altLang="zh-TW" sz="1800" dirty="0"/>
              <a:t>https://www.youtube.com/watch?v=7XdkJXQalo8</a:t>
            </a:r>
            <a:endParaRPr lang="zh-TW" altLang="zh-TW" sz="1800" dirty="0"/>
          </a:p>
          <a:p>
            <a:pPr fontAlgn="t"/>
            <a:r>
              <a:rPr lang="en-US" altLang="zh-TW" sz="1800" dirty="0"/>
              <a:t>http://web2.ypps.tp.edu.tw/2018data/2018s/602%E7%A7%91%E5%B1%95.pdf</a:t>
            </a:r>
            <a:endParaRPr lang="zh-TW" altLang="zh-TW" sz="1800" dirty="0"/>
          </a:p>
          <a:p>
            <a:pPr fontAlgn="t"/>
            <a:r>
              <a:rPr lang="en-US" altLang="zh-TW" sz="1800" dirty="0"/>
              <a:t>https://www.youtube.com/watch?v=zsy5l_v8kI0</a:t>
            </a:r>
            <a:endParaRPr lang="zh-TW" altLang="zh-TW" sz="1800" dirty="0"/>
          </a:p>
          <a:p>
            <a:r>
              <a:rPr lang="en-US" altLang="zh-TW" sz="1800" dirty="0"/>
              <a:t>https://</a:t>
            </a:r>
            <a:r>
              <a:rPr lang="en-US" altLang="zh-TW" sz="1800" dirty="0" smtClean="0"/>
              <a:t>tw.answers.yahoo.com/question/index?qid=20130701000010KK05391</a:t>
            </a:r>
            <a:endParaRPr lang="zh-TW" altLang="zh-TW" sz="1800" dirty="0"/>
          </a:p>
        </p:txBody>
      </p:sp>
    </p:spTree>
    <p:extLst>
      <p:ext uri="{BB962C8B-B14F-4D97-AF65-F5344CB8AC3E}">
        <p14:creationId xmlns:p14="http://schemas.microsoft.com/office/powerpoint/2010/main" val="305158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700808"/>
            <a:ext cx="7254943" cy="371674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真的是善變又多情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的史萊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姆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比例要再精確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有的改用公克數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瞭解每個「基本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成份的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真正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2896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2420888"/>
            <a:ext cx="5688632" cy="2196549"/>
          </a:xfrm>
        </p:spPr>
        <p:txBody>
          <a:bodyPr>
            <a:normAutofit/>
          </a:bodyPr>
          <a:lstStyle/>
          <a:p>
            <a:r>
              <a:rPr lang="zh-TW" altLang="en-US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cs typeface="Angsana New" panose="02020603050405020304" pitchFamily="18" charset="-34"/>
              </a:rPr>
              <a:t>謝</a:t>
            </a:r>
            <a:r>
              <a:rPr lang="zh-TW" altLang="en-US" sz="6600" dirty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cs typeface="Angsana New" panose="02020603050405020304" pitchFamily="18" charset="-34"/>
              </a:rPr>
              <a:t> </a:t>
            </a:r>
            <a:r>
              <a:rPr lang="zh-TW" altLang="en-US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cs typeface="Angsana New" panose="02020603050405020304" pitchFamily="18" charset="-34"/>
              </a:rPr>
              <a:t>謝 大 家</a:t>
            </a:r>
            <a:r>
              <a:rPr lang="en-US" altLang="zh-TW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cs typeface="Angsana New" panose="02020603050405020304" pitchFamily="18" charset="-34"/>
              </a:rPr>
              <a:t/>
            </a:r>
            <a:br>
              <a:rPr lang="en-US" altLang="zh-TW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cs typeface="Angsana New" panose="02020603050405020304" pitchFamily="18" charset="-34"/>
              </a:rPr>
            </a:br>
            <a:r>
              <a:rPr lang="zh-TW" altLang="en-US" sz="6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cs typeface="Angsana New" panose="02020603050405020304" pitchFamily="18" charset="-34"/>
              </a:rPr>
              <a:t>敬 請 指 教</a:t>
            </a:r>
            <a:endParaRPr lang="zh-TW" altLang="en-US" sz="6600" dirty="0">
              <a:solidFill>
                <a:schemeClr val="accent2">
                  <a:lumMod val="40000"/>
                  <a:lumOff val="60000"/>
                </a:schemeClr>
              </a:solidFill>
              <a:latin typeface="標楷體" panose="03000509000000000000" pitchFamily="65" charset="-12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79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貳</a:t>
            </a:r>
            <a:r>
              <a:rPr lang="en-US" altLang="zh-TW" dirty="0"/>
              <a:t>.</a:t>
            </a:r>
            <a:r>
              <a:rPr lang="zh-TW" altLang="en-US" dirty="0"/>
              <a:t>研究目的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073150" lvl="1" indent="-577850">
              <a:buFont typeface="+mj-lt"/>
              <a:buAutoNum type="arabicPeriod"/>
            </a:pPr>
            <a:r>
              <a:rPr lang="zh-TW" altLang="en-US" dirty="0"/>
              <a:t>找出正確製作成份</a:t>
            </a:r>
          </a:p>
          <a:p>
            <a:pPr marL="1073150" lvl="1" indent="-577850">
              <a:buFont typeface="+mj-lt"/>
              <a:buAutoNum type="arabicPeriod"/>
            </a:pPr>
            <a:r>
              <a:rPr lang="zh-TW" altLang="zh-TW" dirty="0" smtClean="0">
                <a:latin typeface="標楷體" panose="03000509000000000000" pitchFamily="65" charset="-120"/>
              </a:rPr>
              <a:t>找出</a:t>
            </a:r>
            <a:r>
              <a:rPr lang="zh-TW" altLang="en-US" dirty="0" smtClean="0">
                <a:latin typeface="標楷體" panose="03000509000000000000" pitchFamily="65" charset="-120"/>
              </a:rPr>
              <a:t>最</a:t>
            </a:r>
            <a:r>
              <a:rPr lang="zh-TW" altLang="en-US" dirty="0">
                <a:latin typeface="標楷體" panose="03000509000000000000" pitchFamily="65" charset="-120"/>
              </a:rPr>
              <a:t>適當的</a:t>
            </a:r>
            <a:r>
              <a:rPr lang="zh-TW" altLang="zh-TW" dirty="0">
                <a:latin typeface="標楷體" panose="03000509000000000000" pitchFamily="65" charset="-120"/>
              </a:rPr>
              <a:t>比例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1073150" lvl="1" indent="-577850">
              <a:buFont typeface="+mj-lt"/>
              <a:buAutoNum type="arabicPeriod"/>
            </a:pPr>
            <a:r>
              <a:rPr lang="zh-TW" altLang="en-US" dirty="0" smtClean="0"/>
              <a:t>製作出省錢又可復健的成品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03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</a:t>
            </a:r>
            <a:r>
              <a:rPr lang="en-US" altLang="zh-TW" dirty="0"/>
              <a:t>.</a:t>
            </a:r>
            <a:r>
              <a:rPr lang="zh-TW" altLang="en-US" dirty="0"/>
              <a:t>研究設備與器材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0472" y="1844824"/>
            <a:ext cx="8507288" cy="3096344"/>
          </a:xfrm>
        </p:spPr>
        <p:txBody>
          <a:bodyPr>
            <a:noAutofit/>
          </a:bodyPr>
          <a:lstStyle/>
          <a:p>
            <a:pPr marL="1073150" indent="-1073150">
              <a:buNone/>
            </a:pP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攪拌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棒，容器，量杯，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衛生紙，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夾鏈袋</a:t>
            </a:r>
          </a:p>
          <a:p>
            <a:pPr marL="1073150" indent="-1073150">
              <a:buNone/>
            </a:pP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成份</a:t>
            </a:r>
            <a:r>
              <a:rPr lang="en-US" altLang="zh-TW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膠水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，硼砂，水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，頭髮慕斯、隱型眼鏡保養液、洗手乳、洗衣精、洗面乳，牙膏，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小蘇打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05" y="4941168"/>
            <a:ext cx="2460848" cy="18456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1602" y="4854590"/>
            <a:ext cx="2208245" cy="16561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1915" y="5188550"/>
            <a:ext cx="3953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0" indent="-1073150">
              <a:buNone/>
            </a:pPr>
            <a:r>
              <a:rPr lang="zh-TW" altLang="en-US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經實驗膠水不要用徠福</a:t>
            </a:r>
            <a:endParaRPr lang="en-US" altLang="zh-TW" sz="2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75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>
                <a:solidFill>
                  <a:srgbClr val="FFFF00"/>
                </a:solidFill>
              </a:rPr>
              <a:t>研究過程與方法</a:t>
            </a:r>
            <a:endParaRPr lang="zh-TW" alt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6471"/>
              </p:ext>
            </p:extLst>
          </p:nvPr>
        </p:nvGraphicFramePr>
        <p:xfrm>
          <a:off x="827584" y="1844824"/>
          <a:ext cx="7704856" cy="4529186"/>
        </p:xfrm>
        <a:graphic>
          <a:graphicData uri="http://schemas.openxmlformats.org/drawingml/2006/table">
            <a:tbl>
              <a:tblPr firstCol="1" bandRow="1">
                <a:tableStyleId>{7DF18680-E054-41AD-8BC1-D1AEF772440D}</a:tableStyleId>
              </a:tblPr>
              <a:tblGrid>
                <a:gridCol w="700441">
                  <a:extLst>
                    <a:ext uri="{9D8B030D-6E8A-4147-A177-3AD203B41FA5}">
                      <a16:colId xmlns:a16="http://schemas.microsoft.com/office/drawing/2014/main" val="1040034115"/>
                    </a:ext>
                  </a:extLst>
                </a:gridCol>
                <a:gridCol w="2035863">
                  <a:extLst>
                    <a:ext uri="{9D8B030D-6E8A-4147-A177-3AD203B41FA5}">
                      <a16:colId xmlns:a16="http://schemas.microsoft.com/office/drawing/2014/main" val="3717192344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329314189"/>
                    </a:ext>
                  </a:extLst>
                </a:gridCol>
              </a:tblGrid>
              <a:tr h="821414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目的一</a:t>
                      </a:r>
                      <a:endParaRPr lang="en-US" altLang="zh-TW" sz="2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找出正確製作成份</a:t>
                      </a:r>
                      <a:endParaRPr lang="en-US" altLang="zh-TW" sz="2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81075" indent="-981075"/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步驟 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1 -</a:t>
                      </a: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查資料，列出</a:t>
                      </a:r>
                      <a:r>
                        <a:rPr lang="zh-TW" altLang="en-US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可參考</a:t>
                      </a: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的配方作法</a:t>
                      </a:r>
                      <a:endParaRPr lang="zh-TW" alt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344151"/>
                  </a:ext>
                </a:extLst>
              </a:tr>
              <a:tr h="821414">
                <a:tc vMerge="1"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81075" marR="0" lvl="0" indent="-981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步驟 </a:t>
                      </a:r>
                      <a:r>
                        <a:rPr lang="en-US" altLang="zh-TW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2 –</a:t>
                      </a:r>
                      <a:r>
                        <a:rPr lang="zh-TW" altLang="en-US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作實驗：照資料作，</a:t>
                      </a:r>
                      <a:r>
                        <a:rPr lang="zh-TW" altLang="en-US" sz="2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確認基本成份</a:t>
                      </a:r>
                      <a:endParaRPr lang="en-US" altLang="zh-TW" sz="2400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054961"/>
                  </a:ext>
                </a:extLst>
              </a:tr>
              <a:tr h="11271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目的二</a:t>
                      </a:r>
                      <a:endParaRPr lang="zh-TW" alt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找出最適當的比例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981075" marR="0" lvl="0" indent="-9810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步驟 </a:t>
                      </a:r>
                      <a:r>
                        <a:rPr lang="en-US" altLang="zh-TW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3 –</a:t>
                      </a:r>
                      <a:r>
                        <a:rPr lang="zh-TW" altLang="en-US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作</a:t>
                      </a:r>
                      <a:r>
                        <a:rPr lang="zh-TW" altLang="zh-TW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實驗</a:t>
                      </a:r>
                      <a:r>
                        <a:rPr lang="zh-TW" altLang="en-US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：研究</a:t>
                      </a:r>
                      <a:r>
                        <a:rPr lang="zh-TW" altLang="en-US" sz="2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不同比例</a:t>
                      </a:r>
                      <a:r>
                        <a:rPr lang="zh-TW" altLang="en-US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會有什麼差異</a:t>
                      </a:r>
                      <a:endParaRPr lang="en-US" altLang="zh-TW" sz="2400" kern="12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730390"/>
                  </a:ext>
                </a:extLst>
              </a:tr>
              <a:tr h="64725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目的三</a:t>
                      </a:r>
                      <a:endParaRPr lang="zh-TW" altLang="en-US" sz="24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2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製作省錢又可復健的成品</a:t>
                      </a:r>
                      <a:endParaRPr lang="zh-TW" altLang="en-US" sz="24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55713" indent="-1255713"/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步驟 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4 –</a:t>
                      </a:r>
                      <a:r>
                        <a:rPr lang="zh-TW" altLang="en-US" sz="2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訂製</a:t>
                      </a: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期望成品條件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213330"/>
                  </a:ext>
                </a:extLst>
              </a:tr>
              <a:tr h="1047287">
                <a:tc vMerge="1">
                  <a:txBody>
                    <a:bodyPr/>
                    <a:lstStyle/>
                    <a:p>
                      <a:endParaRPr lang="zh-TW" altLang="en-US" sz="28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kern="120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255713" marR="0" lvl="0" indent="-1255713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步驟 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5 –</a:t>
                      </a: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依據步驟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en-US" altLang="zh-TW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40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</a:rPr>
                        <a:t>的結論，</a:t>
                      </a:r>
                      <a:r>
                        <a:rPr lang="zh-TW" altLang="en-US" sz="24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標楷體" panose="03000509000000000000" pitchFamily="65" charset="-120"/>
                          <a:cs typeface="+mn-cs"/>
                        </a:rPr>
                        <a:t>製作出最優成品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1820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5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71996"/>
              </p:ext>
            </p:extLst>
          </p:nvPr>
        </p:nvGraphicFramePr>
        <p:xfrm>
          <a:off x="985564" y="2602456"/>
          <a:ext cx="7704856" cy="3688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9728">
                  <a:extLst>
                    <a:ext uri="{9D8B030D-6E8A-4147-A177-3AD203B41FA5}">
                      <a16:colId xmlns:a16="http://schemas.microsoft.com/office/drawing/2014/main" val="3613171565"/>
                    </a:ext>
                  </a:extLst>
                </a:gridCol>
                <a:gridCol w="7155128">
                  <a:extLst>
                    <a:ext uri="{9D8B030D-6E8A-4147-A177-3AD203B41FA5}">
                      <a16:colId xmlns:a16="http://schemas.microsoft.com/office/drawing/2014/main" val="3702547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zh-TW" alt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</a:rPr>
                        <a:t>https://yukiblog.tw/read-5273.html </a:t>
                      </a:r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738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zh-TW" alt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https://www.youtube.com/watch?v=f0p_6xuV7sg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68216"/>
                  </a:ext>
                </a:extLst>
              </a:tr>
              <a:tr h="3149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endParaRPr lang="zh-TW" altLang="en-US" sz="20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http://web2.ypps.tp.edu.tw/2018data/2018s/602%E7%A7%91%E5%B1%95.pdf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598633"/>
                  </a:ext>
                </a:extLst>
              </a:tr>
              <a:tr h="341192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endParaRPr lang="zh-TW" alt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https://www.youtube.com/watch?v=7XdkJXQalo8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471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zh-TW" altLang="en-US" sz="2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http://web2.ypps.tp.edu.tw/2018data/2018s/602%E7%A7%91%E5%B1%95.pdf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81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zh-TW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https://www.youtube.com/watch?v=zsy5l_v8kI0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570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solidFill>
                            <a:schemeClr val="bg1"/>
                          </a:solidFill>
                        </a:rPr>
                        <a:t>G</a:t>
                      </a:r>
                      <a:endParaRPr lang="zh-TW" altLang="en-US" sz="20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https://tw.answers.yahoo.com/question/index?qid=20130701000010KK05391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720198"/>
                  </a:ext>
                </a:extLst>
              </a:tr>
            </a:tbl>
          </a:graphicData>
        </a:graphic>
      </p:graphicFrame>
      <p:sp>
        <p:nvSpPr>
          <p:cNvPr id="7" name="內容版面配置區 2"/>
          <p:cNvSpPr>
            <a:spLocks noGrp="1"/>
          </p:cNvSpPr>
          <p:nvPr>
            <p:ph idx="1"/>
          </p:nvPr>
        </p:nvSpPr>
        <p:spPr>
          <a:xfrm>
            <a:off x="750315" y="1519413"/>
            <a:ext cx="8121745" cy="936104"/>
          </a:xfrm>
        </p:spPr>
        <p:txBody>
          <a:bodyPr>
            <a:noAutofit/>
          </a:bodyPr>
          <a:lstStyle/>
          <a:p>
            <a:pPr marL="1431925" indent="-1431925">
              <a:buNone/>
            </a:pPr>
            <a:r>
              <a:rPr lang="zh-TW" altLang="en-US" sz="3200" dirty="0">
                <a:solidFill>
                  <a:srgbClr val="FFC000"/>
                </a:solidFill>
                <a:ea typeface="標楷體" panose="03000509000000000000" pitchFamily="65" charset="-120"/>
              </a:rPr>
              <a:t>步驟 </a:t>
            </a:r>
            <a:r>
              <a:rPr lang="en-US" altLang="zh-TW" sz="3200" dirty="0">
                <a:solidFill>
                  <a:srgbClr val="FFC000"/>
                </a:solidFill>
                <a:ea typeface="標楷體" panose="03000509000000000000" pitchFamily="65" charset="-120"/>
              </a:rPr>
              <a:t>1</a:t>
            </a:r>
            <a:r>
              <a:rPr lang="en-US" altLang="zh-TW" sz="3200" dirty="0" smtClean="0">
                <a:solidFill>
                  <a:srgbClr val="FFC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ea typeface="標楷體" panose="03000509000000000000" pitchFamily="65" charset="-120"/>
              </a:rPr>
              <a:t>查了</a:t>
            </a:r>
            <a:r>
              <a:rPr lang="zh-TW" altLang="en-US" sz="3200" dirty="0" smtClean="0">
                <a:solidFill>
                  <a:srgbClr val="FFC000"/>
                </a:solidFill>
                <a:ea typeface="標楷體" panose="03000509000000000000" pitchFamily="65" charset="-120"/>
              </a:rPr>
              <a:t>數十種</a:t>
            </a:r>
            <a:r>
              <a:rPr lang="zh-TW" altLang="en-US" sz="3200" dirty="0" smtClean="0">
                <a:ea typeface="標楷體" panose="03000509000000000000" pitchFamily="65" charset="-120"/>
              </a:rPr>
              <a:t>資料，決定</a:t>
            </a:r>
            <a:r>
              <a:rPr lang="zh-TW" altLang="en-US" sz="3200" dirty="0">
                <a:solidFill>
                  <a:srgbClr val="FFFF00"/>
                </a:solidFill>
                <a:ea typeface="標楷體" panose="03000509000000000000" pitchFamily="65" charset="-120"/>
              </a:rPr>
              <a:t>將</a:t>
            </a:r>
            <a:r>
              <a:rPr lang="zh-TW" altLang="en-US" sz="3200" dirty="0" smtClean="0">
                <a:ea typeface="標楷體" panose="03000509000000000000" pitchFamily="65" charset="-120"/>
              </a:rPr>
              <a:t>用以下這幾種作實驗</a:t>
            </a:r>
          </a:p>
        </p:txBody>
      </p:sp>
      <p:sp>
        <p:nvSpPr>
          <p:cNvPr id="8" name="矩形 7"/>
          <p:cNvSpPr/>
          <p:nvPr/>
        </p:nvSpPr>
        <p:spPr>
          <a:xfrm>
            <a:off x="3635895" y="6290536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配合目的一</a:t>
            </a:r>
            <a:r>
              <a:rPr lang="en-US" altLang="zh-TW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找出正確製作成份</a:t>
            </a:r>
            <a:endParaRPr lang="en-US" altLang="zh-TW" sz="28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63541" y="499730"/>
            <a:ext cx="936105" cy="7478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395271"/>
            <a:ext cx="889117" cy="94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肆</a:t>
            </a:r>
            <a:r>
              <a:rPr lang="en-US" altLang="zh-TW" dirty="0" smtClean="0"/>
              <a:t>.</a:t>
            </a:r>
            <a:r>
              <a:rPr lang="zh-TW" altLang="en-US" dirty="0" smtClean="0"/>
              <a:t>研究過程與方法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414849"/>
            <a:ext cx="8136904" cy="99374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431925" indent="-1431925">
              <a:buNone/>
            </a:pPr>
            <a:r>
              <a:rPr lang="zh-TW" altLang="en-US" sz="3200" dirty="0">
                <a:solidFill>
                  <a:srgbClr val="FFC000"/>
                </a:solidFill>
                <a:ea typeface="標楷體" panose="03000509000000000000" pitchFamily="65" charset="-120"/>
              </a:rPr>
              <a:t>步驟 </a:t>
            </a:r>
            <a:r>
              <a:rPr lang="en-US" altLang="zh-TW" sz="3200" dirty="0" smtClean="0">
                <a:solidFill>
                  <a:srgbClr val="FFC000"/>
                </a:solidFill>
                <a:ea typeface="標楷體" panose="03000509000000000000" pitchFamily="65" charset="-120"/>
              </a:rPr>
              <a:t>2- </a:t>
            </a:r>
            <a:r>
              <a:rPr lang="zh-TW" altLang="en-US" sz="3200" dirty="0" smtClean="0">
                <a:ea typeface="標楷體" panose="03000509000000000000" pitchFamily="65" charset="-120"/>
              </a:rPr>
              <a:t>實驗一</a:t>
            </a:r>
            <a:r>
              <a:rPr lang="en-US" altLang="zh-TW" sz="3200" dirty="0" smtClean="0"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ea typeface="標楷體" panose="03000509000000000000" pitchFamily="65" charset="-120"/>
              </a:rPr>
              <a:t>照資料開始</a:t>
            </a:r>
            <a:r>
              <a:rPr lang="zh-TW" altLang="en-US" sz="32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逐一實驗</a:t>
            </a:r>
            <a:r>
              <a:rPr lang="en-US" altLang="zh-TW" sz="3200" dirty="0" smtClean="0">
                <a:ea typeface="標楷體" panose="03000509000000000000" pitchFamily="65" charset="-120"/>
              </a:rPr>
              <a:t>,</a:t>
            </a:r>
            <a:r>
              <a:rPr lang="zh-TW" altLang="en-US" sz="3200" dirty="0">
                <a:ea typeface="標楷體" panose="03000509000000000000" pitchFamily="65" charset="-120"/>
              </a:rPr>
              <a:t>找出基本成份</a:t>
            </a: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783432" y="2564904"/>
            <a:ext cx="7965032" cy="33123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+mj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tabLst/>
              <a:defRPr sz="3600" kern="1200" cap="none">
                <a:solidFill>
                  <a:schemeClr val="tx1"/>
                </a:solidFill>
                <a:effectLst/>
                <a:latin typeface="+mn-lt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431925" indent="-1431925">
              <a:buFont typeface="Arial"/>
              <a:buNone/>
            </a:pPr>
            <a:r>
              <a:rPr lang="zh-TW" altLang="en-US" sz="3200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評分標準</a:t>
            </a:r>
            <a:r>
              <a:rPr lang="en-US" altLang="zh-TW" sz="3200" dirty="0" smtClean="0">
                <a:solidFill>
                  <a:srgbClr val="FFC000"/>
                </a:solidFill>
                <a:ea typeface="標楷體" panose="03000509000000000000" pitchFamily="65" charset="-120"/>
              </a:rPr>
              <a:t>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ea typeface="標楷體" panose="03000509000000000000" pitchFamily="65" charset="-120"/>
              </a:rPr>
              <a:t>硬度</a:t>
            </a:r>
            <a:r>
              <a:rPr lang="en-US" altLang="zh-TW" sz="3200" dirty="0" smtClean="0">
                <a:ea typeface="標楷體" panose="03000509000000000000" pitchFamily="65" charset="-120"/>
              </a:rPr>
              <a:t>: </a:t>
            </a:r>
            <a:r>
              <a:rPr lang="zh-TW" altLang="en-US" sz="3200" dirty="0" smtClean="0">
                <a:ea typeface="標楷體" panose="03000509000000000000" pitchFamily="65" charset="-120"/>
              </a:rPr>
              <a:t>軟</a:t>
            </a:r>
            <a:r>
              <a:rPr lang="en-US" altLang="zh-TW" sz="3200" dirty="0" smtClean="0">
                <a:ea typeface="標楷體" panose="03000509000000000000" pitchFamily="65" charset="-120"/>
              </a:rPr>
              <a:t>,</a:t>
            </a:r>
            <a:r>
              <a:rPr lang="zh-TW" altLang="en-US" sz="3200" dirty="0" smtClean="0">
                <a:ea typeface="標楷體" panose="03000509000000000000" pitchFamily="65" charset="-120"/>
              </a:rPr>
              <a:t>中</a:t>
            </a:r>
            <a:r>
              <a:rPr lang="en-US" altLang="zh-TW" sz="3200" dirty="0" smtClean="0">
                <a:ea typeface="標楷體" panose="03000509000000000000" pitchFamily="65" charset="-120"/>
              </a:rPr>
              <a:t>, </a:t>
            </a:r>
            <a:r>
              <a:rPr lang="zh-TW" altLang="en-US" sz="3200" dirty="0">
                <a:ea typeface="標楷體" panose="03000509000000000000" pitchFamily="65" charset="-120"/>
              </a:rPr>
              <a:t>硬</a:t>
            </a:r>
            <a:endParaRPr lang="en-US" altLang="zh-TW" sz="3200" dirty="0" smtClean="0">
              <a:ea typeface="標楷體" panose="03000509000000000000" pitchFamily="65" charset="-12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ea typeface="標楷體" panose="03000509000000000000" pitchFamily="65" charset="-120"/>
              </a:rPr>
              <a:t>彈性</a:t>
            </a:r>
            <a:r>
              <a:rPr lang="en-US" altLang="zh-TW" sz="3200" dirty="0" smtClean="0"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ea typeface="標楷體" panose="03000509000000000000" pitchFamily="65" charset="-120"/>
              </a:rPr>
              <a:t>從</a:t>
            </a:r>
            <a:r>
              <a:rPr lang="en-US" altLang="zh-TW" sz="3200" dirty="0" smtClean="0">
                <a:ea typeface="標楷體" panose="03000509000000000000" pitchFamily="65" charset="-120"/>
              </a:rPr>
              <a:t>15cm</a:t>
            </a:r>
            <a:r>
              <a:rPr lang="zh-TW" altLang="en-US" sz="3200" dirty="0" smtClean="0">
                <a:ea typeface="標楷體" panose="03000509000000000000" pitchFamily="65" charset="-120"/>
              </a:rPr>
              <a:t>處丟下，看可彈回幾公分</a:t>
            </a:r>
            <a:r>
              <a:rPr lang="en-US" altLang="zh-TW" sz="3200" dirty="0" smtClean="0">
                <a:ea typeface="標楷體" panose="03000509000000000000" pitchFamily="65" charset="-120"/>
              </a:rPr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TW" altLang="en-US" sz="3200" dirty="0" smtClean="0">
                <a:ea typeface="標楷體" panose="03000509000000000000" pitchFamily="65" charset="-120"/>
              </a:rPr>
              <a:t>延展性</a:t>
            </a:r>
            <a:r>
              <a:rPr lang="en-US" altLang="zh-TW" sz="3200" dirty="0" smtClean="0"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ea typeface="標楷體" panose="03000509000000000000" pitchFamily="65" charset="-120"/>
              </a:rPr>
              <a:t>兩手將史萊姆拉開，可拉至幾公分才斷</a:t>
            </a:r>
            <a:endParaRPr lang="en-US" altLang="zh-TW" sz="3200" dirty="0"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6033587"/>
            <a:ext cx="5078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配合目的一</a:t>
            </a:r>
            <a:r>
              <a:rPr lang="en-US" altLang="zh-TW" sz="2800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找出正確製作成份</a:t>
            </a:r>
            <a:endParaRPr lang="en-US" altLang="zh-TW" sz="2800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4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37" y="260648"/>
            <a:ext cx="2860598" cy="151216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79" y="268040"/>
            <a:ext cx="3961553" cy="150477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9332" y="2348879"/>
            <a:ext cx="1323138" cy="172189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36" y="1923349"/>
            <a:ext cx="2858205" cy="147588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179" y="1933386"/>
            <a:ext cx="3239424" cy="159280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536" y="3549771"/>
            <a:ext cx="2871140" cy="1175373"/>
          </a:xfrm>
          <a:prstGeom prst="rect">
            <a:avLst/>
          </a:prstGeom>
        </p:spPr>
      </p:pic>
      <p:pic>
        <p:nvPicPr>
          <p:cNvPr id="14" name="Picture 2" descr="5be35a67-fefd-4321-a0e5-5c6e7078ac2e@namprd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7295" y="601027"/>
            <a:ext cx="1800200" cy="13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1936" y="5279570"/>
            <a:ext cx="3531037" cy="141764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6216" y="3646321"/>
            <a:ext cx="3839288" cy="1541714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58468" y="4463544"/>
            <a:ext cx="1671312" cy="130015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552" y="4844463"/>
            <a:ext cx="2775189" cy="19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肆</a:t>
            </a:r>
            <a:r>
              <a:rPr lang="en-US" altLang="zh-TW" dirty="0"/>
              <a:t>.</a:t>
            </a:r>
            <a:r>
              <a:rPr lang="zh-TW" altLang="en-US" dirty="0"/>
              <a:t>研究過程與方法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成份</a:t>
            </a:r>
            <a:endParaRPr lang="en-US" altLang="zh-TW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膠水</a:t>
            </a:r>
            <a:r>
              <a:rPr lang="en-US" altLang="zh-TW" dirty="0"/>
              <a:t>(60ML),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小蘇打粉</a:t>
            </a:r>
            <a:r>
              <a:rPr lang="en-US" altLang="zh-TW" dirty="0"/>
              <a:t>(0.2ML),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博士倫隱型眼鏡沖洗液</a:t>
            </a:r>
            <a:r>
              <a:rPr lang="en-US" altLang="zh-TW" dirty="0"/>
              <a:t>(1.8ML)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0912" y="2924945"/>
            <a:ext cx="3813048" cy="3096344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99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效果</a:t>
            </a:r>
            <a:endParaRPr lang="en-US" altLang="zh-TW" dirty="0">
              <a:solidFill>
                <a:srgbClr val="99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硬  度</a:t>
            </a:r>
            <a:r>
              <a:rPr lang="en-US" altLang="zh-TW" dirty="0"/>
              <a:t>— </a:t>
            </a:r>
            <a:r>
              <a:rPr lang="zh-TW" altLang="en-US" dirty="0"/>
              <a:t>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彈  性</a:t>
            </a:r>
            <a:r>
              <a:rPr lang="en-US" altLang="zh-TW" dirty="0"/>
              <a:t>— </a:t>
            </a:r>
            <a:r>
              <a:rPr lang="zh-TW" altLang="en-US" dirty="0"/>
              <a:t>彈回</a:t>
            </a:r>
            <a:r>
              <a:rPr lang="en-US" altLang="zh-TW" dirty="0"/>
              <a:t>2cm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/>
              <a:t>延展性</a:t>
            </a:r>
            <a:r>
              <a:rPr lang="en-US" altLang="zh-TW" dirty="0"/>
              <a:t>—</a:t>
            </a:r>
            <a:r>
              <a:rPr lang="zh-TW" altLang="en-US" dirty="0"/>
              <a:t>拉會到</a:t>
            </a:r>
            <a:r>
              <a:rPr lang="en-US" altLang="zh-TW" dirty="0"/>
              <a:t>140cm</a:t>
            </a:r>
            <a:r>
              <a:rPr lang="zh-TW" altLang="en-US" dirty="0"/>
              <a:t>還不會</a:t>
            </a:r>
            <a:r>
              <a:rPr lang="zh-TW" altLang="en-US" dirty="0" smtClean="0"/>
              <a:t>斷</a:t>
            </a:r>
            <a:endParaRPr lang="en-US" altLang="zh-TW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TW" altLang="en-US" dirty="0"/>
              <a:t>實驗一</a:t>
            </a:r>
            <a:r>
              <a:rPr lang="en-US" altLang="zh-TW" dirty="0"/>
              <a:t>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03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天體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電路</Template>
  <TotalTime>4535</TotalTime>
  <Words>1879</Words>
  <Application>Microsoft Office PowerPoint</Application>
  <PresentationFormat>如螢幕大小 (4:3)</PresentationFormat>
  <Paragraphs>432</Paragraphs>
  <Slides>29</Slides>
  <Notes>13</Notes>
  <HiddenSlides>8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7" baseType="lpstr">
      <vt:lpstr>新細明體</vt:lpstr>
      <vt:lpstr>標楷體</vt:lpstr>
      <vt:lpstr>Angsana New</vt:lpstr>
      <vt:lpstr>Arial</vt:lpstr>
      <vt:lpstr>Calibri</vt:lpstr>
      <vt:lpstr>Times New Roman</vt:lpstr>
      <vt:lpstr>Wingdings</vt:lpstr>
      <vt:lpstr>天體</vt:lpstr>
      <vt:lpstr>善變多情的史萊姆</vt:lpstr>
      <vt:lpstr>壹.研究動機</vt:lpstr>
      <vt:lpstr>貳.研究目的</vt:lpstr>
      <vt:lpstr>參.研究設備與器材</vt:lpstr>
      <vt:lpstr>肆.研究過程與方法</vt:lpstr>
      <vt:lpstr>肆.研究過程與方法</vt:lpstr>
      <vt:lpstr>肆.研究過程與方法</vt:lpstr>
      <vt:lpstr>PowerPoint 簡報</vt:lpstr>
      <vt:lpstr>肆.研究過程與方法</vt:lpstr>
      <vt:lpstr>肆.研究過程與方法</vt:lpstr>
      <vt:lpstr>肆.研究過程與方法</vt:lpstr>
      <vt:lpstr>肆.研究過程與方法</vt:lpstr>
      <vt:lpstr>肆.研究過程與方法</vt:lpstr>
      <vt:lpstr>肆.研究過程與方法</vt:lpstr>
      <vt:lpstr>肆.研究過程與方法</vt:lpstr>
      <vt:lpstr>肆.研究過程與方法</vt:lpstr>
      <vt:lpstr>肆.研究過程與方法- 實驗一報告 </vt:lpstr>
      <vt:lpstr>肆.研究過程與方法</vt:lpstr>
      <vt:lpstr>肆.研究過程與方法</vt:lpstr>
      <vt:lpstr>肆.研究過程與方法</vt:lpstr>
      <vt:lpstr>肆.研究過程與方法</vt:lpstr>
      <vt:lpstr>肆.研究過程與方法</vt:lpstr>
      <vt:lpstr>肆.研究過程與方法</vt:lpstr>
      <vt:lpstr>伍.實驗研究結果— 　根據設定條件,參考實驗一、二報告</vt:lpstr>
      <vt:lpstr>伍.實驗研究結果</vt:lpstr>
      <vt:lpstr>柒、參考資料-A</vt:lpstr>
      <vt:lpstr>參考資料-B</vt:lpstr>
      <vt:lpstr>心得</vt:lpstr>
      <vt:lpstr>謝 謝 大 家 敬 請 指 教</vt:lpstr>
    </vt:vector>
  </TitlesOfParts>
  <Company>Wistron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編輯</dc:title>
  <dc:creator>David Cheng/WHQ/Wistron</dc:creator>
  <cp:lastModifiedBy>katherine Chien</cp:lastModifiedBy>
  <cp:revision>529</cp:revision>
  <cp:lastPrinted>2017-12-19T06:11:37Z</cp:lastPrinted>
  <dcterms:created xsi:type="dcterms:W3CDTF">2017-11-19T01:53:12Z</dcterms:created>
  <dcterms:modified xsi:type="dcterms:W3CDTF">2018-12-18T23:11:19Z</dcterms:modified>
</cp:coreProperties>
</file>