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76" r:id="rId4"/>
    <p:sldId id="275" r:id="rId5"/>
    <p:sldId id="278" r:id="rId6"/>
    <p:sldId id="277" r:id="rId7"/>
    <p:sldId id="279" r:id="rId8"/>
    <p:sldId id="258" r:id="rId9"/>
    <p:sldId id="263" r:id="rId10"/>
    <p:sldId id="264" r:id="rId11"/>
    <p:sldId id="259" r:id="rId12"/>
    <p:sldId id="265" r:id="rId13"/>
    <p:sldId id="266" r:id="rId14"/>
    <p:sldId id="267" r:id="rId15"/>
    <p:sldId id="262" r:id="rId16"/>
    <p:sldId id="268" r:id="rId17"/>
    <p:sldId id="269" r:id="rId18"/>
    <p:sldId id="270" r:id="rId19"/>
    <p:sldId id="261" r:id="rId20"/>
    <p:sldId id="271" r:id="rId21"/>
    <p:sldId id="272" r:id="rId22"/>
    <p:sldId id="273" r:id="rId23"/>
    <p:sldId id="280" r:id="rId2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921"/>
    <a:srgbClr val="F0FFFE"/>
    <a:srgbClr val="F6EDFF"/>
    <a:srgbClr val="4C0000"/>
    <a:srgbClr val="163612"/>
    <a:srgbClr val="928F0B"/>
    <a:srgbClr val="06014B"/>
    <a:srgbClr val="1E0472"/>
    <a:srgbClr val="C8A126"/>
    <a:srgbClr val="E6F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BBEA1-D83E-453D-8B1D-9733F823697F}" v="299" dt="2020-03-14T08:01:25.714"/>
    <p1510:client id="{3EBDF529-6259-4428-AD71-964B41053CF4}" v="255" dt="2020-03-13T14:51:55.963"/>
    <p1510:client id="{4AE335B0-5E5C-4D11-A9E3-8DAFE5B5D42F}" v="33" dt="2020-03-13T11:37:36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0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1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5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0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8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4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6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9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4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934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2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26" r:id="rId5"/>
    <p:sldLayoutId id="2147483832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63B06BE-EA23-41F8-95FA-C2121903AA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BD58E42-9528-4E37-BD4B-D2153C0E39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zh-TW" altLang="en-US" sz="9600" b="1" i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分級醫療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74757" y="5324318"/>
            <a:ext cx="5355264" cy="95097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zh-TW" altLang="en-US" sz="5400" dirty="0">
                <a:solidFill>
                  <a:schemeClr val="bg1">
                    <a:lumMod val="85000"/>
                  </a:schemeClr>
                </a:solidFill>
                <a:ea typeface="MS PGothic"/>
                <a:cs typeface="Segoe UI"/>
              </a:rPr>
              <a:t>組員</a:t>
            </a:r>
            <a:r>
              <a:rPr lang="zh-TW" altLang="en-US" sz="5400" dirty="0">
                <a:solidFill>
                  <a:schemeClr val="bg1">
                    <a:lumMod val="85000"/>
                  </a:schemeClr>
                </a:solidFill>
                <a:latin typeface="Script MT Bold" panose="03040602040607080904" pitchFamily="66" charset="0"/>
                <a:ea typeface="MS PGothic"/>
                <a:cs typeface="Segoe UI"/>
              </a:rPr>
              <a:t>:5.9.13.18</a:t>
            </a:r>
            <a:endParaRPr lang="zh-TW" sz="5400" dirty="0">
              <a:solidFill>
                <a:schemeClr val="bg1">
                  <a:lumMod val="85000"/>
                </a:schemeClr>
              </a:solidFill>
              <a:latin typeface="Script MT Bold" panose="03040602040607080904" pitchFamily="66" charset="0"/>
              <a:ea typeface="新細明體"/>
            </a:endParaRPr>
          </a:p>
        </p:txBody>
      </p:sp>
      <p:pic>
        <p:nvPicPr>
          <p:cNvPr id="16" name="Picture 3" descr="一張含有 顯微鏡, 物件 的圖片&#10;&#10;描述是以非常高的可信度產生">
            <a:extLst>
              <a:ext uri="{FF2B5EF4-FFF2-40B4-BE49-F238E27FC236}">
                <a16:creationId xmlns:a16="http://schemas.microsoft.com/office/drawing/2014/main" id="{9F781F2F-DD9A-4251-A068-C44A9B493B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87" r="24340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4ABD1344-3ECB-4121-9DA5-5803B789F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0777ED6-C75F-413D-B1A7-A874848594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738CB9E-8778-46C8-9564-691BCFA6C7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FAAFDA8-0685-4629-AEF8-A47DD6E975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129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05647-B21E-4AEC-88B1-B9A2572A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37" y="622497"/>
            <a:ext cx="10058400" cy="1371600"/>
          </a:xfrm>
        </p:spPr>
        <p:txBody>
          <a:bodyPr>
            <a:noAutofit/>
          </a:bodyPr>
          <a:lstStyle/>
          <a:p>
            <a:r>
              <a:rPr lang="zh-TW" altLang="en-US" sz="9600" b="1" i="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實例</a:t>
            </a:r>
            <a:r>
              <a:rPr lang="en-US" altLang="zh-TW" sz="9600" b="1" i="0" dirty="0">
                <a:solidFill>
                  <a:schemeClr val="accent4">
                    <a:lumMod val="75000"/>
                  </a:schemeClr>
                </a:solidFill>
                <a:latin typeface="Biome Light" panose="020B0502040204020203" pitchFamily="34" charset="0"/>
                <a:ea typeface="微軟正黑體" panose="020B0604030504040204" pitchFamily="34" charset="-120"/>
                <a:cs typeface="Biome Light" panose="020B0502040204020203" pitchFamily="34" charset="0"/>
              </a:rPr>
              <a:t>:</a:t>
            </a:r>
            <a:endParaRPr lang="zh-TW" altLang="en-US" sz="9600" b="1" i="0" dirty="0">
              <a:solidFill>
                <a:schemeClr val="accent4">
                  <a:lumMod val="75000"/>
                </a:schemeClr>
              </a:solidFill>
              <a:latin typeface="Biome Light" panose="020B0502040204020203" pitchFamily="34" charset="0"/>
              <a:ea typeface="微軟正黑體" panose="020B0604030504040204" pitchFamily="34" charset="-120"/>
              <a:cs typeface="Biome Light" panose="020B0502040204020203" pitchFamily="34" charset="0"/>
            </a:endParaRP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DFC4F35-7751-4563-8CA2-8F669E255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255" y="2516619"/>
            <a:ext cx="6057481" cy="3849624"/>
          </a:xfrm>
        </p:spPr>
        <p:txBody>
          <a:bodyPr vert="horz">
            <a:noAutofit/>
          </a:bodyPr>
          <a:lstStyle/>
          <a:p>
            <a:pPr algn="ctr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祐聖小兒科</a:t>
            </a:r>
            <a:endParaRPr lang="en-US" altLang="zh-TW" sz="7200" dirty="0">
              <a:solidFill>
                <a:schemeClr val="accent5">
                  <a:lumMod val="50000"/>
                </a:schemeClr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成州診所         </a:t>
            </a:r>
            <a:endParaRPr lang="en-US" altLang="zh-TW" sz="7200" dirty="0">
              <a:solidFill>
                <a:schemeClr val="accent5">
                  <a:lumMod val="50000"/>
                </a:schemeClr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algn="ctr"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城林小兒科</a:t>
            </a:r>
            <a:endParaRPr lang="en-US" altLang="zh-TW" sz="7200" dirty="0">
              <a:solidFill>
                <a:schemeClr val="accent5">
                  <a:lumMod val="50000"/>
                </a:schemeClr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51A68B-D13C-4FAE-8859-11A32D48C986}"/>
              </a:ext>
            </a:extLst>
          </p:cNvPr>
          <p:cNvSpPr txBox="1"/>
          <p:nvPr/>
        </p:nvSpPr>
        <p:spPr>
          <a:xfrm>
            <a:off x="6179736" y="673141"/>
            <a:ext cx="60574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大愛眼科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瑞林牙科診所</a:t>
            </a:r>
            <a:endParaRPr lang="en-US" altLang="zh-TW" sz="7200" dirty="0">
              <a:solidFill>
                <a:schemeClr val="accent5">
                  <a:lumMod val="50000"/>
                </a:schemeClr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康福牙科診所</a:t>
            </a:r>
          </a:p>
        </p:txBody>
      </p:sp>
    </p:spTree>
    <p:extLst>
      <p:ext uri="{BB962C8B-B14F-4D97-AF65-F5344CB8AC3E}">
        <p14:creationId xmlns:p14="http://schemas.microsoft.com/office/powerpoint/2010/main" val="2342895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圖片 2" descr="一張含有 桌, 玩具, 坐, 人 的圖片&#10;&#10;描述是以非常高的可信度產生">
            <a:extLst>
              <a:ext uri="{FF2B5EF4-FFF2-40B4-BE49-F238E27FC236}">
                <a16:creationId xmlns:a16="http://schemas.microsoft.com/office/drawing/2014/main" id="{63FC643C-D863-4B44-8CFA-A76E8502D0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15133" b="91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5C3CAA0-38C3-4727-9D67-88346A31B425}"/>
              </a:ext>
            </a:extLst>
          </p:cNvPr>
          <p:cNvSpPr txBox="1"/>
          <p:nvPr/>
        </p:nvSpPr>
        <p:spPr>
          <a:xfrm>
            <a:off x="1769532" y="2091263"/>
            <a:ext cx="8652938" cy="246150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9600" b="1" cap="all" spc="-100" dirty="0">
                <a:solidFill>
                  <a:srgbClr val="FDFFE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地區醫院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841016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504DD9-9035-47CD-B5B2-7B7705F18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6798"/>
            <a:ext cx="10058400" cy="1371600"/>
          </a:xfrm>
        </p:spPr>
        <p:txBody>
          <a:bodyPr>
            <a:noAutofit/>
          </a:bodyPr>
          <a:lstStyle/>
          <a:p>
            <a:r>
              <a:rPr lang="zh-TW" altLang="en-US" sz="9600" b="1" i="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地區醫院定義</a:t>
            </a:r>
            <a:r>
              <a:rPr lang="zh-TW" altLang="en-US" sz="9600" b="1" i="0" dirty="0">
                <a:solidFill>
                  <a:schemeClr val="accent1">
                    <a:lumMod val="75000"/>
                  </a:schemeClr>
                </a:solidFill>
                <a:latin typeface="Wide Latin" panose="020A0A07050505020404" pitchFamily="18" charset="0"/>
                <a:ea typeface="微軟正黑體 Light"/>
              </a:rPr>
              <a:t>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0A9F33-AA3D-4B9B-86DB-9762EB880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8" y="1299252"/>
            <a:ext cx="12192000" cy="384962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zh-TW" sz="6000" dirty="0">
                <a:ea typeface="+mn-lt"/>
                <a:cs typeface="+mn-lt"/>
              </a:rPr>
              <a:t>提供一般專科門診及住院服務，任務包括：負責一般住院和專科門診醫療；急診患者處理；接受基層醫療單位轉送的病患，支援基層醫療；支援基層健保與公衛服務。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7126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26 0.00416 -0.00039 0.00879 -0.00091 0.01296 C -0.00104 0.01458 -0.00157 0.01597 -0.0017 0.01736 C -0.00378 0.04444 -0.00131 0.025 -0.00326 0.03935 C -0.003 0.0537 -0.00352 0.06782 -0.00248 0.08194 C -0.00222 0.08634 0 0.08958 0.00078 0.09375 C 0.00104 0.09513 0.0013 0.09652 0.00156 0.09814 C 0.00273 0.10301 0.00377 0.10787 0.00494 0.11273 C 0.00547 0.11504 0.00586 0.11759 0.00651 0.12013 C 0.00794 0.125 0.00976 0.12939 0.01067 0.13472 C 0.01119 0.13726 0.01263 0.14652 0.01393 0.1493 C 0.01484 0.15115 0.01614 0.15231 0.01731 0.1537 C 0.01784 0.15578 0.0181 0.15787 0.01888 0.15949 C 0.01953 0.16088 0.02083 0.16111 0.02135 0.1625 C 0.022 0.16365 0.02161 0.16574 0.02226 0.16689 C 0.02409 0.17106 0.02552 0.17129 0.02799 0.17268 C 0.02903 0.17476 0.03007 0.17685 0.03125 0.1787 C 0.03294 0.18101 0.03711 0.18588 0.03958 0.1875 C 0.04218 0.18912 0.04609 0.18958 0.04856 0.19027 C 0.04974 0.19074 0.05078 0.19143 0.05195 0.19189 C 0.05494 0.19143 0.05794 0.19143 0.06093 0.19027 C 0.06237 0.18981 0.06367 0.18819 0.0651 0.1875 C 0.06731 0.18634 0.06953 0.18588 0.07174 0.18449 C 0.07565 0.18194 0.07929 0.17801 0.0832 0.17569 C 0.09036 0.17152 0.09179 0.17083 0.09882 0.16551 C 0.10442 0.16111 0.10976 0.15625 0.11536 0.15231 C 0.1181 0.15023 0.1207 0.14791 0.12356 0.14629 C 0.12656 0.1449 0.12968 0.1449 0.13268 0.14351 C 0.13854 0.14097 0.14414 0.1368 0.15 0.13472 C 0.16523 0.12916 0.1513 0.13472 0.16562 0.12731 C 0.16784 0.12615 0.17005 0.12569 0.17226 0.12453 C 0.17448 0.12314 0.17656 0.12106 0.17877 0.12013 C 0.18255 0.11851 0.18646 0.11805 0.19036 0.11713 L 0.19609 0.11574 C 0.20351 0.1162 0.21106 0.11574 0.21836 0.11713 C 0.222 0.11782 0.22552 0.12013 0.22916 0.12152 C 0.23372 0.12314 0.23841 0.12407 0.2431 0.12592 C 0.25416 0.12986 0.26276 0.13426 0.27356 0.14051 C 0.27916 0.14375 0.28476 0.14676 0.2901 0.15069 C 0.3026 0.15995 0.31484 0.17037 0.32721 0.18009 C 0.35494 0.20231 0.3358 0.18703 0.36341 0.21088 C 0.3681 0.21481 0.3733 0.21713 0.37747 0.22268 C 0.38698 0.23541 0.39231 0.24166 0.4013 0.25763 C 0.40351 0.26157 0.40599 0.26527 0.40794 0.26944 C 0.40898 0.27176 0.4095 0.27453 0.41041 0.27685 C 0.41146 0.27939 0.41276 0.28148 0.41367 0.28402 C 0.41497 0.28773 0.41588 0.29189 0.41705 0.29583 C 0.41757 0.29768 0.41823 0.29976 0.41862 0.30162 C 0.41979 0.30648 0.4207 0.31157 0.422 0.31643 C 0.42278 0.31921 0.42382 0.32199 0.42448 0.32523 C 0.42578 0.33194 0.42643 0.33888 0.42773 0.3456 L 0.43021 0.35879 C 0.43047 0.36365 0.43047 0.36875 0.43099 0.37361 C 0.43164 0.37893 0.4332 0.38402 0.43346 0.38958 C 0.43424 0.40185 0.43411 0.41412 0.43437 0.42615 C 0.43515 0.50023 0.42083 0.4993 0.43932 0.50532 C 0.44088 0.50578 0.44257 0.50625 0.44427 0.50671 C 0.45325 0.51226 0.46445 0.51921 0.47304 0.52152 C 0.48268 0.52407 0.48776 0.52546 0.49778 0.5287 C 0.51523 0.53472 0.50312 0.53217 0.51836 0.53472 C 0.52968 0.53379 0.54101 0.53379 0.55221 0.53171 C 0.55403 0.53148 0.55547 0.5287 0.55716 0.52731 C 0.55846 0.52615 0.55976 0.525 0.56119 0.5243 C 0.56289 0.52361 0.56458 0.52338 0.56614 0.52291 C 0.56757 0.52245 0.56888 0.52199 0.57031 0.52152 C 0.57226 0.52083 0.57422 0.5206 0.57604 0.5199 C 0.57864 0.51921 0.58099 0.51805 0.58346 0.51713 C 0.59726 0.51805 0.61106 0.51828 0.62474 0.5199 C 0.63294 0.52106 0.6414 0.52592 0.64948 0.5287 C 0.67565 0.53819 0.63672 0.52152 0.67825 0.54051 C 0.68047 0.54143 0.68268 0.54213 0.68489 0.54351 C 0.69114 0.54722 0.69218 0.54791 0.69804 0.55069 C 0.70026 0.55185 0.70247 0.55254 0.70468 0.5537 C 0.70612 0.55463 0.71172 0.55902 0.71367 0.56111 C 0.71744 0.56481 0.71836 0.56782 0.722 0.5743 L 0.72773 0.58449 C 0.7289 0.58634 0.72981 0.58865 0.73099 0.59027 C 0.73867 0.60046 0.73007 0.58958 0.73763 0.59768 C 0.74479 0.60532 0.73997 0.60231 0.74752 0.60648 C 0.76927 0.61828 0.73685 0.59976 0.75911 0.61388 C 0.76093 0.61504 0.76289 0.61574 0.76484 0.61666 C 0.76653 0.61759 0.7681 0.61875 0.76979 0.61967 C 0.772 0.62083 0.77643 0.62268 0.77643 0.62268 C 0.78346 0.62199 0.79075 0.62314 0.79778 0.62106 C 0.80078 0.62013 0.80312 0.61551 0.80599 0.61388 C 0.8069 0.61319 0.80768 0.61273 0.80846 0.61226 C 0.81041 0.61134 0.81237 0.61041 0.81432 0.60949 C 0.81653 0.6081 0.81875 0.60648 0.82083 0.60509 C 0.82604 0.60115 0.82291 0.60162 0.82994 0.59907 C 0.83828 0.59629 0.847 0.59513 0.85547 0.59467 L 0.91653 0.59328 C 0.91784 0.59282 0.91927 0.59236 0.92057 0.59189 C 0.92174 0.59143 0.92278 0.59074 0.92396 0.59027 C 0.93073 0.58842 0.93476 0.58888 0.94036 0.58588 C 0.94205 0.58495 0.94375 0.58449 0.94531 0.5831 L 0.95195 0.57708 L 1.02617 0.5787 L 1.01458 0.49513 L 1.01627 0.36319 " pathEditMode="relative" ptsTypes="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5F1B75-E9FA-4557-9FB4-888D9B41B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98308"/>
            <a:ext cx="10058400" cy="1371600"/>
          </a:xfrm>
        </p:spPr>
        <p:txBody>
          <a:bodyPr>
            <a:noAutofit/>
          </a:bodyPr>
          <a:lstStyle/>
          <a:p>
            <a:r>
              <a:rPr lang="zh-TW" altLang="en-US" sz="9600" b="1" i="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病房數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5659787-5B84-4819-BE57-382B66A31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34244A0-4677-401F-92D0-E74532C00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03453"/>
              </p:ext>
            </p:extLst>
          </p:nvPr>
        </p:nvGraphicFramePr>
        <p:xfrm>
          <a:off x="326571" y="1469571"/>
          <a:ext cx="11523024" cy="499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3024">
                  <a:extLst>
                    <a:ext uri="{9D8B030D-6E8A-4147-A177-3AD203B41FA5}">
                      <a16:colId xmlns:a16="http://schemas.microsoft.com/office/drawing/2014/main" val="3744469944"/>
                    </a:ext>
                  </a:extLst>
                </a:gridCol>
              </a:tblGrid>
              <a:tr h="4966539">
                <a:tc>
                  <a:txBody>
                    <a:bodyPr/>
                    <a:lstStyle/>
                    <a:p>
                      <a:pPr fontAlgn="base"/>
                      <a:r>
                        <a:rPr lang="zh-TW" altLang="en-US" sz="8000" dirty="0">
                          <a:effectLst/>
                        </a:rPr>
                        <a:t>急性一般病床需</a:t>
                      </a:r>
                      <a:r>
                        <a:rPr lang="en-US" altLang="zh-TW" sz="8000" dirty="0">
                          <a:effectLst/>
                        </a:rPr>
                        <a:t>20</a:t>
                      </a:r>
                      <a:r>
                        <a:rPr lang="zh-TW" altLang="en-US" sz="8000" dirty="0">
                          <a:effectLst/>
                        </a:rPr>
                        <a:t>床以上，且急性一般病床與急性精神病床合計</a:t>
                      </a:r>
                      <a:r>
                        <a:rPr lang="en-US" altLang="zh-TW" sz="8000" dirty="0">
                          <a:effectLst/>
                        </a:rPr>
                        <a:t>99</a:t>
                      </a:r>
                      <a:r>
                        <a:rPr lang="zh-TW" altLang="en-US" sz="8000" dirty="0">
                          <a:effectLst/>
                        </a:rPr>
                        <a:t>床（含）以下。</a:t>
                      </a:r>
                    </a:p>
                  </a:txBody>
                  <a:tcPr marL="228600" marR="228600" marT="57150" marB="57150" anchor="ctr"/>
                </a:tc>
                <a:extLst>
                  <a:ext uri="{0D108BD9-81ED-4DB2-BD59-A6C34878D82A}">
                    <a16:rowId xmlns:a16="http://schemas.microsoft.com/office/drawing/2014/main" val="1562442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488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DE9B99-ADEF-4DA4-A716-52D0A8BE53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20860D-8992-496E-BC22-8450E344BE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72CE969-9B30-4D61-95FD-9A0CA4844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12" y="304075"/>
            <a:ext cx="9792208" cy="15270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z="9600" b="1" i="0" dirty="0" err="1">
                <a:solidFill>
                  <a:srgbClr val="C8A12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實例</a:t>
            </a:r>
            <a:r>
              <a:rPr lang="en-US" altLang="zh-TW" sz="9600" b="1" i="0" dirty="0">
                <a:solidFill>
                  <a:srgbClr val="C8A12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4115DB3-1222-4EB0-ABF3-43A466082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75512" y="2608090"/>
            <a:ext cx="9792208" cy="34078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dirty="0"/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2C771B3-035E-4342-9702-B8CBA02D0DDF}"/>
              </a:ext>
            </a:extLst>
          </p:cNvPr>
          <p:cNvSpPr txBox="1"/>
          <p:nvPr/>
        </p:nvSpPr>
        <p:spPr>
          <a:xfrm>
            <a:off x="809556" y="1698172"/>
            <a:ext cx="105241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杏和醫院</a:t>
            </a:r>
          </a:p>
          <a:p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蘭陽仁愛醫院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臺北榮民總醫院蘇澳分院</a:t>
            </a:r>
          </a:p>
          <a:p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臺北榮民總醫院員山分院</a:t>
            </a:r>
          </a:p>
        </p:txBody>
      </p:sp>
      <p:pic>
        <p:nvPicPr>
          <p:cNvPr id="6" name="圖片 5" descr="一張含有 桌, 行動電話, 手機, 食物 的圖片&#10;&#10;自動產生的描述">
            <a:extLst>
              <a:ext uri="{FF2B5EF4-FFF2-40B4-BE49-F238E27FC236}">
                <a16:creationId xmlns:a16="http://schemas.microsoft.com/office/drawing/2014/main" id="{8D0E841E-F353-4B9D-B994-1738FDDB404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296" y="0"/>
            <a:ext cx="5411236" cy="453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48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圖片 4" descr="一張含有 桌, 電腦, 房間 的圖片&#10;&#10;描述是以非常高的可信度產生">
            <a:extLst>
              <a:ext uri="{FF2B5EF4-FFF2-40B4-BE49-F238E27FC236}">
                <a16:creationId xmlns:a16="http://schemas.microsoft.com/office/drawing/2014/main" id="{29530140-7D7A-45B6-BB1C-39075FFB3D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5172" b="1301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B89F597-3D58-499D-9135-159BC8ADFDDE}"/>
              </a:ext>
            </a:extLst>
          </p:cNvPr>
          <p:cNvSpPr txBox="1"/>
          <p:nvPr/>
        </p:nvSpPr>
        <p:spPr>
          <a:xfrm>
            <a:off x="1769532" y="2091263"/>
            <a:ext cx="8652938" cy="246150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9600" b="1" cap="all" spc="-100" dirty="0">
                <a:solidFill>
                  <a:srgbClr val="E6FCE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區域醫院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924104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C608FA-72BC-449B-99F1-48451AD7F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12" y="461724"/>
            <a:ext cx="10058400" cy="1371600"/>
          </a:xfrm>
        </p:spPr>
        <p:txBody>
          <a:bodyPr>
            <a:noAutofit/>
          </a:bodyPr>
          <a:lstStyle/>
          <a:p>
            <a:r>
              <a:rPr lang="zh-TW" altLang="en-US" sz="9600" b="1" i="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區域醫院定義: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0CEC4B-B6E6-4CBE-A9EE-30662927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12" y="2038814"/>
            <a:ext cx="11326167" cy="42112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zh-TW" sz="7200" dirty="0">
                <a:ea typeface="+mn-lt"/>
                <a:cs typeface="+mn-lt"/>
              </a:rPr>
              <a:t>具備教學醫院功能，建立健全住院醫生訓練制度，並培育專科醫生和地區醫院人力。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28875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FA25385-9651-40D3-8307-D3FA55E8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76" y="508391"/>
            <a:ext cx="9792208" cy="1527078"/>
          </a:xfrm>
        </p:spPr>
        <p:txBody>
          <a:bodyPr>
            <a:normAutofit/>
          </a:bodyPr>
          <a:lstStyle/>
          <a:p>
            <a:r>
              <a:rPr lang="zh-TW" altLang="en-US" sz="9600" b="1" i="0" dirty="0">
                <a:solidFill>
                  <a:srgbClr val="06014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病房數: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5F6B48-62D7-40F5-962D-8159D8606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17654"/>
            <a:ext cx="9792208" cy="3407862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zh-TW" sz="88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一般病床300床以上</a:t>
            </a:r>
            <a:r>
              <a:rPr lang="zh-TW" altLang="en-US" sz="88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 。</a:t>
            </a:r>
            <a:endParaRPr lang="zh-TW" altLang="en-US" sz="8800" dirty="0">
              <a:solidFill>
                <a:schemeClr val="accent6">
                  <a:lumMod val="50000"/>
                </a:scheme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42120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DE9B99-ADEF-4DA4-A716-52D0A8BE53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20860D-8992-496E-BC22-8450E344BE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5671C3F-E05D-4369-9FB3-C361D755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792208" cy="15270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z="9600" b="1" i="0" dirty="0" err="1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實例</a:t>
            </a:r>
            <a:r>
              <a:rPr lang="en-US" altLang="zh-TW" sz="9600" b="1" i="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E063246-A26A-4623-A37D-6853A9ED8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8234" y="1436643"/>
            <a:ext cx="11364686" cy="628972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振興醫院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台北慈濟醫院 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衛生福利部台北醫院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衛生福利部雙和醫院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pic>
        <p:nvPicPr>
          <p:cNvPr id="5" name="圖片 4" descr="一張含有 室內, 桌, 人, 掛 的圖片&#10;&#10;自動產生的描述">
            <a:extLst>
              <a:ext uri="{FF2B5EF4-FFF2-40B4-BE49-F238E27FC236}">
                <a16:creationId xmlns:a16="http://schemas.microsoft.com/office/drawing/2014/main" id="{EC354B73-5177-4450-923D-8BFCB113028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452" y="-868366"/>
            <a:ext cx="6969702" cy="586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50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圖片 2" descr="一張含有 玩具, 坐, 空氣, 桌 的圖片&#10;&#10;描述是以非常高的可信度產生">
            <a:extLst>
              <a:ext uri="{FF2B5EF4-FFF2-40B4-BE49-F238E27FC236}">
                <a16:creationId xmlns:a16="http://schemas.microsoft.com/office/drawing/2014/main" id="{F3988B1D-7B1B-4D1A-94D4-FBD59A8006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174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3C917F4-FFD0-462C-B91D-052A3A7BF166}"/>
              </a:ext>
            </a:extLst>
          </p:cNvPr>
          <p:cNvSpPr txBox="1"/>
          <p:nvPr/>
        </p:nvSpPr>
        <p:spPr>
          <a:xfrm>
            <a:off x="1769532" y="2091263"/>
            <a:ext cx="8652938" cy="246150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9600" b="1" cap="all" spc="-100" dirty="0">
                <a:solidFill>
                  <a:srgbClr val="F6ED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醫療中心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88959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391513-2BC9-457A-A88D-6509F0C57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7" y="69869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zh-TW" sz="7200" i="0" dirty="0">
                <a:ea typeface="+mj-lt"/>
                <a:cs typeface="+mj-lt"/>
              </a:rPr>
              <a:t>醫療分級分為</a:t>
            </a:r>
            <a:r>
              <a:rPr lang="zh-TW" sz="8800" i="0" dirty="0">
                <a:solidFill>
                  <a:srgbClr val="7030A0"/>
                </a:solidFill>
                <a:ea typeface="+mj-lt"/>
                <a:cs typeface="+mj-lt"/>
              </a:rPr>
              <a:t>4</a:t>
            </a:r>
            <a:r>
              <a:rPr lang="zh-TW" sz="7200" i="0" dirty="0">
                <a:ea typeface="+mj-lt"/>
                <a:cs typeface="+mj-lt"/>
              </a:rPr>
              <a:t>級，由嚴重程度排列</a:t>
            </a:r>
            <a:r>
              <a:rPr lang="en-US" altLang="zh-TW" sz="7200" i="0" dirty="0">
                <a:latin typeface="Courier New"/>
                <a:ea typeface="+mj-lt"/>
                <a:cs typeface="+mj-lt"/>
              </a:rPr>
              <a:t>(</a:t>
            </a:r>
            <a:r>
              <a:rPr lang="en-US" altLang="zh-TW" sz="7200" i="0" dirty="0" err="1">
                <a:latin typeface="Courier New"/>
                <a:ea typeface="+mj-lt"/>
                <a:cs typeface="+mj-lt"/>
              </a:rPr>
              <a:t>輕到重</a:t>
            </a:r>
            <a:r>
              <a:rPr lang="en-US" altLang="zh-TW" sz="7200" i="0" dirty="0">
                <a:latin typeface="Courier New"/>
                <a:ea typeface="+mj-lt"/>
                <a:cs typeface="+mj-lt"/>
              </a:rPr>
              <a:t>)</a:t>
            </a:r>
            <a:r>
              <a:rPr lang="zh-TW" sz="7200" i="0" dirty="0">
                <a:ea typeface="+mj-lt"/>
                <a:cs typeface="+mj-lt"/>
              </a:rPr>
              <a:t>分別是：</a:t>
            </a:r>
            <a:endParaRPr lang="zh-TW" sz="7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2F3154-FE71-483A-B21C-57EE9BBD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7" y="2462349"/>
            <a:ext cx="10580913" cy="3849624"/>
          </a:xfrm>
          <a:solidFill>
            <a:schemeClr val="bg1"/>
          </a:solidFill>
          <a:ln w="57150">
            <a:solidFill>
              <a:srgbClr val="00B0F0"/>
            </a:solidFill>
            <a:prstDash val="sysDot"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Georgia Pro Cond Black"/>
                <a:ea typeface="新細明體"/>
              </a:rPr>
              <a:t>1.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基層診所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Georgia Pro Cond Black"/>
                <a:ea typeface="新細明體"/>
              </a:rPr>
              <a:t>2.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地區醫院</a:t>
            </a:r>
          </a:p>
          <a:p>
            <a:pPr marL="0" indent="0" algn="ctr">
              <a:buNone/>
            </a:pP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Georgia Pro Cond Black"/>
                <a:ea typeface="新細明體"/>
              </a:rPr>
              <a:t>3.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區域醫院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Georgia Pro Cond Black"/>
                <a:ea typeface="新細明體"/>
              </a:rPr>
              <a:t>4.</a:t>
            </a:r>
            <a:r>
              <a:rPr lang="zh-TW" altLang="en-US" sz="80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醫療中心</a:t>
            </a:r>
          </a:p>
        </p:txBody>
      </p:sp>
    </p:spTree>
    <p:extLst>
      <p:ext uri="{BB962C8B-B14F-4D97-AF65-F5344CB8AC3E}">
        <p14:creationId xmlns:p14="http://schemas.microsoft.com/office/powerpoint/2010/main" val="369571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179A8F-1D90-4A3F-9369-92D4D2D2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576" y="501917"/>
            <a:ext cx="10058400" cy="1371600"/>
          </a:xfrm>
        </p:spPr>
        <p:txBody>
          <a:bodyPr>
            <a:noAutofit/>
          </a:bodyPr>
          <a:lstStyle/>
          <a:p>
            <a:r>
              <a:rPr lang="zh-TW" altLang="en-US" sz="9600" b="1" i="0" dirty="0">
                <a:solidFill>
                  <a:srgbClr val="928F0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醫療中心定義: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9A7F41-F139-4F8A-B806-3FA99EB22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317" y="2002637"/>
            <a:ext cx="10058400" cy="384962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zh-TW" sz="8000" dirty="0">
                <a:ea typeface="+mn-lt"/>
                <a:cs typeface="+mn-lt"/>
              </a:rPr>
              <a:t>具有研究、教學訓練及高度醫療作業等多種功能。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99350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6299692-355A-4FE1-957A-41C22051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32" y="440249"/>
            <a:ext cx="9792208" cy="1527078"/>
          </a:xfrm>
        </p:spPr>
        <p:txBody>
          <a:bodyPr>
            <a:normAutofit/>
          </a:bodyPr>
          <a:lstStyle/>
          <a:p>
            <a:r>
              <a:rPr lang="zh-TW" altLang="en-US" sz="9600" b="1" i="0" dirty="0">
                <a:solidFill>
                  <a:srgbClr val="1636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病房數: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34CC0D-D8A8-4FC2-ACAA-30194FBA1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62" y="1967327"/>
            <a:ext cx="11178735" cy="4330421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Righ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zh-TW" sz="8000" dirty="0">
                <a:ea typeface="+mn-lt"/>
                <a:cs typeface="+mn-lt"/>
              </a:rPr>
              <a:t>急性一般病床與急性精神病床合計須達500床以上</a:t>
            </a:r>
            <a:r>
              <a:rPr lang="zh-TW" altLang="en-US" sz="8000" dirty="0">
                <a:ea typeface="+mn-lt"/>
                <a:cs typeface="+mn-lt"/>
              </a:rPr>
              <a:t>。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91706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AA3A75C-E0B6-43EF-AAC3-44162822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" y="40139"/>
            <a:ext cx="9792208" cy="1527078"/>
          </a:xfrm>
        </p:spPr>
        <p:txBody>
          <a:bodyPr>
            <a:normAutofit/>
          </a:bodyPr>
          <a:lstStyle/>
          <a:p>
            <a:r>
              <a:rPr lang="zh-TW" altLang="en-US" sz="9600" b="1" i="0" dirty="0">
                <a:solidFill>
                  <a:srgbClr val="1A0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實例: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AE4760-C721-48E9-881C-756400E61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52" y="1128442"/>
            <a:ext cx="9792208" cy="34078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亞東紀念醫院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馬偕紀念醫院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林口長庚紀念醫院</a:t>
            </a:r>
            <a:endParaRPr lang="en-US" altLang="zh-TW" sz="7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.</a:t>
            </a:r>
            <a:r>
              <a:rPr lang="zh-TW" altLang="en-US" sz="7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榮民總醫院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7EB8A92-16B4-4C21-B4B3-D4D75613411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1429" y1="29286" x2="27500" y2="22500"/>
                        <a14:foregroundMark x1="27500" y1="22500" x2="42143" y2="16429"/>
                        <a14:foregroundMark x1="39643" y1="15714" x2="39286" y2="15714"/>
                        <a14:foregroundMark x1="38929" y1="23214" x2="38929" y2="31071"/>
                        <a14:foregroundMark x1="38929" y1="31071" x2="51786" y2="27857"/>
                        <a14:foregroundMark x1="51786" y1="27857" x2="31071" y2="68214"/>
                        <a14:foregroundMark x1="31071" y1="68214" x2="40714" y2="571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42152" y="277209"/>
            <a:ext cx="6456379" cy="645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6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標誌, 時鐘 的圖片&#10;&#10;自動產生的描述">
            <a:extLst>
              <a:ext uri="{FF2B5EF4-FFF2-40B4-BE49-F238E27FC236}">
                <a16:creationId xmlns:a16="http://schemas.microsoft.com/office/drawing/2014/main" id="{7B873529-5253-4FE7-9388-0619194BC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96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929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ABF101-E898-4D61-8239-1C3018889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3692046"/>
            <a:ext cx="8933796" cy="2437232"/>
          </a:xfrm>
        </p:spPr>
        <p:txBody>
          <a:bodyPr>
            <a:normAutofit fontScale="90000"/>
          </a:bodyPr>
          <a:lstStyle/>
          <a:p>
            <a:r>
              <a:rPr lang="zh-TW" altLang="en-US" sz="107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分級醫療會帶來的好處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273C47-2DC5-4D80-982B-4F9D041350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8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A80A2A-40E4-4ABE-8E40-0BFE8ABD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i="0" dirty="0"/>
              <a:t/>
            </a:r>
            <a:br>
              <a:rPr lang="zh-TW" altLang="en-US" b="1" i="0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A89096-A6AE-4B9D-B780-4C152D9970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-315657"/>
            <a:ext cx="12299182" cy="3849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600" dirty="0"/>
              <a:t>可以</a:t>
            </a:r>
            <a:r>
              <a:rPr lang="zh-TW" altLang="en-US" sz="6600" dirty="0">
                <a:highlight>
                  <a:srgbClr val="F0FFFE"/>
                </a:highlight>
              </a:rPr>
              <a:t>分工合作</a:t>
            </a:r>
            <a:r>
              <a:rPr lang="zh-TW" altLang="en-US" sz="6600" dirty="0"/>
              <a:t>，讓醫療</a:t>
            </a:r>
            <a:r>
              <a:rPr lang="zh-TW" altLang="en-US" sz="6600" dirty="0">
                <a:highlight>
                  <a:srgbClr val="F0FFFE"/>
                </a:highlight>
              </a:rPr>
              <a:t>專業建議病患接受分流及轉診</a:t>
            </a:r>
            <a:r>
              <a:rPr lang="zh-TW" altLang="en-US" sz="6600" dirty="0"/>
              <a:t>，使</a:t>
            </a:r>
            <a:r>
              <a:rPr lang="zh-TW" altLang="en-US" sz="6600" dirty="0">
                <a:highlight>
                  <a:srgbClr val="F0FFFE"/>
                </a:highlight>
              </a:rPr>
              <a:t>各層級醫療院所各司其職</a:t>
            </a:r>
            <a:r>
              <a:rPr lang="zh-TW" altLang="en-US" sz="6600" dirty="0"/>
              <a:t>，需要時</a:t>
            </a:r>
            <a:r>
              <a:rPr lang="zh-TW" altLang="en-US" sz="6600" dirty="0">
                <a:highlight>
                  <a:srgbClr val="F0FFFE"/>
                </a:highlight>
              </a:rPr>
              <a:t>醫院才有人力提供急、重症的照護</a:t>
            </a:r>
            <a:r>
              <a:rPr lang="zh-TW" altLang="en-US" sz="6600" dirty="0"/>
              <a:t>，迅速治療 ，</a:t>
            </a:r>
            <a:r>
              <a:rPr lang="zh-TW" altLang="en-US" sz="6600" dirty="0">
                <a:highlight>
                  <a:srgbClr val="F0FFFE"/>
                </a:highlight>
              </a:rPr>
              <a:t>避免不必要的醫療花費與時間</a:t>
            </a:r>
            <a:r>
              <a:rPr lang="zh-TW" altLang="en-US" sz="6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92354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58F0C5-5F09-449D-A4A9-CC7451BF1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7300A4-AE3E-493E-B887-891962741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650945"/>
            <a:ext cx="10058400" cy="3849624"/>
          </a:xfrm>
        </p:spPr>
        <p:txBody>
          <a:bodyPr vert="horz" anchor="ctr">
            <a:noAutofit/>
          </a:bodyPr>
          <a:lstStyle/>
          <a:p>
            <a:r>
              <a:rPr lang="zh-TW" altLang="en-US" sz="7200" dirty="0"/>
              <a:t>除此之外，大家</a:t>
            </a:r>
            <a:r>
              <a:rPr lang="zh-TW" altLang="en-US" sz="7200" dirty="0">
                <a:highlight>
                  <a:srgbClr val="F0FFFE"/>
                </a:highlight>
              </a:rPr>
              <a:t>養成正確就醫觀念</a:t>
            </a:r>
            <a:r>
              <a:rPr lang="zh-TW" altLang="en-US" sz="7200" dirty="0"/>
              <a:t>，才能讓有限的</a:t>
            </a:r>
            <a:r>
              <a:rPr lang="zh-TW" altLang="en-US" sz="7200" dirty="0">
                <a:highlight>
                  <a:srgbClr val="F0FFFE"/>
                </a:highlight>
              </a:rPr>
              <a:t>醫療資源發揮更大效益。</a:t>
            </a:r>
          </a:p>
        </p:txBody>
      </p:sp>
    </p:spTree>
    <p:extLst>
      <p:ext uri="{BB962C8B-B14F-4D97-AF65-F5344CB8AC3E}">
        <p14:creationId xmlns:p14="http://schemas.microsoft.com/office/powerpoint/2010/main" val="151667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45BD8A-B13F-463A-9101-4FB883F064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003B42-F17E-473C-9366-9369C04711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9DDF01-2EFB-49D0-864E-0CE29F33A6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accent1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564C0C5-DD2E-4741-85F9-7AF340677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040" y="1754659"/>
            <a:ext cx="9860547" cy="3005463"/>
          </a:xfrm>
        </p:spPr>
        <p:txBody>
          <a:bodyPr>
            <a:normAutofit/>
          </a:bodyPr>
          <a:lstStyle/>
          <a:p>
            <a:r>
              <a:rPr lang="zh-TW" altLang="en-US" sz="9600" b="1" i="0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分級醫療目的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6F203A6-9110-4E4F-85FF-1851269CB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039" y="4947920"/>
            <a:ext cx="9860547" cy="685116"/>
          </a:xfrm>
        </p:spPr>
        <p:txBody>
          <a:bodyPr>
            <a:normAutofit/>
          </a:bodyPr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EA5BB7-5B71-4B52-AD7F-3BA82A6177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1BDD5A-B952-463D-8BF6-F89EC6F21C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C2EF86-4721-4AC5-AC3A-5343FE12BA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2A6C7C-49DA-4D7E-9647-1696C74DF8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100664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53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DC1B98-B8E7-420E-8378-FA6B83C0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A6DC49-6F1B-4448-A371-5759B0193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387" y="1409783"/>
            <a:ext cx="11637666" cy="3849624"/>
          </a:xfrm>
        </p:spPr>
        <p:txBody>
          <a:bodyPr vert="horz" anchor="ctr">
            <a:noAutofit/>
          </a:bodyPr>
          <a:lstStyle/>
          <a:p>
            <a:pPr marL="0" indent="0">
              <a:buNone/>
            </a:pPr>
            <a:r>
              <a:rPr lang="zh-TW" altLang="en-US" sz="6000" dirty="0"/>
              <a:t>讓醫院</a:t>
            </a:r>
            <a:r>
              <a:rPr lang="zh-TW" altLang="en-US" sz="6000" dirty="0">
                <a:highlight>
                  <a:srgbClr val="FFFF00"/>
                </a:highlight>
              </a:rPr>
              <a:t>專注照顧急重症病患</a:t>
            </a:r>
            <a:r>
              <a:rPr lang="zh-TW" altLang="en-US" sz="6000" dirty="0"/>
              <a:t>，民眾生病</a:t>
            </a:r>
            <a:r>
              <a:rPr lang="zh-TW" altLang="en-US" sz="6000" dirty="0">
                <a:highlight>
                  <a:srgbClr val="FFFF00"/>
                </a:highlight>
              </a:rPr>
              <a:t>先至家庭醫師或附近診所就醫</a:t>
            </a:r>
            <a:r>
              <a:rPr lang="zh-TW" altLang="en-US" sz="6000" dirty="0"/>
              <a:t>，經醫師診療後，</a:t>
            </a:r>
            <a:r>
              <a:rPr lang="zh-TW" altLang="en-US" sz="6000" dirty="0">
                <a:highlight>
                  <a:srgbClr val="FFFF00"/>
                </a:highlight>
              </a:rPr>
              <a:t>依病情需要</a:t>
            </a:r>
            <a:r>
              <a:rPr lang="zh-TW" altLang="en-US" sz="6000" dirty="0"/>
              <a:t>，</a:t>
            </a:r>
            <a:r>
              <a:rPr lang="zh-TW" altLang="en-US" sz="6000" dirty="0">
                <a:highlight>
                  <a:srgbClr val="FFFF00"/>
                </a:highlight>
              </a:rPr>
              <a:t>轉診至其他專科診所或醫院照護</a:t>
            </a:r>
            <a:r>
              <a:rPr lang="zh-TW" altLang="en-US" sz="6000" dirty="0"/>
              <a:t>，</a:t>
            </a:r>
            <a:r>
              <a:rPr lang="zh-TW" altLang="en-US" sz="6000" dirty="0">
                <a:highlight>
                  <a:srgbClr val="FFFF00"/>
                </a:highlight>
              </a:rPr>
              <a:t>經轉診治療後</a:t>
            </a:r>
            <a:r>
              <a:rPr lang="zh-TW" altLang="en-US" sz="6000" dirty="0"/>
              <a:t>，</a:t>
            </a:r>
            <a:r>
              <a:rPr lang="zh-TW" altLang="en-US" sz="6000" dirty="0">
                <a:highlight>
                  <a:srgbClr val="FFFF00"/>
                </a:highlight>
              </a:rPr>
              <a:t>依醫師建議轉回原院所或其他適當院所</a:t>
            </a:r>
            <a:r>
              <a:rPr lang="zh-TW" altLang="en-US" sz="6000" dirty="0"/>
              <a:t>，接受後續治療。</a:t>
            </a:r>
          </a:p>
        </p:txBody>
      </p:sp>
    </p:spTree>
    <p:extLst>
      <p:ext uri="{BB962C8B-B14F-4D97-AF65-F5344CB8AC3E}">
        <p14:creationId xmlns:p14="http://schemas.microsoft.com/office/powerpoint/2010/main" val="287096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10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2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21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23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圖片 2">
            <a:extLst>
              <a:ext uri="{FF2B5EF4-FFF2-40B4-BE49-F238E27FC236}">
                <a16:creationId xmlns:a16="http://schemas.microsoft.com/office/drawing/2014/main" id="{0D528E77-81EE-477A-8DFD-399EFEC50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11355" b="62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5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926D9E9-C9E4-44FF-B30E-7D4DE61FB1C7}"/>
              </a:ext>
            </a:extLst>
          </p:cNvPr>
          <p:cNvSpPr txBox="1"/>
          <p:nvPr/>
        </p:nvSpPr>
        <p:spPr>
          <a:xfrm>
            <a:off x="1769532" y="2091263"/>
            <a:ext cx="8652938" cy="246150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9600" b="1" cap="all" spc="-100" dirty="0">
                <a:solidFill>
                  <a:srgbClr val="F0FFF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基層診所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518543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E73B41-4D23-4628-B22E-691749D2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B5B63DD-37B2-4B37-AE40-79D7324F9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2579304" y="-2015776"/>
            <a:ext cx="6739232" cy="116426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8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基層診所定義</a:t>
            </a:r>
            <a:r>
              <a:rPr lang="en-US" altLang="zh-TW" sz="7200" b="1" dirty="0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微軟正黑體" panose="020B0604030504040204" pitchFamily="34" charset="-120"/>
              </a:rPr>
              <a:t>:</a:t>
            </a:r>
            <a:r>
              <a:rPr lang="zh-TW" altLang="en-US" sz="6600" dirty="0"/>
              <a:t>提供第一線照顧，不問有無疾病均能提供持續性服務，整合病人身體心理與社會各層面的醫療保健。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19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456</Words>
  <Application>Microsoft Office PowerPoint</Application>
  <PresentationFormat>寬螢幕</PresentationFormat>
  <Paragraphs>51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9" baseType="lpstr">
      <vt:lpstr>Biome Light</vt:lpstr>
      <vt:lpstr>Georgia Pro</vt:lpstr>
      <vt:lpstr>Georgia Pro Cond Black</vt:lpstr>
      <vt:lpstr>MS PGothic</vt:lpstr>
      <vt:lpstr>微軟正黑體</vt:lpstr>
      <vt:lpstr>微軟正黑體 Light</vt:lpstr>
      <vt:lpstr>新細明體</vt:lpstr>
      <vt:lpstr>標楷體</vt:lpstr>
      <vt:lpstr>Castellar</vt:lpstr>
      <vt:lpstr>Courier New</vt:lpstr>
      <vt:lpstr>Garamond</vt:lpstr>
      <vt:lpstr>Script MT Bold</vt:lpstr>
      <vt:lpstr>Segoe UI</vt:lpstr>
      <vt:lpstr>Wide Latin</vt:lpstr>
      <vt:lpstr>Wingdings</vt:lpstr>
      <vt:lpstr>SavonVTI</vt:lpstr>
      <vt:lpstr>分級醫療</vt:lpstr>
      <vt:lpstr>醫療分級分為4級，由嚴重程度排列(輕到重)分別是：</vt:lpstr>
      <vt:lpstr>分級醫療會帶來的好處    </vt:lpstr>
      <vt:lpstr> </vt:lpstr>
      <vt:lpstr>PowerPoint 簡報</vt:lpstr>
      <vt:lpstr>分級醫療目的</vt:lpstr>
      <vt:lpstr>PowerPoint 簡報</vt:lpstr>
      <vt:lpstr>PowerPoint 簡報</vt:lpstr>
      <vt:lpstr>PowerPoint 簡報</vt:lpstr>
      <vt:lpstr>實例:</vt:lpstr>
      <vt:lpstr>PowerPoint 簡報</vt:lpstr>
      <vt:lpstr>地區醫院定義:</vt:lpstr>
      <vt:lpstr>病房數</vt:lpstr>
      <vt:lpstr>實例:</vt:lpstr>
      <vt:lpstr>PowerPoint 簡報</vt:lpstr>
      <vt:lpstr>區域醫院定義:</vt:lpstr>
      <vt:lpstr>病房數:</vt:lpstr>
      <vt:lpstr>實例:</vt:lpstr>
      <vt:lpstr>PowerPoint 簡報</vt:lpstr>
      <vt:lpstr>醫療中心定義:</vt:lpstr>
      <vt:lpstr>病房數:</vt:lpstr>
      <vt:lpstr>實例: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分級醫療</dc:title>
  <dc:creator>冠瀅 游</dc:creator>
  <cp:lastModifiedBy>user</cp:lastModifiedBy>
  <cp:revision>1</cp:revision>
  <dcterms:created xsi:type="dcterms:W3CDTF">2020-03-14T07:25:00Z</dcterms:created>
  <dcterms:modified xsi:type="dcterms:W3CDTF">2020-03-17T07:15:13Z</dcterms:modified>
</cp:coreProperties>
</file>