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60" r:id="rId3"/>
    <p:sldId id="262" r:id="rId4"/>
    <p:sldId id="264" r:id="rId5"/>
    <p:sldId id="257" r:id="rId6"/>
    <p:sldId id="263" r:id="rId7"/>
    <p:sldId id="259" r:id="rId8"/>
    <p:sldId id="258" r:id="rId9"/>
    <p:sldId id="261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00"/>
    <a:srgbClr val="FFFFFF"/>
    <a:srgbClr val="E40484"/>
    <a:srgbClr val="66FF99"/>
    <a:srgbClr val="33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4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63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95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16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87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20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04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166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4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0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32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7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20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8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27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4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03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9FF76D-F5F8-4046-9E8A-CA8F0C4799D3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B41E40-FAEE-448F-BFC6-259D6A41A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3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8861" y="2278411"/>
            <a:ext cx="7766936" cy="1646302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7030A0"/>
                </a:solidFill>
              </a:rPr>
              <a:t>主題</a:t>
            </a:r>
            <a:r>
              <a:rPr lang="en-US" altLang="zh-TW" sz="10000" dirty="0" smtClean="0">
                <a:solidFill>
                  <a:srgbClr val="7030A0"/>
                </a:solidFill>
              </a:rPr>
              <a:t>:</a:t>
            </a:r>
            <a:r>
              <a:rPr lang="zh-TW" altLang="en-US" sz="10000" dirty="0" smtClean="0">
                <a:solidFill>
                  <a:srgbClr val="0070C0"/>
                </a:solidFill>
              </a:rPr>
              <a:t>冰雹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45269" y="6171818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組員</a:t>
            </a:r>
            <a:r>
              <a:rPr lang="en-US" altLang="zh-TW" sz="4000" dirty="0" smtClean="0">
                <a:solidFill>
                  <a:srgbClr val="002060"/>
                </a:solidFill>
              </a:rPr>
              <a:t>:15.18.19.20.22.24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4589" y="2207174"/>
            <a:ext cx="10364451" cy="2214694"/>
          </a:xfrm>
        </p:spPr>
        <p:txBody>
          <a:bodyPr>
            <a:normAutofit fontScale="90000"/>
          </a:bodyPr>
          <a:lstStyle/>
          <a:p>
            <a:r>
              <a:rPr lang="en-US" altLang="zh-TW" sz="8800" dirty="0" smtClean="0">
                <a:solidFill>
                  <a:srgbClr val="FF0000"/>
                </a:solidFill>
              </a:rPr>
              <a:t>END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8800" dirty="0" smtClean="0">
                <a:solidFill>
                  <a:srgbClr val="FF9900"/>
                </a:solidFill>
              </a:rPr>
              <a:t>結束</a:t>
            </a:r>
            <a:endParaRPr lang="zh-TW" altLang="en-US" sz="8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885" y="2541910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E40484"/>
                </a:solidFill>
              </a:rPr>
              <a:t>冰雹形成的原因</a:t>
            </a:r>
            <a:endParaRPr lang="zh-TW" altLang="en-US" sz="10000" dirty="0">
              <a:solidFill>
                <a:srgbClr val="E404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2056" y="117693"/>
            <a:ext cx="109412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冰雹和雨、雪一樣是在雲層中形成，是一種</a:t>
            </a:r>
            <a:r>
              <a:rPr lang="zh-TW" altLang="en-US" sz="5400" dirty="0">
                <a:solidFill>
                  <a:srgbClr val="FF0000"/>
                </a:solidFill>
              </a:rPr>
              <a:t>凝結的固態降水（冰）</a:t>
            </a:r>
            <a:r>
              <a:rPr lang="zh-TW" altLang="en-US" sz="5400" dirty="0"/>
              <a:t>。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形成冰雹是在對流雲層中的積雨雲，而且</a:t>
            </a:r>
            <a:r>
              <a:rPr lang="zh-TW" altLang="en-US" sz="5400" dirty="0">
                <a:solidFill>
                  <a:srgbClr val="FF0000"/>
                </a:solidFill>
              </a:rPr>
              <a:t>只有發展旺盛的</a:t>
            </a:r>
            <a:r>
              <a:rPr lang="zh-TW" altLang="en-US" sz="5400" dirty="0">
                <a:solidFill>
                  <a:srgbClr val="FF9900"/>
                </a:solidFill>
              </a:rPr>
              <a:t>積雨雲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才有可能降下</a:t>
            </a:r>
            <a:r>
              <a:rPr lang="zh-TW" altLang="en-US" sz="5400" dirty="0">
                <a:solidFill>
                  <a:srgbClr val="FF0000"/>
                </a:solidFill>
              </a:rPr>
              <a:t>冰雹</a:t>
            </a:r>
            <a:r>
              <a:rPr lang="zh-TW" altLang="en-US" sz="5400" dirty="0"/>
              <a:t>。 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積雨雲和各種雲一樣是</a:t>
            </a:r>
            <a:r>
              <a:rPr lang="zh-TW" altLang="en-US" sz="5400" dirty="0">
                <a:solidFill>
                  <a:srgbClr val="FF0000"/>
                </a:solidFill>
              </a:rPr>
              <a:t>由上升氣流凝結而形成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的。如果大氣對流非常強烈，亦可以形成</a:t>
            </a:r>
            <a:r>
              <a:rPr lang="zh-TW" altLang="en-US" sz="5400" dirty="0" smtClean="0">
                <a:solidFill>
                  <a:schemeClr val="accent6">
                    <a:lumMod val="75000"/>
                  </a:schemeClr>
                </a:solidFill>
              </a:rPr>
              <a:t>積雨雲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303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0717" y="504497"/>
            <a:ext cx="12092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rgbClr val="AE52D9">
                    <a:lumMod val="75000"/>
                  </a:srgbClr>
                </a:solidFill>
              </a:rPr>
              <a:t>雲層昏暗而雲頂較高時</a:t>
            </a:r>
            <a:r>
              <a:rPr lang="zh-TW" altLang="en-US" sz="5400" dirty="0">
                <a:solidFill>
                  <a:srgbClr val="FF0000"/>
                </a:solidFill>
              </a:rPr>
              <a:t>（可達</a:t>
            </a:r>
            <a:r>
              <a:rPr lang="en-US" altLang="zh-TW" sz="5400" dirty="0">
                <a:solidFill>
                  <a:srgbClr val="FF0000"/>
                </a:solidFill>
              </a:rPr>
              <a:t>10</a:t>
            </a:r>
            <a:r>
              <a:rPr lang="zh-TW" altLang="en-US" sz="5400" dirty="0">
                <a:solidFill>
                  <a:srgbClr val="FF0000"/>
                </a:solidFill>
              </a:rPr>
              <a:t>公里左右）</a:t>
            </a:r>
            <a:r>
              <a:rPr lang="zh-TW" altLang="en-US" sz="5400" dirty="0">
                <a:solidFill>
                  <a:prstClr val="black"/>
                </a:solidFill>
              </a:rPr>
              <a:t>，</a:t>
            </a:r>
            <a:r>
              <a:rPr lang="zh-TW" altLang="en-US" sz="5400" dirty="0">
                <a:solidFill>
                  <a:srgbClr val="AE52D9">
                    <a:lumMod val="75000"/>
                  </a:srgbClr>
                </a:solidFill>
              </a:rPr>
              <a:t>雲頂邊緣變得模糊起來，雲頂還常擴張開來</a:t>
            </a:r>
            <a:r>
              <a:rPr lang="zh-TW" altLang="en-US" sz="5400" dirty="0">
                <a:solidFill>
                  <a:prstClr val="black"/>
                </a:solidFill>
              </a:rPr>
              <a:t>，</a:t>
            </a:r>
            <a:r>
              <a:rPr lang="zh-TW" altLang="en-US" sz="5400" dirty="0">
                <a:solidFill>
                  <a:srgbClr val="FF0000"/>
                </a:solidFill>
              </a:rPr>
              <a:t>形成砧狀</a:t>
            </a:r>
            <a:r>
              <a:rPr lang="zh-TW" altLang="en-US" sz="5400" dirty="0">
                <a:solidFill>
                  <a:srgbClr val="AE52D9">
                    <a:lumMod val="75000"/>
                  </a:srgbClr>
                </a:solidFill>
              </a:rPr>
              <a:t>；一般積雨雲可能產生雷陣雨，而只有發展特別強盛的積雨雲，雲體十分高大</a:t>
            </a:r>
            <a:r>
              <a:rPr lang="en-US" altLang="zh-TW" sz="5400" dirty="0">
                <a:solidFill>
                  <a:srgbClr val="AE52D9">
                    <a:lumMod val="75000"/>
                  </a:srgbClr>
                </a:solidFill>
              </a:rPr>
              <a:t>,</a:t>
            </a:r>
            <a:r>
              <a:rPr lang="zh-TW" altLang="en-US" sz="5400" dirty="0">
                <a:solidFill>
                  <a:srgbClr val="AE52D9">
                    <a:lumMod val="75000"/>
                  </a:srgbClr>
                </a:solidFill>
              </a:rPr>
              <a:t>雲中有強烈的上升氣體，雲內有充沛的水分，才會產生</a:t>
            </a:r>
            <a:r>
              <a:rPr lang="zh-TW" altLang="en-US" sz="5400" dirty="0">
                <a:solidFill>
                  <a:srgbClr val="FF0000"/>
                </a:solidFill>
              </a:rPr>
              <a:t>冰雹</a:t>
            </a:r>
            <a:r>
              <a:rPr lang="en-US" altLang="zh-TW" sz="5400" dirty="0">
                <a:solidFill>
                  <a:prstClr val="black"/>
                </a:solidFill>
              </a:rPr>
              <a:t>,</a:t>
            </a:r>
            <a:r>
              <a:rPr lang="zh-TW" altLang="en-US" sz="5400" dirty="0">
                <a:solidFill>
                  <a:srgbClr val="AE52D9">
                    <a:lumMod val="75000"/>
                  </a:srgbClr>
                </a:solidFill>
              </a:rPr>
              <a:t>這種雲通常也稱為</a:t>
            </a:r>
            <a:r>
              <a:rPr lang="zh-TW" altLang="en-US" sz="5400" dirty="0">
                <a:solidFill>
                  <a:srgbClr val="FF0000"/>
                </a:solidFill>
              </a:rPr>
              <a:t>冰雹雲</a:t>
            </a:r>
            <a:r>
              <a:rPr lang="zh-TW" altLang="en-US" sz="5400" dirty="0">
                <a:solidFill>
                  <a:prstClr val="black"/>
                </a:solidFill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21155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979" y="149224"/>
            <a:ext cx="10957035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冰雹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雲是由</a:t>
            </a:r>
            <a:r>
              <a:rPr lang="zh-TW" altLang="en-US" sz="5400" dirty="0" smtClean="0">
                <a:solidFill>
                  <a:srgbClr val="FF0000"/>
                </a:solidFill>
              </a:rPr>
              <a:t>水滴、冰晶和雪花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組成的</a:t>
            </a:r>
            <a:r>
              <a:rPr lang="zh-TW" altLang="en-US" sz="5400" dirty="0" smtClean="0">
                <a:solidFill>
                  <a:srgbClr val="FF0000"/>
                </a:solidFill>
              </a:rPr>
              <a:t>一般為三層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zh-TW" altLang="en-US" sz="5400" dirty="0" smtClean="0">
                <a:solidFill>
                  <a:srgbClr val="FF0000"/>
                </a:solidFill>
              </a:rPr>
              <a:t>最下面一層溫度在</a:t>
            </a:r>
            <a:r>
              <a:rPr lang="en-US" altLang="zh-TW" sz="5400" dirty="0" smtClean="0">
                <a:solidFill>
                  <a:srgbClr val="FF0000"/>
                </a:solidFill>
              </a:rPr>
              <a:t>0℃</a:t>
            </a:r>
            <a:r>
              <a:rPr lang="zh-TW" altLang="en-US" sz="5400" dirty="0" smtClean="0">
                <a:solidFill>
                  <a:srgbClr val="FF0000"/>
                </a:solidFill>
              </a:rPr>
              <a:t>以上，由水滴組成中間溫度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為</a:t>
            </a:r>
            <a:r>
              <a:rPr lang="en-US" altLang="zh-TW" sz="5400" dirty="0" smtClean="0">
                <a:solidFill>
                  <a:srgbClr val="FF0000"/>
                </a:solidFill>
              </a:rPr>
              <a:t>0℃</a:t>
            </a:r>
            <a:r>
              <a:rPr lang="zh-TW" altLang="en-US" sz="5400" dirty="0" smtClean="0">
                <a:solidFill>
                  <a:srgbClr val="FF0000"/>
                </a:solidFill>
              </a:rPr>
              <a:t>至</a:t>
            </a:r>
            <a:r>
              <a:rPr lang="en-US" altLang="zh-TW" sz="5400" dirty="0" smtClean="0">
                <a:solidFill>
                  <a:srgbClr val="FF0000"/>
                </a:solidFill>
              </a:rPr>
              <a:t>-20℃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，由過冷卻</a:t>
            </a:r>
            <a:r>
              <a:rPr lang="zh-TW" altLang="en-US" sz="5400" dirty="0" smtClean="0">
                <a:solidFill>
                  <a:srgbClr val="FF0000"/>
                </a:solidFill>
              </a:rPr>
              <a:t>水滴、冰晶組成最上面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一層溫度在</a:t>
            </a:r>
            <a:r>
              <a:rPr lang="en-US" altLang="zh-TW" sz="5400" dirty="0" smtClean="0">
                <a:solidFill>
                  <a:srgbClr val="FF0000"/>
                </a:solidFill>
              </a:rPr>
              <a:t>20℃</a:t>
            </a:r>
            <a:r>
              <a:rPr lang="zh-TW" altLang="en-US" sz="5400" dirty="0" smtClean="0">
                <a:solidFill>
                  <a:srgbClr val="FF0000"/>
                </a:solidFill>
              </a:rPr>
              <a:t>以下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，基本上是由</a:t>
            </a:r>
            <a:r>
              <a:rPr lang="zh-TW" altLang="en-US" sz="5400" dirty="0" smtClean="0">
                <a:solidFill>
                  <a:srgbClr val="FF0000"/>
                </a:solidFill>
              </a:rPr>
              <a:t>冰晶和雪花組成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。 在</a:t>
            </a:r>
            <a:r>
              <a:rPr lang="zh-TW" altLang="en-US" sz="5400" dirty="0" smtClean="0">
                <a:solidFill>
                  <a:srgbClr val="FF0000"/>
                </a:solidFill>
              </a:rPr>
              <a:t>冰雹雲中氣流是很強盛的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</a:rPr>
              <a:t>雲中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的</a:t>
            </a:r>
            <a:r>
              <a:rPr lang="zh-TW" altLang="en-US" sz="5400" dirty="0" smtClean="0">
                <a:solidFill>
                  <a:srgbClr val="FF0000"/>
                </a:solidFill>
              </a:rPr>
              <a:t>上升氣流比一般雲強雷雨</a:t>
            </a:r>
            <a:endParaRPr lang="en-US" altLang="zh-TW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3.7037E-6 L 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1434" y="111667"/>
            <a:ext cx="1081514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200" dirty="0">
                <a:solidFill>
                  <a:srgbClr val="FF0000"/>
                </a:solidFill>
              </a:rPr>
              <a:t>強烈的上升氣流</a:t>
            </a:r>
            <a:r>
              <a:rPr lang="zh-TW" altLang="en-US" sz="5200" dirty="0">
                <a:solidFill>
                  <a:srgbClr val="274FA4">
                    <a:lumMod val="75000"/>
                  </a:srgbClr>
                </a:solidFill>
              </a:rPr>
              <a:t>給</a:t>
            </a:r>
            <a:r>
              <a:rPr lang="zh-TW" altLang="en-US" sz="5200" dirty="0">
                <a:solidFill>
                  <a:srgbClr val="FF0000"/>
                </a:solidFill>
              </a:rPr>
              <a:t>雹雲輸送了充分的水氣</a:t>
            </a:r>
            <a:r>
              <a:rPr lang="zh-TW" altLang="en-US" sz="5200" dirty="0">
                <a:solidFill>
                  <a:srgbClr val="274FA4">
                    <a:lumMod val="75000"/>
                  </a:srgbClr>
                </a:solidFill>
              </a:rPr>
              <a:t>，並且</a:t>
            </a:r>
            <a:r>
              <a:rPr lang="zh-TW" altLang="en-US" sz="5200" dirty="0">
                <a:solidFill>
                  <a:srgbClr val="FF0000"/>
                </a:solidFill>
              </a:rPr>
              <a:t>支撐冰雹粒子停留在雲中</a:t>
            </a:r>
            <a:r>
              <a:rPr lang="zh-TW" altLang="en-US" sz="5200" dirty="0">
                <a:solidFill>
                  <a:srgbClr val="274FA4">
                    <a:lumMod val="75000"/>
                  </a:srgbClr>
                </a:solidFill>
              </a:rPr>
              <a:t>，使它</a:t>
            </a:r>
            <a:r>
              <a:rPr lang="zh-TW" altLang="en-US" sz="5200" dirty="0">
                <a:solidFill>
                  <a:srgbClr val="FF0000"/>
                </a:solidFill>
              </a:rPr>
              <a:t>形成更大的冰雹</a:t>
            </a:r>
            <a:r>
              <a:rPr lang="zh-TW" altLang="en-US" sz="5200" dirty="0">
                <a:solidFill>
                  <a:srgbClr val="274FA4">
                    <a:lumMod val="75000"/>
                  </a:srgbClr>
                </a:solidFill>
              </a:rPr>
              <a:t>。 </a:t>
            </a:r>
            <a:r>
              <a:rPr lang="zh-TW" altLang="en-US" sz="5200" dirty="0">
                <a:solidFill>
                  <a:srgbClr val="FF0000"/>
                </a:solidFill>
              </a:rPr>
              <a:t>小冰雹是在對流雲內由雹胚上下數次和過冷水滴碰並而增長起來的，當冰雹在上升氣流時因其自身重量而下降到地面。大冰雹是在具有一支很強的斜升氣流 、 液態水的含量充沛的雷暴雲中產生的。</a:t>
            </a:r>
          </a:p>
        </p:txBody>
      </p:sp>
    </p:spTree>
    <p:extLst>
      <p:ext uri="{BB962C8B-B14F-4D97-AF65-F5344CB8AC3E}">
        <p14:creationId xmlns:p14="http://schemas.microsoft.com/office/powerpoint/2010/main" val="40618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451" y="2762628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9600" dirty="0" smtClean="0">
                <a:solidFill>
                  <a:schemeClr val="accent6">
                    <a:lumMod val="75000"/>
                  </a:schemeClr>
                </a:solidFill>
              </a:rPr>
              <a:t>實際情</a:t>
            </a:r>
            <a:r>
              <a:rPr lang="zh-TW" altLang="en-US" sz="9600" dirty="0">
                <a:solidFill>
                  <a:schemeClr val="accent6">
                    <a:lumMod val="75000"/>
                  </a:schemeClr>
                </a:solidFill>
              </a:rPr>
              <a:t>況</a:t>
            </a:r>
          </a:p>
        </p:txBody>
      </p:sp>
    </p:spTree>
    <p:extLst>
      <p:ext uri="{BB962C8B-B14F-4D97-AF65-F5344CB8AC3E}">
        <p14:creationId xmlns:p14="http://schemas.microsoft.com/office/powerpoint/2010/main" val="425562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5311" y="1229710"/>
            <a:ext cx="11603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chemeClr val="accent1"/>
                </a:solidFill>
                <a:latin typeface="Meiryo"/>
              </a:rPr>
              <a:t>義大利</a:t>
            </a:r>
            <a:r>
              <a:rPr lang="zh-TW" altLang="en-US" sz="4400" dirty="0">
                <a:solidFill>
                  <a:srgbClr val="9900CC"/>
                </a:solidFill>
                <a:latin typeface="Meiryo"/>
              </a:rPr>
              <a:t>首都</a:t>
            </a:r>
            <a:r>
              <a:rPr lang="zh-TW" altLang="en-US" sz="4400" dirty="0">
                <a:solidFill>
                  <a:schemeClr val="tx2"/>
                </a:solidFill>
                <a:latin typeface="Meiryo"/>
              </a:rPr>
              <a:t>羅馬</a:t>
            </a:r>
            <a:r>
              <a:rPr lang="zh-TW" altLang="en-US" sz="4400" dirty="0">
                <a:solidFill>
                  <a:srgbClr val="9900CC"/>
                </a:solidFill>
                <a:latin typeface="Meiryo"/>
              </a:rPr>
              <a:t>（</a:t>
            </a:r>
            <a:r>
              <a:rPr lang="en-US" altLang="zh-TW" sz="4400" dirty="0">
                <a:solidFill>
                  <a:srgbClr val="9900CC"/>
                </a:solidFill>
                <a:latin typeface="Meiryo"/>
              </a:rPr>
              <a:t>Rome</a:t>
            </a:r>
            <a:r>
              <a:rPr lang="zh-TW" altLang="en-US" sz="4400" dirty="0">
                <a:solidFill>
                  <a:srgbClr val="9900CC"/>
                </a:solidFill>
                <a:latin typeface="Meiryo"/>
              </a:rPr>
              <a:t>）在當地時間</a:t>
            </a:r>
            <a:r>
              <a:rPr lang="en-US" altLang="zh-TW" sz="4400" dirty="0">
                <a:solidFill>
                  <a:schemeClr val="tx2"/>
                </a:solidFill>
                <a:latin typeface="Meiryo"/>
              </a:rPr>
              <a:t>21</a:t>
            </a:r>
            <a:r>
              <a:rPr lang="zh-TW" altLang="en-US" sz="4400" dirty="0">
                <a:solidFill>
                  <a:schemeClr val="tx2"/>
                </a:solidFill>
                <a:latin typeface="Meiryo"/>
              </a:rPr>
              <a:t>日</a:t>
            </a:r>
            <a:r>
              <a:rPr lang="zh-TW" altLang="en-US" sz="4400" dirty="0">
                <a:solidFill>
                  <a:srgbClr val="9900CC"/>
                </a:solidFill>
                <a:latin typeface="Meiryo"/>
              </a:rPr>
              <a:t>晚間遇到惡劣天氣，除了暴風雨造成部分地區淹水外，還在短時間內降下大量冰雹，讓一些街道變成整片汪洋</a:t>
            </a:r>
            <a:r>
              <a:rPr lang="zh-TW" altLang="en-US" sz="4400" dirty="0">
                <a:solidFill>
                  <a:schemeClr val="tx2"/>
                </a:solidFill>
                <a:latin typeface="Meiryo"/>
              </a:rPr>
              <a:t>「冰雹海」</a:t>
            </a:r>
            <a:r>
              <a:rPr lang="zh-TW" altLang="en-US" sz="4400" dirty="0">
                <a:solidFill>
                  <a:srgbClr val="9900CC"/>
                </a:solidFill>
                <a:latin typeface="Meiryo"/>
              </a:rPr>
              <a:t>，四周白茫茫一片，許多汽車因此被卡在路上無法動彈，車上的人只好紛紛棄車倉皇逃命，冰雹洪水也湧入地鐵，造成</a:t>
            </a:r>
            <a:r>
              <a:rPr lang="en-US" altLang="zh-TW" sz="4400" dirty="0">
                <a:solidFill>
                  <a:srgbClr val="9900CC"/>
                </a:solidFill>
                <a:latin typeface="Meiryo"/>
              </a:rPr>
              <a:t>7</a:t>
            </a:r>
            <a:r>
              <a:rPr lang="zh-TW" altLang="en-US" sz="4400" dirty="0">
                <a:solidFill>
                  <a:srgbClr val="9900CC"/>
                </a:solidFill>
                <a:latin typeface="Meiryo"/>
              </a:rPr>
              <a:t>個地鐵站和一個地上車站</a:t>
            </a:r>
            <a:r>
              <a:rPr lang="zh-TW" altLang="en-US" sz="4400" dirty="0" smtClean="0">
                <a:solidFill>
                  <a:srgbClr val="9900CC"/>
                </a:solidFill>
                <a:latin typeface="Meiryo"/>
              </a:rPr>
              <a:t>關閉。</a:t>
            </a:r>
            <a:endParaRPr lang="zh-TW" altLang="en-US" sz="4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6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å°é¹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05" y="245295"/>
            <a:ext cx="52387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å°é¹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6" y="0"/>
            <a:ext cx="5255207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118</TotalTime>
  <Words>425</Words>
  <Application>Microsoft Office PowerPoint</Application>
  <PresentationFormat>寬螢幕</PresentationFormat>
  <Paragraphs>10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Meiryo</vt:lpstr>
      <vt:lpstr>新細明體</vt:lpstr>
      <vt:lpstr>Arial</vt:lpstr>
      <vt:lpstr>Tw Cen MT</vt:lpstr>
      <vt:lpstr>小水滴</vt:lpstr>
      <vt:lpstr>主題:冰雹</vt:lpstr>
      <vt:lpstr>冰雹形成的原因</vt:lpstr>
      <vt:lpstr>PowerPoint 簡報</vt:lpstr>
      <vt:lpstr>PowerPoint 簡報</vt:lpstr>
      <vt:lpstr>PowerPoint 簡報</vt:lpstr>
      <vt:lpstr>PowerPoint 簡報</vt:lpstr>
      <vt:lpstr>實際情況</vt:lpstr>
      <vt:lpstr>PowerPoint 簡報</vt:lpstr>
      <vt:lpstr>PowerPoint 簡報</vt:lpstr>
      <vt:lpstr>END 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主題:冰雹</dc:title>
  <dc:creator>user</dc:creator>
  <cp:lastModifiedBy>user</cp:lastModifiedBy>
  <cp:revision>42</cp:revision>
  <dcterms:created xsi:type="dcterms:W3CDTF">2019-02-14T02:22:02Z</dcterms:created>
  <dcterms:modified xsi:type="dcterms:W3CDTF">2019-03-27T00:46:29Z</dcterms:modified>
</cp:coreProperties>
</file>