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8" r:id="rId4"/>
    <p:sldId id="286" r:id="rId5"/>
    <p:sldId id="258" r:id="rId6"/>
    <p:sldId id="282" r:id="rId7"/>
    <p:sldId id="283" r:id="rId8"/>
    <p:sldId id="271" r:id="rId9"/>
    <p:sldId id="260" r:id="rId10"/>
    <p:sldId id="272" r:id="rId11"/>
    <p:sldId id="262" r:id="rId12"/>
    <p:sldId id="273" r:id="rId13"/>
    <p:sldId id="263" r:id="rId14"/>
    <p:sldId id="284" r:id="rId15"/>
    <p:sldId id="280" r:id="rId16"/>
    <p:sldId id="264" r:id="rId17"/>
    <p:sldId id="275" r:id="rId18"/>
    <p:sldId id="265" r:id="rId19"/>
    <p:sldId id="266" r:id="rId20"/>
    <p:sldId id="267" r:id="rId21"/>
    <p:sldId id="278" r:id="rId22"/>
    <p:sldId id="287" r:id="rId23"/>
    <p:sldId id="288" r:id="rId24"/>
    <p:sldId id="289" r:id="rId25"/>
    <p:sldId id="269" r:id="rId26"/>
    <p:sldId id="277" r:id="rId27"/>
    <p:sldId id="279" r:id="rId28"/>
    <p:sldId id="270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D5A1797-1F04-4EA2-9F53-5855BE1CFE12}">
          <p14:sldIdLst>
            <p14:sldId id="256"/>
            <p14:sldId id="268"/>
            <p14:sldId id="286"/>
            <p14:sldId id="258"/>
            <p14:sldId id="282"/>
            <p14:sldId id="283"/>
            <p14:sldId id="271"/>
            <p14:sldId id="260"/>
            <p14:sldId id="272"/>
            <p14:sldId id="262"/>
            <p14:sldId id="273"/>
            <p14:sldId id="263"/>
            <p14:sldId id="284"/>
            <p14:sldId id="280"/>
            <p14:sldId id="264"/>
            <p14:sldId id="275"/>
            <p14:sldId id="265"/>
            <p14:sldId id="266"/>
            <p14:sldId id="267"/>
            <p14:sldId id="278"/>
            <p14:sldId id="287"/>
            <p14:sldId id="288"/>
            <p14:sldId id="289"/>
            <p14:sldId id="269"/>
            <p14:sldId id="277"/>
            <p14:sldId id="27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7F3"/>
    <a:srgbClr val="CCFF99"/>
    <a:srgbClr val="C5F3F7"/>
    <a:srgbClr val="0C0119"/>
    <a:srgbClr val="070119"/>
    <a:srgbClr val="FDFCCF"/>
    <a:srgbClr val="EFA41D"/>
    <a:srgbClr val="F9B459"/>
    <a:srgbClr val="9D75E5"/>
    <a:srgbClr val="C58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3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053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11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72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9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49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37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0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98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86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37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1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92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85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34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8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44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29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58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095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25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48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63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65AA-4D03-49AE-8F64-DC5DE812A0E9}" type="datetimeFigureOut">
              <a:rPr lang="zh-TW" altLang="en-US" smtClean="0"/>
              <a:t>2016/6/8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C5113-5BAA-49DA-839E-78173DCD69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64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65AA-4D03-49AE-8F64-DC5DE812A0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C5113-5BAA-49DA-839E-78173DCD6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0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om.tw/url?sa=i&amp;rct=j&amp;q=&amp;esrc=s&amp;source=images&amp;cd=&amp;cad=rja&amp;uact=8&amp;ved=0ahUKEwjO2db8_ePMAhUMQ48KHe1JA64QjRwIBw&amp;url=http://www.groupon.com.tw/GROUPON-%E6%97%85%E9%81%8A-25604.htm&amp;psig=AFQjCNHQAmEpPEffBeJ6OAlVXeG9o1c7RA&amp;ust=146367317532686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hyperlink" Target="https://www.google.com.tw/url?sa=i&amp;rct=j&amp;q=&amp;esrc=s&amp;source=images&amp;cd=&amp;cad=rja&amp;uact=8&amp;ved=0ahUKEwiW5dS5geTMAhXGKo8KHeoNBvoQjRwIBw&amp;url=http://blog.xuite.net/chad921/twblog/114837918-%E9%98%BF%E9%87%8C%E5%B1%B1%E6%A3%AE%E6%9E%97%E9%81%8A%E6%A8%82%E5%8D%80%E4%B8%80%E6%97%A5%E9%81%8A&amp;psig=AFQjCNFt-iXqzo49kEe4UqYZKsBY75ltMQ&amp;ust=146367417471417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.tw/url?sa=i&amp;rct=j&amp;q=&amp;esrc=s&amp;source=images&amp;cd=&amp;cad=rja&amp;uact=8&amp;ved=0ahUKEwiataXZ3-DMAhVF56YKHWgHC6QQjRwIBw&amp;url=http://thsrc.travel4u.com.tw/Go/Detail?GaotieHolidayScheduleNo%3DCYI02R002&amp;psig=AFQjCNEKTYjGKSVir7mscZovDSFnhwgN9g&amp;ust=146356205969161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com.tw/url?sa=i&amp;rct=j&amp;q=&amp;esrc=s&amp;source=images&amp;cd=&amp;cad=rja&amp;uact=8&amp;ved=0ahUKEwiKoY3bhOTMAhVIqo8KHQtkDykQjRwIBw&amp;url=http://blog.udn.com/changerose/5025572&amp;psig=AFQjCNFtZq3qW93wwthzVsnSuUju6p6ONA&amp;ust=14636749121457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www.google.com.tw/url?sa=i&amp;rct=j&amp;q=&amp;esrc=s&amp;source=images&amp;cd=&amp;cad=rja&amp;uact=8&amp;ved=0ahUKEwiIyYDPheTMAhVGNo8KHUjnBCIQjRwIBw&amp;url=http://www.epochtimes.com/b5/14/7/15/n4200837.htm&amp;psig=AFQjCNFtZq3qW93wwthzVsnSuUju6p6ONA&amp;ust=146367491214578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92068614@N00/5171338168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cranepro.idv.tw/new_forum/modules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rct=j&amp;q=&amp;esrc=s&amp;source=images&amp;cd=&amp;ved=0ahUKEwidyavnzc_MAhVJi5QKHdRsAJ0QjRwIBw&amp;url=https://zh.wikipedia.org/wiki/%E5%8F%B0%E7%81%A3%E4%B8%80%E8%91%89%E8%98%AD&amp;psig=AFQjCNEZgFe-wfIXkIeO_5oOEW6UASGLvA&amp;ust=1462973142240624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ckr.com/photos/134909844@N03/22129078433/" TargetMode="External"/><Relationship Id="rId5" Type="http://schemas.openxmlformats.org/officeDocument/2006/relationships/image" Target="../media/image40.gif"/><Relationship Id="rId4" Type="http://schemas.openxmlformats.org/officeDocument/2006/relationships/hyperlink" Target="http://www.flickr.com/photos/134909844@N03/22129230183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rct=j&amp;q=&amp;esrc=s&amp;source=images&amp;cd=&amp;cad=rja&amp;uact=8&amp;ved=0ahUKEwiNyoKQ2d7MAhVLt48KHQVtCUMQjRwIBw&amp;url=http://www.diamond-tour888.com/other_page_detail.asp?seq%3D187&amp;psig=AFQjCNEdIQp2DWTcKqbZUlBfccVKBVfT5g&amp;ust=1463491516620175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178tour.com.tw/uploadfile/goods3/20150527112735_2017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m.tw/url?sa=i&amp;rct=j&amp;q=&amp;esrc=s&amp;source=images&amp;cd=&amp;cad=rja&amp;uact=8&amp;ved=0ahUKEwiqo5Sq8KnMAhWJQpQKHfHwDbIQjRwIBw&amp;url=http://travel.sina.com/news/spot/2009-02-16/01262369.html&amp;psig=AFQjCNFrGJjqVuI80EKPnD-JaqacK3scgA&amp;ust=146167671483124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rct=j&amp;q=&amp;esrc=s&amp;source=images&amp;cd=&amp;cad=rja&amp;uact=8&amp;ved=0ahUKEwijkd3v2-DMAhVDG6YKHRnpC0MQjRwIBw&amp;url=https://www.youtube.com/watch?v%3DPn8LsX52luo&amp;psig=AFQjCNFsTPa6kaw6Z2FuL7k39USG2xy5dA&amp;ust=146356103723353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8496944" cy="223224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TW" sz="8000" kern="1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sx="99000" sy="99000" algn="ctr" rotWithShape="0">
                    <a:srgbClr val="0E34D8">
                      <a:alpha val="99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5314</a:t>
            </a:r>
            <a:br>
              <a:rPr lang="en-US" altLang="zh-TW" sz="8000" kern="1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sx="99000" sy="99000" algn="ctr" rotWithShape="0">
                    <a:srgbClr val="0E34D8">
                      <a:alpha val="99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</a:br>
            <a:r>
              <a:rPr lang="zh-TW" altLang="en-US" sz="8000" kern="1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sx="99000" sy="99000" algn="ctr" rotWithShape="0">
                    <a:srgbClr val="0E34D8">
                      <a:alpha val="99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世外桃源</a:t>
            </a:r>
            <a:r>
              <a:rPr lang="en-US" altLang="zh-TW" sz="8000" kern="1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sx="99000" sy="99000" algn="ctr" rotWithShape="0">
                    <a:srgbClr val="0E34D8">
                      <a:alpha val="99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-</a:t>
            </a:r>
            <a:br>
              <a:rPr lang="en-US" altLang="zh-TW" sz="8000" kern="1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sx="99000" sy="99000" algn="ctr" rotWithShape="0">
                    <a:srgbClr val="0E34D8">
                      <a:alpha val="99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</a:br>
            <a:r>
              <a:rPr lang="zh-TW" altLang="zh-TW" sz="8000" kern="1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sx="99000" sy="99000" algn="ctr" rotWithShape="0">
                    <a:srgbClr val="0E34D8">
                      <a:alpha val="99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阿里山</a:t>
            </a:r>
            <a:r>
              <a:rPr lang="zh-TW" altLang="zh-TW" sz="8000" kern="1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5400000" sx="99000" sy="99000" algn="ctr" rotWithShape="0">
                    <a:srgbClr val="0E34D8">
                      <a:alpha val="99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國家風景區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71600" y="4869160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姓名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王彧如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指導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姜明雄 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21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885" y="260648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晚霞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 rot="10800000">
            <a:off x="2483768" y="196854"/>
            <a:ext cx="3672408" cy="12744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08595"/>
            <a:ext cx="7632848" cy="4872031"/>
          </a:xfrm>
        </p:spPr>
      </p:pic>
      <p:sp>
        <p:nvSpPr>
          <p:cNvPr id="7" name="矩形 6"/>
          <p:cNvSpPr/>
          <p:nvPr/>
        </p:nvSpPr>
        <p:spPr>
          <a:xfrm>
            <a:off x="683568" y="6480626"/>
            <a:ext cx="9112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TW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://www.ali-nsa.net/Mobile/Content_1.aspx?L=1&amp;T=4&amp;SNO=05003785&amp;PP=Y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DFCC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29071" y="170302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晚霞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 rot="10800000">
            <a:off x="2267744" y="219301"/>
            <a:ext cx="3672408" cy="12744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599" y="1628800"/>
            <a:ext cx="7488832" cy="497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9" y="6545197"/>
            <a:ext cx="85689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:http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://www.178tour.com.tw/uploadfile/goods3/20150527112735_8218.jpg</a:t>
            </a:r>
            <a:endParaRPr lang="zh-TW" altLang="en-US" sz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CC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森林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 rot="10800000">
            <a:off x="2915816" y="116632"/>
            <a:ext cx="3672408" cy="12744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576" y="6516052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://www.jc-evbus.com.tw/jiacheng/areaintro.aspx?cid=48&amp;id=32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28" y="1560459"/>
            <a:ext cx="7507088" cy="5015674"/>
          </a:xfrm>
        </p:spPr>
      </p:pic>
    </p:spTree>
    <p:extLst>
      <p:ext uri="{BB962C8B-B14F-4D97-AF65-F5344CB8AC3E}">
        <p14:creationId xmlns:p14="http://schemas.microsoft.com/office/powerpoint/2010/main" val="5757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CC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23729" y="160677"/>
            <a:ext cx="568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阿里山神木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160677"/>
            <a:ext cx="5976663" cy="134076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http://www.diamond-tour888.com/img/spot/fdg%20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65" y="1660151"/>
            <a:ext cx="5105577" cy="496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79512" y="6629022"/>
            <a:ext cx="8856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:http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://www.diamond-tour888.com/other_page_detail.asp?seq=186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80112" y="2492896"/>
            <a:ext cx="3816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樹齡近三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千年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樹高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52.7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胸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高直徑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4.6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公尺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23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247" y="10721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阿里山</a:t>
            </a:r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神木</a:t>
            </a:r>
            <a:r>
              <a:rPr lang="en-US" altLang="zh-TW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遺跡</a:t>
            </a:r>
            <a:endParaRPr lang="zh-TW" altLang="en-US" sz="8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61120" y="1226418"/>
            <a:ext cx="3168352" cy="3417243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1997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倒塌</a:t>
            </a:r>
          </a:p>
        </p:txBody>
      </p:sp>
      <p:sp>
        <p:nvSpPr>
          <p:cNvPr id="4" name="AutoShape 2" descr="http://photo.pchome.com.tw/s11/d/h/dhlee22560373/book211/p138490574586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http://photo.pchome.com.tw/s11/d/h/dhlee22560373/book211/p138490574586.jp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6" descr="http://photo.pchome.com.tw/s11/d/h/dhlee22560373/book211/p138490574586.jpg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http://img3.groupon.com.tw/fi/G12(679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5" y="1372486"/>
            <a:ext cx="5357299" cy="421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215900" y="6065823"/>
            <a:ext cx="375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:http://www.groupon.com.tw/GROUPON-%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E6%97%85%E9%81%8A-25604.htm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http://0.share.photo.xuite.net/chad921/103718d/8692179/359132858_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252" y="3149628"/>
            <a:ext cx="3636858" cy="27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508104" y="5927324"/>
            <a:ext cx="3250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1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</a:t>
            </a:r>
            <a:r>
              <a:rPr lang="en-US" altLang="zh-TW" sz="1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blog.xuite.net/chad921/</a:t>
            </a:r>
            <a:r>
              <a:rPr lang="en-US" altLang="zh-TW" sz="10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twblog</a:t>
            </a:r>
            <a:r>
              <a:rPr lang="en-US" altLang="zh-TW" sz="1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/11483</a:t>
            </a:r>
          </a:p>
          <a:p>
            <a:r>
              <a:rPr lang="en-US" altLang="zh-TW" sz="1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7918-</a:t>
            </a:r>
            <a:r>
              <a:rPr lang="en-US" altLang="zh-TW" sz="1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%</a:t>
            </a:r>
            <a:r>
              <a:rPr lang="en-US" altLang="zh-TW" sz="1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E9%98%BF%E9%87%8C%E5%B1%B1%E6%</a:t>
            </a:r>
          </a:p>
          <a:p>
            <a:r>
              <a:rPr lang="en-US" altLang="zh-TW" sz="1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A3%AE%E6%9E%97%E9%81%8A%E6%A8%82%E5%8D%80%E4%B8%80%E6%97%A5%E9%81%8A</a:t>
            </a:r>
            <a:endParaRPr lang="zh-TW" altLang="en-US" sz="1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1763583"/>
            <a:ext cx="1632503" cy="13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45425" y="160677"/>
            <a:ext cx="8487015" cy="10360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0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999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鐵路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 rot="10800000">
            <a:off x="2699792" y="116632"/>
            <a:ext cx="3672408" cy="127444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101600">
              <a:srgbClr val="7A61E5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4" y="6525344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http://thsrc.travel4u.com.tw/Go/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Detail?GaotieHolidayScheduleNo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=CYI02R002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10.travel4u.com.tw/Upload/Internal/12/2015121609030863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88" y="1414597"/>
            <a:ext cx="7344816" cy="51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CFB7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阿里山鐵路特色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8024" y="1556792"/>
            <a:ext cx="447484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坡度險峻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獨立山螺旋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阿里山碰壁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蒸汽火車頭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馬蹄形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彎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2" name="Picture 4" descr="http://album.udn.com/community/img/PSN_PHOTO/changerose/f_6113527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37" y="1196752"/>
            <a:ext cx="4383363" cy="29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928048" y="6203987"/>
            <a:ext cx="3573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blog.udn.com/changerose/5025572</a:t>
            </a: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http://www.epochtimes.com/b5/14/7/15/n4200837.htm</a:t>
            </a:r>
          </a:p>
          <a:p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i.epochtimes.com/assets/uploads/2014/07/1407150633071459-600x39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62" y="4190573"/>
            <a:ext cx="4302230" cy="25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 rot="10800000">
            <a:off x="755576" y="116632"/>
            <a:ext cx="7992887" cy="108012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101600">
              <a:srgbClr val="7A61E5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7173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zh-TW" altLang="en-US" sz="3700" kern="100" dirty="0" smtClean="0">
                <a:solidFill>
                  <a:srgbClr val="0E34D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阿里山有豐富的資源，如台灣一葉蘭、</a:t>
            </a:r>
            <a:r>
              <a:rPr lang="zh-TW" altLang="en-US" sz="3700" kern="100" dirty="0">
                <a:solidFill>
                  <a:srgbClr val="0E34D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阿里山</a:t>
            </a:r>
            <a:r>
              <a:rPr lang="zh-TW" altLang="en-US" sz="3700" kern="100" dirty="0" smtClean="0">
                <a:solidFill>
                  <a:srgbClr val="0E34D8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山椒魚，還</a:t>
            </a:r>
            <a:r>
              <a:rPr lang="zh-TW" altLang="en-US" sz="3700" kern="0" dirty="0">
                <a:solidFill>
                  <a:srgbClr val="0E34D8"/>
                </a:solidFill>
                <a:ea typeface="標楷體"/>
                <a:cs typeface="Arial"/>
              </a:rPr>
              <a:t>有</a:t>
            </a:r>
            <a:r>
              <a:rPr lang="zh-TW" altLang="zh-TW" sz="3700" kern="0" dirty="0" smtClean="0">
                <a:solidFill>
                  <a:srgbClr val="0E34D8"/>
                </a:solidFill>
                <a:ea typeface="標楷體"/>
                <a:cs typeface="Arial"/>
              </a:rPr>
              <a:t>鄒族的豆祭</a:t>
            </a:r>
            <a:r>
              <a:rPr lang="zh-TW" altLang="en-US" sz="3700" kern="0" dirty="0" smtClean="0">
                <a:solidFill>
                  <a:srgbClr val="0E34D8"/>
                </a:solidFill>
                <a:ea typeface="標楷體"/>
                <a:cs typeface="Arial"/>
              </a:rPr>
              <a:t>等。</a:t>
            </a:r>
            <a:endParaRPr lang="zh-TW" altLang="zh-TW" sz="3700" kern="100" dirty="0">
              <a:solidFill>
                <a:srgbClr val="0E34D8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24" y="1931120"/>
            <a:ext cx="4289318" cy="431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978388" y="6210740"/>
            <a:ext cx="31077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http://www.ali-nsa.net/user/Article.aspx?Lang=1&amp;SNo=03002418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6204792"/>
            <a:ext cx="2006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https://zh.wikipedia.org/wiki/%E5%8F%B0%E7%81%A3%E4%B8%80%E8%91%89%E8%98%AD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 descr="28.jpg">
            <a:hlinkClick r:id="rId3" tgtFrame="&quot;_blank&quot;" tooltip="&quot;28.jpg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467" y="1897846"/>
            <a:ext cx="4322280" cy="41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-3731" y="6236472"/>
            <a:ext cx="145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75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1750" dirty="0"/>
          </a:p>
        </p:txBody>
      </p:sp>
      <p:sp>
        <p:nvSpPr>
          <p:cNvPr id="8" name="矩形 7"/>
          <p:cNvSpPr/>
          <p:nvPr/>
        </p:nvSpPr>
        <p:spPr>
          <a:xfrm>
            <a:off x="6231527" y="6236472"/>
            <a:ext cx="2797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www.cranepro.idv.tw/new_forum/modules</a:t>
            </a:r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xforum/viewtopic.php?post_id=11521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ellison.idv.tw/www/gallery/2007/20070729/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62" y="1273236"/>
            <a:ext cx="7812360" cy="51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4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251521" y="1618314"/>
            <a:ext cx="4564928" cy="4680520"/>
          </a:xfrm>
        </p:spPr>
        <p:txBody>
          <a:bodyPr>
            <a:noAutofit/>
          </a:bodyPr>
          <a:lstStyle/>
          <a:p>
            <a:pPr marL="142875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zh-TW" altLang="zh-TW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台灣</a:t>
            </a:r>
            <a:r>
              <a:rPr lang="zh-TW" altLang="en-US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一葉蘭</a:t>
            </a:r>
            <a:r>
              <a:rPr lang="zh-TW" altLang="zh-TW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產</a:t>
            </a:r>
            <a:r>
              <a:rPr lang="zh-TW" altLang="zh-TW" sz="3600" b="1" kern="0" spc="60" dirty="0">
                <a:solidFill>
                  <a:srgbClr val="455FDF"/>
                </a:solidFill>
                <a:ea typeface="標楷體"/>
                <a:cs typeface="新細明體"/>
              </a:rPr>
              <a:t>於海拔</a:t>
            </a:r>
            <a:endParaRPr lang="en-US" altLang="zh-TW" sz="3600" b="1" kern="0" spc="60" dirty="0" smtClean="0">
              <a:solidFill>
                <a:srgbClr val="455FDF"/>
              </a:solidFill>
              <a:ea typeface="標楷體"/>
              <a:cs typeface="新細明體"/>
            </a:endParaRPr>
          </a:p>
          <a:p>
            <a:pPr marL="142875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TW" sz="3600" b="1" kern="0" spc="60" dirty="0" smtClean="0">
                <a:solidFill>
                  <a:srgbClr val="455FD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1,500~2,500</a:t>
            </a:r>
            <a:r>
              <a:rPr lang="zh-TW" altLang="zh-TW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公尺</a:t>
            </a:r>
            <a:endParaRPr lang="en-US" altLang="zh-TW" sz="3600" b="1" kern="0" spc="60" dirty="0" smtClean="0">
              <a:solidFill>
                <a:srgbClr val="455FDF"/>
              </a:solidFill>
              <a:ea typeface="標楷體"/>
              <a:cs typeface="新細明體"/>
            </a:endParaRPr>
          </a:p>
          <a:p>
            <a:pPr marL="142875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zh-TW" altLang="zh-TW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森林</a:t>
            </a:r>
            <a:r>
              <a:rPr lang="zh-TW" altLang="en-US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、</a:t>
            </a:r>
            <a:r>
              <a:rPr lang="zh-TW" altLang="zh-TW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潮濕</a:t>
            </a:r>
            <a:r>
              <a:rPr lang="zh-TW" altLang="zh-TW" sz="3600" b="1" kern="0" spc="60" dirty="0">
                <a:solidFill>
                  <a:srgbClr val="455FDF"/>
                </a:solidFill>
                <a:ea typeface="標楷體"/>
                <a:cs typeface="新細明體"/>
              </a:rPr>
              <a:t>岩壁或樹幹</a:t>
            </a:r>
            <a:r>
              <a:rPr lang="zh-TW" altLang="zh-TW" sz="3600" b="1" kern="0" spc="60" dirty="0" smtClean="0">
                <a:solidFill>
                  <a:srgbClr val="455FDF"/>
                </a:solidFill>
                <a:ea typeface="標楷體"/>
                <a:cs typeface="新細明體"/>
              </a:rPr>
              <a:t>上。</a:t>
            </a:r>
            <a:endParaRPr lang="en-US" altLang="zh-TW" sz="3600" kern="100" dirty="0" smtClean="0">
              <a:solidFill>
                <a:srgbClr val="455FDF"/>
              </a:solidFill>
              <a:cs typeface="Times New Roman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1600" y="6388640"/>
            <a:ext cx="4248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http://163.17.44.2/teach/kplant/%E5%8F%B0%E7%81%A3%E4%B8%80%E8%91%89%E8%98%AD/%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E5%8F%B0%E7%81%A3%E4%B8%80%E8%91%89%E8%98%AD.htm</a:t>
            </a:r>
            <a:r>
              <a:rPr lang="zh-TW" alt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48097" y="188640"/>
            <a:ext cx="6336704" cy="129614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台灣一葉蘭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0" y="648181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</p:txBody>
      </p:sp>
      <p:sp>
        <p:nvSpPr>
          <p:cNvPr id="8" name="矩形 7"/>
          <p:cNvSpPr/>
          <p:nvPr/>
        </p:nvSpPr>
        <p:spPr>
          <a:xfrm>
            <a:off x="5652120" y="6416969"/>
            <a:ext cx="3384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https://zh.wikipedia.org/wiki/%E5%8F%B0%E7%81%A3%E4%B8%80%E8%91%89%E8%98%AD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pload.wikimedia.org/wikipedia/commons/thumb/6/63/Pleione.jpg/250px-Plei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618314"/>
            <a:ext cx="3960440" cy="484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6" y="-48173"/>
            <a:ext cx="8951750" cy="671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2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D75E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196" y="265212"/>
            <a:ext cx="8229600" cy="1143000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zh-TW" altLang="en-US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阿里山</a:t>
            </a:r>
            <a:r>
              <a:rPr lang="zh-TW" altLang="en-US" sz="8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山椒魚</a:t>
            </a:r>
            <a:endParaRPr lang="zh-TW" altLang="en-US" sz="8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2132856"/>
            <a:ext cx="3635896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</a:t>
            </a:r>
            <a:r>
              <a:rPr lang="zh-TW" altLang="en-US" sz="6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唯一</a:t>
            </a:r>
            <a:endParaRPr lang="en-US" altLang="zh-TW" sz="60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尾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兩棲類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棲息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高山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潮濕環境。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4" y="188640"/>
            <a:ext cx="8136904" cy="12961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sz="96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94642" y="6165304"/>
            <a:ext cx="5849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zh-TW" altLang="en-US" sz="1200" dirty="0" smtClean="0">
                <a:latin typeface="標楷體"/>
                <a:ea typeface="標楷體"/>
                <a:cs typeface="Times New Roman" panose="02020603050405020304" pitchFamily="18" charset="0"/>
              </a:rPr>
              <a:t>：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www.ellison.idv.tw/ellisonblog/article.asp?id=631</a:t>
            </a: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http://kawashima-ya.jp/?pid=47252240#.VzxsJI9OKIU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2624" y="2059625"/>
            <a:ext cx="6171376" cy="410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209" y="2207380"/>
            <a:ext cx="5949280" cy="395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83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4211960" y="1556792"/>
            <a:ext cx="3024336" cy="1152128"/>
          </a:xfrm>
          <a:prstGeom prst="wedgeRectCallout">
            <a:avLst>
              <a:gd name="adj1" fmla="val -59381"/>
              <a:gd name="adj2" fmla="val 111059"/>
            </a:avLst>
          </a:prstGeom>
          <a:gradFill flip="none" rotWithShape="1">
            <a:gsLst>
              <a:gs pos="0">
                <a:srgbClr val="C58DF7">
                  <a:tint val="66000"/>
                  <a:satMod val="160000"/>
                </a:srgbClr>
              </a:gs>
              <a:gs pos="50000">
                <a:srgbClr val="C58DF7">
                  <a:tint val="44500"/>
                  <a:satMod val="160000"/>
                </a:srgbClr>
              </a:gs>
              <a:gs pos="100000">
                <a:srgbClr val="C58DF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D75E5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阿里山</a:t>
            </a:r>
            <a:endParaRPr lang="en-US" altLang="zh-TW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國家風景區</a:t>
            </a:r>
            <a:endParaRPr lang="zh-TW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03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03" y="0"/>
            <a:ext cx="9144000" cy="65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51520" y="6488668"/>
            <a:ext cx="8820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:http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://kawashima-ya.jp/?pid=47252240#.VzxzkI9OKIU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16632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阿里山山椒魚</a:t>
            </a:r>
            <a:r>
              <a:rPr lang="zh-TW" altLang="en-US" sz="4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有山椒的味道，所以稱作山椒魚。</a:t>
            </a:r>
          </a:p>
        </p:txBody>
      </p:sp>
    </p:spTree>
    <p:extLst>
      <p:ext uri="{BB962C8B-B14F-4D97-AF65-F5344CB8AC3E}">
        <p14:creationId xmlns:p14="http://schemas.microsoft.com/office/powerpoint/2010/main" val="31078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llison.idv.tw/www/gallery/2007/2007072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7" y="0"/>
            <a:ext cx="9127563" cy="607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32625" y="4005064"/>
            <a:ext cx="48013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前腳 四趾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55576" y="6072365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:http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://www.ellison.idv.tw/ellisonblog/article.asp?id=489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07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" y="0"/>
            <a:ext cx="9170461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043608" y="3645024"/>
            <a:ext cx="71096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後腳 五趾 這是山</a:t>
            </a:r>
            <a:r>
              <a:rPr lang="zh-TW" altLang="en-US" sz="6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椒</a:t>
            </a:r>
            <a:endParaRPr lang="en-US" altLang="zh-TW" sz="6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於分類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的重要</a:t>
            </a:r>
            <a:r>
              <a:rPr lang="zh-TW" altLang="en-US" sz="6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依據。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39552" y="630932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http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://www.ellison.idv.tw/ellisonblog/article.asp?id=489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65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8" y="-26107"/>
            <a:ext cx="9176868" cy="613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0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生命豆是鄒族的傳統美食。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-27787" y="6394906"/>
            <a:ext cx="9145016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5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550" dirty="0">
                <a:latin typeface="標楷體" panose="03000509000000000000" pitchFamily="65" charset="-120"/>
                <a:ea typeface="標楷體" panose="03000509000000000000" pitchFamily="65" charset="-120"/>
              </a:rPr>
              <a:t>:http://www.clicktaiwan.com.tw/twlog/article.do?userId=twspot5_cyrc&amp;articleId=7646</a:t>
            </a:r>
            <a:endParaRPr lang="zh-TW" altLang="en-US" sz="15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0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43EBC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43212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豆祭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07504" y="1700808"/>
            <a:ext cx="348598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生命豆生命力強，所以「生命豆祭」取自生生不息的生命力</a:t>
            </a:r>
            <a:r>
              <a:rPr lang="zh-TW" altLang="en-US" sz="3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95736" y="116632"/>
            <a:ext cx="4896544" cy="12961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71" r="-1596"/>
          <a:stretch/>
        </p:blipFill>
        <p:spPr bwMode="auto">
          <a:xfrm>
            <a:off x="3647923" y="1412776"/>
            <a:ext cx="551261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95536" y="6365645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http://www.ali-nsa.net/images/cnt/1/war_dance13.gif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44206" y="5209959"/>
            <a:ext cx="5470119" cy="5847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鄒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族生命</a:t>
            </a:r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豆祭儀式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64636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l.yimg.com/g/images/spaceout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0"/>
            <a:ext cx="61341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.yimg.com/g/images/spaceout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152400"/>
            <a:ext cx="61341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.yimg.com/g/images/spaceout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152400"/>
            <a:ext cx="61341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l.yimg.com/g/images/spaceout.gif">
            <a:hlinkClick r:id="rId6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152400"/>
            <a:ext cx="61341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l.yimg.com/g/images/spaceout.gif">
            <a:hlinkClick r:id="rId6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152400"/>
            <a:ext cx="61341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351" y="0"/>
            <a:ext cx="9179413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-15534" y="6470075"/>
            <a:ext cx="954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:http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://www.flickriver.com/photos/tags/%E7%94%9F%E5%91%BD%E8%B1%86%E7%A5%AD/interesting/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9512" y="6493986"/>
            <a:ext cx="928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:http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://www.flickriver.com/photos/134909844@N03/22715130256/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00"/>
            <a:ext cx="914970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0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8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1835696" y="44624"/>
            <a:ext cx="5256584" cy="2204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zh-TW" sz="615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阿里山的</a:t>
            </a:r>
            <a:r>
              <a:rPr lang="zh-TW" altLang="zh-TW" sz="615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zh-TW" sz="615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</a:t>
            </a:r>
            <a:endParaRPr lang="en-US" altLang="zh-TW" sz="615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615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日出</a:t>
            </a:r>
            <a:endParaRPr lang="en-US" altLang="zh-TW" sz="615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615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雲海</a:t>
            </a:r>
            <a:endParaRPr lang="en-US" altLang="zh-TW" sz="615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615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晚霞</a:t>
            </a:r>
            <a:endParaRPr lang="en-US" altLang="zh-TW" sz="615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615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森林</a:t>
            </a:r>
            <a:endParaRPr lang="en-US" altLang="zh-TW" sz="615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615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鐵路</a:t>
            </a:r>
            <a:endParaRPr lang="zh-TW" altLang="en-US" sz="615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18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6">
              <a:lumMod val="60000"/>
              <a:lumOff val="40000"/>
            </a:schemeClr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25127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日出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 rot="10800000">
            <a:off x="2728667" y="125128"/>
            <a:ext cx="3672408" cy="12744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31422" y="6505509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http://www.diamond-tour888.com/other_page_detail.asp?seq=187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483" y="1700808"/>
            <a:ext cx="38100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diamond-tour888.com/img/spot/hr%20(2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92" y="1510341"/>
            <a:ext cx="7966856" cy="50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23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5F3F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3174" y="54868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阿里山觀日出最佳季節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秋天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192" y="1351310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最佳觀賞地點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祝山車站前平台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1200" dirty="0"/>
              <a:t> </a:t>
            </a:r>
            <a:r>
              <a:rPr lang="en-US" altLang="zh-TW" sz="1200" dirty="0" smtClean="0"/>
              <a:t>            </a:t>
            </a:r>
            <a:endParaRPr lang="zh-TW" altLang="en-US" sz="1200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499992" y="1988840"/>
            <a:ext cx="45365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祝山觀日步道上平台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200" dirty="0" smtClean="0"/>
              <a:t>             </a:t>
            </a:r>
            <a:endParaRPr lang="zh-TW" altLang="en-US" sz="1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8326" y="6093296"/>
            <a:ext cx="929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:http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://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www.vrwalker.net/tw/scenery_view.php?tbname=scenerys&amp;serno=991</a:t>
            </a:r>
          </a:p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://emmm.tw/L3_content.php?L3_id=88870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08" y="2780929"/>
            <a:ext cx="475252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6" y="2886869"/>
            <a:ext cx="4183634" cy="28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-171399"/>
            <a:ext cx="806489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5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146" y="663792"/>
            <a:ext cx="8683322" cy="778098"/>
          </a:xfrm>
        </p:spPr>
        <p:txBody>
          <a:bodyPr>
            <a:no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到達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祝山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車站</a:t>
            </a:r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方式</a:t>
            </a:r>
            <a:r>
              <a:rPr lang="en-US" altLang="zh-TW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6096" y="1309262"/>
            <a:ext cx="4114800" cy="4525963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摸黑搭乘火車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  <a:p>
            <a:endParaRPr lang="en-US" altLang="zh-TW" sz="4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4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暗</a:t>
            </a:r>
            <a:r>
              <a:rPr lang="zh-TW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夜</a:t>
            </a:r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步行上山       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(40-60</a:t>
            </a:r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55670" y="6396136"/>
            <a:ext cx="882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1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s1.kkday.com/images/product/</a:t>
            </a:r>
            <a:r>
              <a:rPr lang="zh-TW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5955/20160126064145_X2M93.jpg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0978" y="2214865"/>
            <a:ext cx="2235002" cy="155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7294" y="5157192"/>
            <a:ext cx="202875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s1.kkday.com/images/product/5955/20160126064145_X2M9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70" y="1153552"/>
            <a:ext cx="5670548" cy="524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 rot="10800000">
            <a:off x="611560" y="116632"/>
            <a:ext cx="7848872" cy="10369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EFA41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65808" y="155541"/>
            <a:ext cx="2880320" cy="96920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126345" y="-16677"/>
            <a:ext cx="2747294" cy="132343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日出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http://www.178tour.com.tw/uploadfile/goods3/20150527112735_201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48" y="1268760"/>
            <a:ext cx="7992888" cy="53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95536" y="6556701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:http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://www.178tour.com.tw/products_2.php?ID=14&amp;language=ch#.VzrXN49OKIU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6E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869" y="0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雲海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60" y="622107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 rot="10800000">
            <a:off x="2731760" y="73540"/>
            <a:ext cx="3672408" cy="127444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BB24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 descr="http://images2.sina.com/travel/news/spot/2009-02-16/U118P210T2D2369F11DT20090216012647.jp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26" y="1484784"/>
            <a:ext cx="8717962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179512" y="6430513"/>
            <a:ext cx="8262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://travel.sina.com/news/spot/2009-02-16/01262369.html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5F3F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3" y="-99716"/>
            <a:ext cx="4164013" cy="1762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61617" y="0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雲海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6" name="Picture 4" descr="https://i.ytimg.com/vi/Pn8LsX52luo/maxres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18" y="1556792"/>
            <a:ext cx="8803890" cy="49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6525344"/>
            <a:ext cx="8262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圖片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://travel.sina.com/news/spot/2009-02-16/01262369.html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445</Words>
  <Application>Microsoft Office PowerPoint</Application>
  <PresentationFormat>如螢幕大小 (4:3)</PresentationFormat>
  <Paragraphs>99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新細明體</vt:lpstr>
      <vt:lpstr>標楷體</vt:lpstr>
      <vt:lpstr>Arial</vt:lpstr>
      <vt:lpstr>Calibri</vt:lpstr>
      <vt:lpstr>Times New Roman</vt:lpstr>
      <vt:lpstr>Office 佈景主題</vt:lpstr>
      <vt:lpstr>1_Office 佈景主題</vt:lpstr>
      <vt:lpstr>5314 世外桃源- 阿里山國家風景區</vt:lpstr>
      <vt:lpstr>PowerPoint 簡報</vt:lpstr>
      <vt:lpstr>PowerPoint 簡報</vt:lpstr>
      <vt:lpstr>日出</vt:lpstr>
      <vt:lpstr>阿里山觀日出最佳季節—秋天 </vt:lpstr>
      <vt:lpstr>到達祝山車站-方式 </vt:lpstr>
      <vt:lpstr>PowerPoint 簡報</vt:lpstr>
      <vt:lpstr>雲海</vt:lpstr>
      <vt:lpstr>PowerPoint 簡報</vt:lpstr>
      <vt:lpstr>晚霞</vt:lpstr>
      <vt:lpstr>PowerPoint 簡報</vt:lpstr>
      <vt:lpstr>森林</vt:lpstr>
      <vt:lpstr>PowerPoint 簡報</vt:lpstr>
      <vt:lpstr>阿里山神木-遺跡</vt:lpstr>
      <vt:lpstr>鐵路</vt:lpstr>
      <vt:lpstr>阿里山鐵路特色</vt:lpstr>
      <vt:lpstr>PowerPoint 簡報</vt:lpstr>
      <vt:lpstr>PowerPoint 簡報</vt:lpstr>
      <vt:lpstr>阿里山山椒魚</vt:lpstr>
      <vt:lpstr>PowerPoint 簡報</vt:lpstr>
      <vt:lpstr>PowerPoint 簡報</vt:lpstr>
      <vt:lpstr>PowerPoint 簡報</vt:lpstr>
      <vt:lpstr>PowerPoint 簡報</vt:lpstr>
      <vt:lpstr>豆祭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阿里山國家風景區</dc:title>
  <dc:creator>user</dc:creator>
  <cp:lastModifiedBy>panda</cp:lastModifiedBy>
  <cp:revision>71</cp:revision>
  <dcterms:created xsi:type="dcterms:W3CDTF">2016-04-27T12:59:20Z</dcterms:created>
  <dcterms:modified xsi:type="dcterms:W3CDTF">2016-06-07T17:17:10Z</dcterms:modified>
</cp:coreProperties>
</file>