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6" r:id="rId1"/>
  </p:sldMasterIdLst>
  <p:handoutMasterIdLst>
    <p:handoutMasterId r:id="rId12"/>
  </p:handoutMasterIdLst>
  <p:sldIdLst>
    <p:sldId id="256" r:id="rId2"/>
    <p:sldId id="258" r:id="rId3"/>
    <p:sldId id="259" r:id="rId4"/>
    <p:sldId id="257" r:id="rId5"/>
    <p:sldId id="261" r:id="rId6"/>
    <p:sldId id="263" r:id="rId7"/>
    <p:sldId id="264" r:id="rId8"/>
    <p:sldId id="262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1AD4B-2D97-4B82-ABB0-C8C728494AC9}" type="datetimeFigureOut">
              <a:rPr lang="zh-TW" altLang="en-US" smtClean="0"/>
              <a:t>2016/1/2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5EB15-6922-42E5-815E-863821FDB1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158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11399795" y="0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第</a:t>
            </a:r>
            <a:r>
              <a:rPr lang="en-US" altLang="zh-TW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7</a:t>
            </a:r>
            <a:r>
              <a:rPr lang="zh-TW" alt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組</a:t>
            </a:r>
            <a:endParaRPr lang="zh-TW" altLang="en-U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89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247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5229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581637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956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9193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498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71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0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雲朵形 7"/>
          <p:cNvSpPr/>
          <p:nvPr userDrawn="1"/>
        </p:nvSpPr>
        <p:spPr>
          <a:xfrm>
            <a:off x="1" y="1"/>
            <a:ext cx="4991100" cy="226060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dirty="0"/>
          </a:p>
        </p:txBody>
      </p:sp>
      <p:sp>
        <p:nvSpPr>
          <p:cNvPr id="7" name="矩形 6"/>
          <p:cNvSpPr/>
          <p:nvPr userDrawn="1"/>
        </p:nvSpPr>
        <p:spPr>
          <a:xfrm>
            <a:off x="11399795" y="0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第</a:t>
            </a:r>
            <a:r>
              <a:rPr lang="en-US" altLang="zh-TW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7</a:t>
            </a:r>
            <a:r>
              <a:rPr lang="zh-TW" alt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組</a:t>
            </a:r>
            <a:endParaRPr lang="zh-TW" altLang="en-U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9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3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58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9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5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7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9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1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search?q=%E7%BE%8E%E6%99%AF&amp;espv=2&amp;biw=1366&amp;bih=599&amp;source=lnms&amp;tbm=isch&amp;sa=X&amp;ved=0ahUKEwjxzb3J6IfKAhVIJaYKHbDzACYQ_AUIBigB(goolewj6qu04--" TargetMode="External"/><Relationship Id="rId2" Type="http://schemas.openxmlformats.org/officeDocument/2006/relationships/hyperlink" Target="http://www.beoptic.com/knowledge-2012-0611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ritney.shop2000.com.tw/product/p1676549" TargetMode="External"/><Relationship Id="rId4" Type="http://schemas.openxmlformats.org/officeDocument/2006/relationships/hyperlink" Target="https://zh.wikipedia.org/wiki/%E7%B4%AB%E5%A4%96%E7%BA%B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" y="0"/>
            <a:ext cx="12193519" cy="70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矩形 8"/>
          <p:cNvSpPr/>
          <p:nvPr/>
        </p:nvSpPr>
        <p:spPr>
          <a:xfrm>
            <a:off x="1709630" y="5185867"/>
            <a:ext cx="879975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i="1" cap="none" spc="0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大安國中第七組</a:t>
            </a:r>
            <a:endParaRPr lang="en-US" altLang="zh-TW" sz="2800" b="1" i="1" cap="none" spc="0" dirty="0" smtClean="0">
              <a:ln w="0"/>
              <a:solidFill>
                <a:schemeClr val="bg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TW" altLang="en-US" sz="2800" b="1" i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組員</a:t>
            </a:r>
            <a:r>
              <a:rPr lang="en-US" altLang="zh-TW" sz="2800" b="1" i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:1.</a:t>
            </a:r>
            <a:r>
              <a:rPr lang="zh-TW" altLang="en-US" sz="2800" b="1" i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王丹君、</a:t>
            </a:r>
            <a:r>
              <a:rPr lang="en-US" altLang="zh-TW" sz="2800" b="1" i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10.</a:t>
            </a:r>
            <a:r>
              <a:rPr lang="zh-TW" altLang="en-US" sz="2800" b="1" i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陳云、</a:t>
            </a:r>
            <a:r>
              <a:rPr lang="en-US" altLang="zh-TW" sz="2800" b="1" i="1" cap="none" spc="0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27.</a:t>
            </a:r>
            <a:r>
              <a:rPr lang="zh-TW" altLang="en-US" sz="2800" b="1" i="1" cap="none" spc="0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袁仁和</a:t>
            </a:r>
            <a:r>
              <a:rPr lang="zh-TW" altLang="en-US" sz="2800" b="1" i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、</a:t>
            </a:r>
            <a:r>
              <a:rPr lang="en-US" altLang="zh-TW" sz="2800" b="1" i="1" cap="none" spc="0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35.</a:t>
            </a:r>
            <a:r>
              <a:rPr lang="zh-TW" altLang="en-US" sz="2800" b="1" i="1" cap="none" spc="0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徐承彥</a:t>
            </a:r>
            <a:endParaRPr lang="zh-TW" altLang="en-US" sz="2800" b="1" i="1" cap="none" spc="0" dirty="0">
              <a:ln w="0"/>
              <a:solidFill>
                <a:schemeClr val="bg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85314" y="1674853"/>
            <a:ext cx="80483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標題</a:t>
            </a:r>
            <a:r>
              <a:rPr lang="en-US" altLang="zh-TW" sz="5400" b="1" cap="none" spc="0" dirty="0" smtClean="0">
                <a:ln/>
                <a:solidFill>
                  <a:schemeClr val="accent3"/>
                </a:solidFill>
                <a:effectLst/>
              </a:rPr>
              <a:t>:</a:t>
            </a:r>
          </a:p>
          <a:p>
            <a:pPr algn="ctr"/>
            <a:r>
              <a:rPr lang="zh-TW" altLang="en-US" sz="5400" b="1" cap="none" spc="0" dirty="0" smtClean="0">
                <a:ln/>
                <a:solidFill>
                  <a:srgbClr val="CF03D4"/>
                </a:solidFill>
                <a:effectLst/>
              </a:rPr>
              <a:t>變色窗</a:t>
            </a:r>
            <a:endParaRPr lang="zh-TW" altLang="en-US" sz="5400" b="1" cap="none" spc="0" dirty="0">
              <a:ln/>
              <a:solidFill>
                <a:srgbClr val="CF03D4"/>
              </a:solidFill>
              <a:effectLst/>
            </a:endParaRPr>
          </a:p>
        </p:txBody>
      </p:sp>
      <p:pic>
        <p:nvPicPr>
          <p:cNvPr id="3" name="田馥甄 - 小幸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3662" y="6213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9969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9" b="25209"/>
          <a:stretch>
            <a:fillRect/>
          </a:stretch>
        </p:blipFill>
        <p:spPr/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42824" y="4265765"/>
            <a:ext cx="10364452" cy="682472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solidFill>
                  <a:schemeClr val="bg2">
                    <a:lumMod val="10000"/>
                  </a:schemeClr>
                </a:solidFill>
              </a:rPr>
              <a:t>謝謝大家</a:t>
            </a:r>
            <a:r>
              <a:rPr lang="en-US" altLang="zh-TW" sz="9600" dirty="0" smtClean="0">
                <a:solidFill>
                  <a:schemeClr val="bg2">
                    <a:lumMod val="10000"/>
                  </a:schemeClr>
                </a:solidFill>
              </a:rPr>
              <a:t>!!</a:t>
            </a:r>
            <a:endParaRPr lang="zh-TW" altLang="en-US" sz="9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14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8468" y="708669"/>
            <a:ext cx="4327925" cy="939826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solidFill>
                  <a:schemeClr val="bg1"/>
                </a:solidFill>
              </a:rPr>
              <a:t>簡報目錄</a:t>
            </a:r>
            <a:endParaRPr lang="zh-TW" altLang="en-US" sz="80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2" action="ppaction://hlinksldjump"/>
              </a:rPr>
              <a:t>研究動機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2" action="ppaction://hlinksldjump"/>
              </a:rPr>
              <a:t>---------------------------------------p.3</a:t>
            </a:r>
            <a:endParaRPr lang="en-US" altLang="zh-TW" b="1" i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 action="ppaction://hlinksldjump"/>
              </a:rPr>
              <a:t>何謂紫外線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 action="ppaction://hlinksldjump"/>
              </a:rPr>
              <a:t>-------------------------------------</a:t>
            </a:r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 action="ppaction://hlinksldjump"/>
              </a:rPr>
              <a:t> 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 action="ppaction://hlinksldjump"/>
              </a:rPr>
              <a:t>p.4</a:t>
            </a:r>
            <a:endParaRPr lang="en-US" altLang="zh-TW" b="1" i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4" action="ppaction://hlinksldjump"/>
              </a:rPr>
              <a:t>紫外線對眼睛的危害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4" action="ppaction://hlinksldjump"/>
              </a:rPr>
              <a:t>------------------------------p.5</a:t>
            </a:r>
            <a:endParaRPr lang="en-US" altLang="zh-TW" b="1" i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dirty="0">
                <a:solidFill>
                  <a:schemeClr val="bg1"/>
                </a:solidFill>
                <a:hlinkClick r:id="rId5" action="ppaction://hlinksldjump"/>
              </a:rPr>
              <a:t>變色鏡片製作</a:t>
            </a:r>
            <a:r>
              <a:rPr lang="zh-TW" altLang="en-US" b="1" dirty="0" smtClean="0">
                <a:solidFill>
                  <a:schemeClr val="bg1"/>
                </a:solidFill>
                <a:hlinkClick r:id="rId5" action="ppaction://hlinksldjump"/>
              </a:rPr>
              <a:t>法</a:t>
            </a:r>
            <a:r>
              <a:rPr lang="en-US" altLang="zh-TW" b="1" dirty="0" smtClean="0">
                <a:solidFill>
                  <a:schemeClr val="bg1"/>
                </a:solidFill>
                <a:hlinkClick r:id="rId5" action="ppaction://hlinksldjump"/>
              </a:rPr>
              <a:t>--------------------------p.6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6" action="ppaction://hlinksldjump"/>
              </a:rPr>
              <a:t>結果應用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6" action="ppaction://hlinksldjump"/>
              </a:rPr>
              <a:t>(</a:t>
            </a:r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6" action="ppaction://hlinksldjump"/>
              </a:rPr>
              <a:t>想法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6" action="ppaction://hlinksldjump"/>
              </a:rPr>
              <a:t>)------------------------------------p.7</a:t>
            </a:r>
            <a:endParaRPr lang="en-US" altLang="zh-TW" b="1" i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i="1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7" action="ppaction://hlinksldjump"/>
              </a:rPr>
              <a:t>補</a:t>
            </a:r>
            <a:r>
              <a:rPr lang="zh-TW" altLang="en-US" dirty="0">
                <a:latin typeface="新細明體 (標題)"/>
                <a:ea typeface="新細明體-ExtB" panose="02020500000000000000" pitchFamily="18" charset="-120"/>
                <a:hlinkClick r:id="rId7" action="ppaction://hlinksldjump"/>
              </a:rPr>
              <a:t>充</a:t>
            </a:r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7" action="ppaction://hlinksldjump"/>
              </a:rPr>
              <a:t>變色</a:t>
            </a:r>
            <a:r>
              <a:rPr lang="zh-TW" altLang="en-US" b="1" i="1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7" action="ppaction://hlinksldjump"/>
              </a:rPr>
              <a:t>窗與隔熱紙</a:t>
            </a:r>
            <a:r>
              <a:rPr lang="en-US" altLang="zh-TW" b="1" i="1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7" action="ppaction://hlinksldjump"/>
              </a:rPr>
              <a:t>(</a:t>
            </a:r>
            <a:r>
              <a:rPr lang="zh-TW" altLang="en-US" b="1" i="1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7" action="ppaction://hlinksldjump"/>
              </a:rPr>
              <a:t>影片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7" action="ppaction://hlinksldjump"/>
              </a:rPr>
              <a:t>)----------------------------p.8</a:t>
            </a:r>
            <a:endParaRPr lang="en-US" altLang="zh-TW" b="1" i="1" dirty="0">
              <a:latin typeface="微軟正黑體 Light" panose="020B0304030504040204" pitchFamily="34" charset="-120"/>
              <a:ea typeface="微軟正黑體 Light" panose="020B0304030504040204" pitchFamily="34" charset="-120"/>
              <a:hlinkClick r:id="rId8" action="ppaction://hlinksldjump"/>
            </a:endParaRPr>
          </a:p>
          <a:p>
            <a:pPr marL="0" indent="0">
              <a:buNone/>
            </a:pPr>
            <a:r>
              <a:rPr lang="zh-TW" altLang="en-US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8" action="ppaction://hlinksldjump"/>
              </a:rPr>
              <a:t>資料來源</a:t>
            </a:r>
            <a:r>
              <a:rPr lang="en-US" altLang="zh-TW" b="1" i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8" action="ppaction://hlinksldjump"/>
              </a:rPr>
              <a:t>---------------------------------------p.9</a:t>
            </a:r>
            <a:endParaRPr lang="en-US" altLang="zh-TW" b="1" i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601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雲朵形圖說文字 9"/>
          <p:cNvSpPr/>
          <p:nvPr/>
        </p:nvSpPr>
        <p:spPr>
          <a:xfrm>
            <a:off x="3400023" y="1785597"/>
            <a:ext cx="8435661" cy="4610636"/>
          </a:xfrm>
          <a:prstGeom prst="cloudCallout">
            <a:avLst>
              <a:gd name="adj1" fmla="val 49291"/>
              <a:gd name="adj2" fmla="val 46030"/>
            </a:avLst>
          </a:prstGeom>
          <a:noFill/>
          <a:ln w="76200">
            <a:solidFill>
              <a:srgbClr val="002060"/>
            </a:solidFill>
          </a:ln>
          <a:scene3d>
            <a:camera prst="orthographicFront"/>
            <a:lightRig rig="threePt" dir="tl">
              <a:rot lat="0" lon="0" rev="1200000"/>
            </a:lightRig>
          </a:scene3d>
          <a:sp3d>
            <a:bevelT w="381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hardEdge"/>
            </a:sp3d>
          </a:bodyPr>
          <a:lstStyle/>
          <a:p>
            <a:r>
              <a:rPr lang="zh-TW" altLang="en-US" sz="3600" dirty="0" smtClean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     </a:t>
            </a:r>
            <a:r>
              <a:rPr lang="en-US" altLang="zh-TW" sz="3600" dirty="0" smtClean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altLang="zh-TW" sz="3600" dirty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.</a:t>
            </a:r>
            <a:r>
              <a:rPr lang="zh-TW" altLang="en-US" sz="3600" dirty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既然有變色眼鏡</a:t>
            </a:r>
            <a:r>
              <a:rPr lang="zh-TW" altLang="en-US" sz="3600" dirty="0" smtClean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，</a:t>
            </a:r>
            <a:endParaRPr lang="en-US" altLang="zh-TW" sz="3600" dirty="0" smtClean="0">
              <a:ln w="0">
                <a:noFill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  <a:p>
            <a:r>
              <a:rPr lang="zh-TW" altLang="en-US" sz="3600" dirty="0" smtClean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變色</a:t>
            </a:r>
            <a:r>
              <a:rPr lang="zh-TW" altLang="en-US" sz="3600" dirty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窗是否也行</a:t>
            </a:r>
            <a:endParaRPr lang="en-US" altLang="zh-TW" sz="3600" dirty="0">
              <a:ln w="0">
                <a:noFill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  <a:p>
            <a:r>
              <a:rPr lang="zh-TW" altLang="en-US" sz="3600" dirty="0" smtClean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      </a:t>
            </a:r>
            <a:r>
              <a:rPr lang="en-US" altLang="zh-TW" sz="3600" dirty="0" smtClean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2</a:t>
            </a:r>
            <a:r>
              <a:rPr lang="en-US" altLang="zh-TW" sz="3600" dirty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.</a:t>
            </a:r>
            <a:r>
              <a:rPr lang="zh-TW" altLang="en-US" sz="3600" dirty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常常有人在</a:t>
            </a:r>
            <a:r>
              <a:rPr lang="zh-TW" altLang="en-US" sz="3600" dirty="0" smtClean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玻璃貼</a:t>
            </a:r>
            <a:r>
              <a:rPr lang="zh-TW" altLang="en-US" sz="3600" dirty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上遮光紙，但效果固定，用「自動」是否更好</a:t>
            </a:r>
            <a:r>
              <a:rPr lang="en-US" altLang="zh-TW" sz="3600" dirty="0">
                <a:ln w="0"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?</a:t>
            </a:r>
            <a:endParaRPr lang="zh-TW" altLang="en-US" sz="3600" dirty="0">
              <a:ln w="0">
                <a:noFill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zh-TW" altLang="en-US" dirty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31065" y="549018"/>
            <a:ext cx="3593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chemeClr val="bg1"/>
                </a:solidFill>
              </a:rPr>
              <a:t>研究動機</a:t>
            </a:r>
            <a:endParaRPr lang="en-US" altLang="zh-TW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4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605307"/>
            <a:ext cx="5074903" cy="1042717"/>
          </a:xfrm>
        </p:spPr>
        <p:txBody>
          <a:bodyPr>
            <a:noAutofit/>
          </a:bodyPr>
          <a:lstStyle/>
          <a:p>
            <a:r>
              <a:rPr lang="zh-TW" altLang="en-US" sz="6600" dirty="0" smtClean="0">
                <a:solidFill>
                  <a:schemeClr val="bg1"/>
                </a:solidFill>
              </a:rPr>
              <a:t>何謂紫外線</a:t>
            </a:r>
            <a:endParaRPr lang="zh-TW" altLang="en-US" sz="6600" dirty="0">
              <a:solidFill>
                <a:schemeClr val="bg1"/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10509787" cy="4059466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近紫外線（</a:t>
            </a:r>
            <a:r>
              <a:rPr lang="en-US" altLang="zh-TW" sz="2800" dirty="0"/>
              <a:t>UVA</a:t>
            </a:r>
            <a:r>
              <a:rPr lang="zh-TW" altLang="en-US" sz="2800" dirty="0" smtClean="0"/>
              <a:t>）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可</a:t>
            </a:r>
            <a:r>
              <a:rPr lang="zh-TW" altLang="en-US" sz="2800" dirty="0"/>
              <a:t>穿透雲層、玻璃進入室內及車內，可穿透至皮膚真皮層，會造成曬黑，也是皮膚老化、出現皺紋及皮膚癌的主因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/>
              <a:t>中紫外線（</a:t>
            </a:r>
            <a:r>
              <a:rPr lang="en-US" altLang="zh-TW" sz="2800" dirty="0"/>
              <a:t>UVB</a:t>
            </a:r>
            <a:r>
              <a:rPr lang="zh-TW" altLang="en-US" sz="2800" dirty="0" smtClean="0"/>
              <a:t>）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會</a:t>
            </a:r>
            <a:r>
              <a:rPr lang="zh-TW" altLang="en-US" sz="2800" dirty="0"/>
              <a:t>引起曬傷及皮膚紅、腫、熱及痛，嚴重者還會起水泡或脫皮（類似燒燙傷之症狀</a:t>
            </a:r>
            <a:r>
              <a:rPr lang="zh-TW" altLang="en-US" sz="2800" dirty="0" smtClean="0"/>
              <a:t>）</a:t>
            </a:r>
            <a:endParaRPr lang="en-US" altLang="zh-TW" sz="2800" dirty="0" smtClean="0"/>
          </a:p>
          <a:p>
            <a:r>
              <a:rPr lang="zh-TW" altLang="en-US" sz="2800" dirty="0"/>
              <a:t>遠紫外線（</a:t>
            </a:r>
            <a:r>
              <a:rPr lang="en-US" altLang="zh-TW" sz="2800" dirty="0"/>
              <a:t>UVC</a:t>
            </a:r>
            <a:r>
              <a:rPr lang="zh-TW" altLang="en-US" sz="2800" dirty="0" smtClean="0"/>
              <a:t>）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可</a:t>
            </a:r>
            <a:r>
              <a:rPr lang="zh-TW" altLang="en-US" sz="2800" dirty="0"/>
              <a:t>被臭氧層所阻隔不會到達地球表面，較不會侵害人體肌膚。</a:t>
            </a:r>
          </a:p>
        </p:txBody>
      </p:sp>
    </p:spTree>
    <p:extLst>
      <p:ext uri="{BB962C8B-B14F-4D97-AF65-F5344CB8AC3E}">
        <p14:creationId xmlns:p14="http://schemas.microsoft.com/office/powerpoint/2010/main" val="12661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558" y="502608"/>
            <a:ext cx="4907475" cy="1545133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</a:rPr>
              <a:t>紫外線對眼睛的傷害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793122" cy="4020829"/>
          </a:xfrm>
        </p:spPr>
        <p:txBody>
          <a:bodyPr>
            <a:normAutofit/>
          </a:bodyPr>
          <a:lstStyle/>
          <a:p>
            <a:pPr lvl="0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結膜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翳狀贅片：俗稱眼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翳</a:t>
            </a:r>
            <a:r>
              <a:rPr lang="zh-TW" altLang="zh-TW" cap="none" dirty="0">
                <a:solidFill>
                  <a:srgbClr val="41414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，男性的發生率高於女性，常見於農漁民等高度且長期暴露於紫外線下的族群。</a:t>
            </a:r>
            <a:endParaRPr lang="zh-TW" altLang="zh-TW" cap="none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Aft>
                <a:spcPct val="0"/>
              </a:spcAft>
            </a:pP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角膜炎：紫外線會造成急性角膜表皮的點狀性角膜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病變。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Aft>
                <a:spcPct val="0"/>
              </a:spcAft>
            </a:pP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白內障：水晶體的混濁現象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。白內障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會有視力模糊、怕強光及近視加深等症狀。</a:t>
            </a:r>
          </a:p>
          <a:p>
            <a:pPr fontAlgn="base">
              <a:spcAft>
                <a:spcPct val="0"/>
              </a:spcAft>
            </a:pP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黃斑部病變：黃斑部病變是中老年人視力喪失的主要原因之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一，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過量紫外線也會對黃斑部造成傷害。</a:t>
            </a:r>
          </a:p>
          <a:p>
            <a:pPr fontAlgn="base">
              <a:spcAft>
                <a:spcPct val="0"/>
              </a:spcAft>
            </a:pP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眼瞼皮膚癌：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眼部周圍皮膚，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膚色較淡者，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危險性高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，長時間過度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曝曬導致眼瞼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皮膚癌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81825" y="95200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41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909" y="360940"/>
            <a:ext cx="4684868" cy="1596177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</a:rPr>
              <a:t>變色鏡片製作法</a:t>
            </a:r>
            <a:endParaRPr lang="zh-TW" alt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altLang="zh-TW" b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浸泡藥水</a:t>
            </a: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直接將透明鏡片浸泡至特殊藥水中，單如用此法容易有變色不均的問題</a:t>
            </a: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&lt;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且時間流逝也會失去作用。</a:t>
            </a:r>
            <a:endParaRPr lang="en-US" altLang="zh-TW" b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鏡片表面鍍變色膜</a:t>
            </a: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透過鍍膜能讓變色效果均勻呈現，但一旦刮到導致膜層手損，受損處將無法變色。</a:t>
            </a:r>
            <a:endParaRPr lang="en-US" altLang="zh-TW" b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採用變色材質</a:t>
            </a: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鏡片本身就使用變色材質製作，不獲因厚度不一而變色不均，效果也是最持久的。</a:t>
            </a:r>
            <a:endParaRPr lang="en-US" altLang="zh-TW" b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9313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3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65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3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3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65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6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3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65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21549"/>
            <a:ext cx="5126417" cy="926948"/>
          </a:xfrm>
        </p:spPr>
        <p:txBody>
          <a:bodyPr>
            <a:normAutofit/>
          </a:bodyPr>
          <a:lstStyle/>
          <a:p>
            <a:r>
              <a:rPr lang="zh-TW" altLang="en-US" sz="5400" b="1" i="1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結果應用</a:t>
            </a:r>
            <a:r>
              <a:rPr lang="en-US" altLang="zh-TW" sz="5400" b="1" i="1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(</a:t>
            </a:r>
            <a:r>
              <a:rPr lang="zh-TW" altLang="en-US" sz="5400" b="1" i="1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想法</a:t>
            </a:r>
            <a:r>
              <a:rPr lang="en-US" altLang="zh-TW" sz="5400" b="1" i="1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)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運用</a:t>
            </a: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</a:p>
          <a:p>
            <a:pPr marL="0" indent="0">
              <a:buNone/>
            </a:pP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1.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浸泡藥水</a:t>
            </a:r>
            <a:endParaRPr lang="en-US" altLang="zh-TW" b="1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2.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鏡片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表面鍍變色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膜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3.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採用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變色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材質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/>
              <a:t>將同樣的手法用於窗戶上，就能減少曝曬在紫外線下的機會</a:t>
            </a:r>
            <a:r>
              <a:rPr lang="en-US" altLang="zh-TW" dirty="0" smtClean="0"/>
              <a:t>!!</a:t>
            </a:r>
            <a:r>
              <a:rPr lang="en-US" altLang="zh-TW" dirty="0" smtClean="0">
                <a:sym typeface="Wingdings" panose="05000000000000000000" pitchFamily="2" charset="2"/>
              </a:rPr>
              <a:t>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7638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60481" y="489729"/>
            <a:ext cx="6543093" cy="1506495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  <a:t>補充</a:t>
            </a:r>
            <a:r>
              <a:rPr lang="en-US" altLang="zh-TW" sz="44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</a:br>
            <a:r>
              <a:rPr lang="zh-TW" altLang="en-US" sz="44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  <a:t>變色窗與隔熱紙</a:t>
            </a:r>
            <a:r>
              <a:rPr lang="en-US" altLang="zh-TW" sz="44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</a:br>
            <a:r>
              <a:rPr lang="en-US" altLang="zh-TW" sz="32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  <a:t>影片</a:t>
            </a:r>
            <a:r>
              <a:rPr lang="en-US" altLang="zh-TW" sz="3200" dirty="0" smtClean="0">
                <a:solidFill>
                  <a:schemeClr val="bg1"/>
                </a:solidFill>
                <a:latin typeface="新細明體 (標題)"/>
                <a:ea typeface="新細明體-ExtB" panose="02020500000000000000" pitchFamily="18" charset="-120"/>
              </a:rPr>
              <a:t>)</a:t>
            </a:r>
            <a:endParaRPr lang="zh-TW" altLang="en-US" sz="3200" dirty="0">
              <a:solidFill>
                <a:schemeClr val="bg1"/>
              </a:solidFill>
              <a:latin typeface="新細明體 (標題)"/>
              <a:ea typeface="新細明體-ExtB" panose="02020500000000000000" pitchFamily="18" charset="-120"/>
            </a:endParaRPr>
          </a:p>
        </p:txBody>
      </p:sp>
      <p:pic>
        <p:nvPicPr>
          <p:cNvPr id="6" name="30412B5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1213" y="2366963"/>
            <a:ext cx="5489575" cy="3424237"/>
          </a:xfrm>
        </p:spPr>
      </p:pic>
    </p:spTree>
    <p:extLst>
      <p:ext uri="{BB962C8B-B14F-4D97-AF65-F5344CB8AC3E}">
        <p14:creationId xmlns:p14="http://schemas.microsoft.com/office/powerpoint/2010/main" val="6904033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39692" y="542925"/>
            <a:ext cx="4211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chemeClr val="bg1"/>
                </a:solidFill>
              </a:rPr>
              <a:t>資料來源</a:t>
            </a:r>
            <a:endParaRPr lang="zh-TW" altLang="en-US" sz="7200" dirty="0">
              <a:solidFill>
                <a:schemeClr val="bg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96215" y="2232337"/>
            <a:ext cx="117798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hlinkClick r:id="rId2" tooltip="點"/>
              </a:rPr>
              <a:t>1.http://www.beoptic.com/knowledge-2012-0611//</a:t>
            </a:r>
            <a:r>
              <a:rPr lang="zh-TW" altLang="en-US" sz="2800" dirty="0" smtClean="0"/>
              <a:t>淺談變色鏡片</a:t>
            </a:r>
            <a:endParaRPr lang="en-US" altLang="zh-TW" sz="2800" dirty="0" smtClean="0"/>
          </a:p>
          <a:p>
            <a:r>
              <a:rPr lang="en-US" altLang="zh-TW" sz="2800" dirty="0" smtClean="0"/>
              <a:t>2.</a:t>
            </a:r>
            <a:r>
              <a:rPr lang="zh-TW" altLang="en-US" sz="2800" dirty="0"/>
              <a:t>背景來源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 </a:t>
            </a:r>
            <a:r>
              <a:rPr lang="en-US" altLang="zh-TW" sz="2800" dirty="0" smtClean="0">
                <a:hlinkClick r:id="rId3"/>
              </a:rPr>
              <a:t>https</a:t>
            </a:r>
            <a:r>
              <a:rPr lang="en-US" altLang="zh-TW" sz="2800" dirty="0">
                <a:hlinkClick r:id="rId3"/>
              </a:rPr>
              <a:t>://www.google.com.tw/search?q=%</a:t>
            </a:r>
            <a:r>
              <a:rPr lang="en-US" altLang="zh-TW" sz="2800" dirty="0" smtClean="0">
                <a:hlinkClick r:id="rId3"/>
              </a:rPr>
              <a:t>E7%BE%8E%E6%99%AF&amp;espv=2&amp;biw=1366&amp;bih=599&amp;source=lnms&amp;tbm=isch&amp;sa=X&amp;ved=0ahUKEwjxzb3J6IfKAhVIJaYKHbDzACYQ_AUIBigB(goolewj6qu04--</a:t>
            </a:r>
            <a:r>
              <a:rPr lang="zh-TW" altLang="en-US" sz="2800" dirty="0" smtClean="0"/>
              <a:t>美景</a:t>
            </a:r>
            <a:r>
              <a:rPr lang="en-US" altLang="zh-TW" sz="2800" dirty="0" smtClean="0"/>
              <a:t>)</a:t>
            </a:r>
          </a:p>
          <a:p>
            <a:r>
              <a:rPr lang="en-US" altLang="zh-TW" sz="2800" dirty="0"/>
              <a:t>3. </a:t>
            </a:r>
            <a:r>
              <a:rPr lang="zh-TW" altLang="en-US" sz="2800" dirty="0" smtClean="0"/>
              <a:t>維基百科</a:t>
            </a:r>
            <a:r>
              <a:rPr lang="en-US" altLang="zh-TW" sz="2800" dirty="0" smtClean="0"/>
              <a:t>—</a:t>
            </a:r>
            <a:r>
              <a:rPr lang="zh-TW" altLang="en-US" sz="2800" dirty="0" smtClean="0"/>
              <a:t>紫外線</a:t>
            </a:r>
            <a:endParaRPr lang="en-US" altLang="zh-TW" sz="2800" dirty="0" smtClean="0"/>
          </a:p>
          <a:p>
            <a:r>
              <a:rPr lang="en-US" altLang="zh-TW" sz="2800" dirty="0" smtClean="0">
                <a:hlinkClick r:id="rId4"/>
              </a:rPr>
              <a:t>https</a:t>
            </a:r>
            <a:r>
              <a:rPr lang="en-US" altLang="zh-TW" sz="2800" dirty="0">
                <a:hlinkClick r:id="rId4"/>
              </a:rPr>
              <a:t>://zh.wikipedia.org/wiki/%</a:t>
            </a:r>
            <a:r>
              <a:rPr lang="en-US" altLang="zh-TW" sz="2800" dirty="0" smtClean="0">
                <a:hlinkClick r:id="rId4"/>
              </a:rPr>
              <a:t>E7%B4%AB%E5%A4%96%E7%BA%BF</a:t>
            </a:r>
            <a:endParaRPr lang="en-US" altLang="zh-TW" sz="2800" dirty="0" smtClean="0"/>
          </a:p>
          <a:p>
            <a:r>
              <a:rPr lang="en-US" altLang="zh-TW" sz="2800" dirty="0"/>
              <a:t>4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紫外線對眼睛的危害</a:t>
            </a:r>
            <a:r>
              <a:rPr lang="en-US" altLang="zh-TW" sz="2800" dirty="0" smtClean="0">
                <a:hlinkClick r:id="rId5"/>
              </a:rPr>
              <a:t>http</a:t>
            </a:r>
            <a:r>
              <a:rPr lang="en-US" altLang="zh-TW" sz="2800" dirty="0">
                <a:hlinkClick r:id="rId5"/>
              </a:rPr>
              <a:t>://britney.shop2000.com.tw/product/p1676549</a:t>
            </a:r>
            <a:endParaRPr lang="en-US" altLang="zh-TW" sz="2800" dirty="0"/>
          </a:p>
          <a:p>
            <a:endParaRPr lang="en-US" altLang="zh-TW" sz="2800" dirty="0" smtClean="0"/>
          </a:p>
          <a:p>
            <a:r>
              <a:rPr lang="en-US" altLang="zh-TW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566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小水滴">
  <a:themeElements>
    <a:clrScheme name="暖調藍色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TM04033925[[fn=小水滴]]</Template>
  <TotalTime>311</TotalTime>
  <Words>529</Words>
  <Application>Microsoft Office PowerPoint</Application>
  <PresentationFormat>寬螢幕</PresentationFormat>
  <Paragraphs>48</Paragraphs>
  <Slides>10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0" baseType="lpstr">
      <vt:lpstr>Tw Cen MT</vt:lpstr>
      <vt:lpstr>微軟正黑體 Light</vt:lpstr>
      <vt:lpstr>新細明體</vt:lpstr>
      <vt:lpstr>新細明體 (標題)</vt:lpstr>
      <vt:lpstr>新細明體-ExtB</vt:lpstr>
      <vt:lpstr>標楷體</vt:lpstr>
      <vt:lpstr>Arial</vt:lpstr>
      <vt:lpstr>Calibri</vt:lpstr>
      <vt:lpstr>Wingdings</vt:lpstr>
      <vt:lpstr>小水滴</vt:lpstr>
      <vt:lpstr>PowerPoint 簡報</vt:lpstr>
      <vt:lpstr>簡報目錄</vt:lpstr>
      <vt:lpstr>PowerPoint 簡報</vt:lpstr>
      <vt:lpstr>何謂紫外線</vt:lpstr>
      <vt:lpstr>紫外線對眼睛的傷害</vt:lpstr>
      <vt:lpstr>變色鏡片製作法</vt:lpstr>
      <vt:lpstr>結果應用(想法)</vt:lpstr>
      <vt:lpstr>補充 變色窗與隔熱紙 (影片)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Batman</dc:creator>
  <cp:lastModifiedBy>bc</cp:lastModifiedBy>
  <cp:revision>26</cp:revision>
  <dcterms:created xsi:type="dcterms:W3CDTF">2015-12-30T11:45:51Z</dcterms:created>
  <dcterms:modified xsi:type="dcterms:W3CDTF">2016-01-02T12:43:52Z</dcterms:modified>
</cp:coreProperties>
</file>