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79" r:id="rId10"/>
    <p:sldId id="262" r:id="rId11"/>
    <p:sldId id="263" r:id="rId12"/>
    <p:sldId id="264" r:id="rId13"/>
    <p:sldId id="265" r:id="rId14"/>
    <p:sldId id="266" r:id="rId15"/>
    <p:sldId id="272" r:id="rId16"/>
    <p:sldId id="271" r:id="rId17"/>
    <p:sldId id="273" r:id="rId18"/>
    <p:sldId id="274" r:id="rId19"/>
    <p:sldId id="277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375FBA-5937-4B46-A0D1-066618115C2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E29991-E234-4C74-9BA0-C575AD1E52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五年一班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19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號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江芸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綺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姜明雄老師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476672"/>
            <a:ext cx="6696743" cy="60441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1755626"/>
          </a:xfrm>
        </p:spPr>
        <p:txBody>
          <a:bodyPr/>
          <a:lstStyle/>
          <a:p>
            <a:r>
              <a:rPr lang="zh-TW" altLang="en-US" dirty="0" smtClean="0">
                <a:latin typeface="+mj-ea"/>
              </a:rPr>
              <a:t>台中公園</a:t>
            </a:r>
            <a:r>
              <a:rPr lang="en-US" altLang="zh-TW" dirty="0" smtClean="0">
                <a:latin typeface="+mj-ea"/>
              </a:rPr>
              <a:t>—</a:t>
            </a:r>
            <a:r>
              <a:rPr lang="zh-TW" altLang="en-US" smtClean="0">
                <a:latin typeface="+mj-ea"/>
              </a:rPr>
              <a:t>湖心亭</a:t>
            </a:r>
            <a:endParaRPr lang="zh-TW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86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" y="0"/>
            <a:ext cx="9138627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r>
              <a:rPr lang="zh-TW" altLang="en-US" b="1" dirty="0" smtClean="0">
                <a:solidFill>
                  <a:schemeClr val="accent3"/>
                </a:solidFill>
                <a:latin typeface="Georgia"/>
              </a:rPr>
              <a:t>初</a:t>
            </a:r>
            <a:r>
              <a:rPr lang="zh-TW" altLang="en-US" b="1" dirty="0">
                <a:solidFill>
                  <a:schemeClr val="accent3"/>
                </a:solidFill>
                <a:latin typeface="Georgia"/>
              </a:rPr>
              <a:t>名為「觀月亭」，</a:t>
            </a:r>
            <a:r>
              <a:rPr lang="en-US" altLang="zh-TW" b="1" dirty="0">
                <a:solidFill>
                  <a:schemeClr val="accent3"/>
                </a:solidFill>
                <a:latin typeface="Georgia"/>
              </a:rPr>
              <a:t>l948</a:t>
            </a:r>
            <a:r>
              <a:rPr lang="zh-TW" altLang="en-US" b="1" dirty="0">
                <a:solidFill>
                  <a:schemeClr val="accent3"/>
                </a:solidFill>
                <a:latin typeface="Georgia"/>
              </a:rPr>
              <a:t>年重新整修後改名「望月亭」。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望月亭</a:t>
            </a:r>
          </a:p>
        </p:txBody>
      </p:sp>
    </p:spTree>
    <p:extLst>
      <p:ext uri="{BB962C8B-B14F-4D97-AF65-F5344CB8AC3E}">
        <p14:creationId xmlns:p14="http://schemas.microsoft.com/office/powerpoint/2010/main" val="1699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/>
          </a:bodyPr>
          <a:lstStyle/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r>
              <a:rPr lang="en-US" altLang="zh-TW" b="1" dirty="0" smtClean="0">
                <a:solidFill>
                  <a:schemeClr val="accent3"/>
                </a:solidFill>
                <a:latin typeface="Georgia"/>
              </a:rPr>
              <a:t>1908</a:t>
            </a:r>
            <a:r>
              <a:rPr lang="zh-TW" altLang="en-US" b="1" dirty="0" smtClean="0">
                <a:solidFill>
                  <a:schemeClr val="accent3"/>
                </a:solidFill>
                <a:latin typeface="Georgia"/>
              </a:rPr>
              <a:t>，紀念</a:t>
            </a:r>
            <a:r>
              <a:rPr lang="zh-TW" altLang="en-US" b="1" dirty="0">
                <a:solidFill>
                  <a:schemeClr val="accent3"/>
                </a:solidFill>
                <a:latin typeface="Georgia"/>
              </a:rPr>
              <a:t>台灣第四任</a:t>
            </a:r>
            <a:r>
              <a:rPr lang="zh-TW" altLang="en-US" b="1" dirty="0" smtClean="0">
                <a:solidFill>
                  <a:schemeClr val="accent3"/>
                </a:solidFill>
                <a:latin typeface="Georgia"/>
              </a:rPr>
              <a:t>總督兒</a:t>
            </a:r>
            <a:r>
              <a:rPr lang="zh-TW" altLang="en-US" b="1" dirty="0">
                <a:solidFill>
                  <a:schemeClr val="accent3"/>
                </a:solidFill>
                <a:latin typeface="Georgia"/>
              </a:rPr>
              <a:t>玉源太郎對於台灣的貢獻，在砲台山上立了大理石雕像</a:t>
            </a:r>
            <a:r>
              <a:rPr lang="zh-TW" altLang="en-US" b="1" dirty="0" smtClean="0">
                <a:solidFill>
                  <a:schemeClr val="accent3"/>
                </a:solidFill>
                <a:latin typeface="Georgia"/>
              </a:rPr>
              <a:t>。</a:t>
            </a:r>
            <a:r>
              <a:rPr lang="zh-TW" altLang="en-US" b="1" dirty="0">
                <a:solidFill>
                  <a:srgbClr val="FFC000"/>
                </a:solidFill>
              </a:rPr>
              <a:t>來源</a:t>
            </a:r>
            <a:r>
              <a:rPr lang="en-US" altLang="zh-TW" b="1" dirty="0">
                <a:solidFill>
                  <a:srgbClr val="FFC000"/>
                </a:solidFill>
              </a:rPr>
              <a:t>:1.</a:t>
            </a:r>
            <a:r>
              <a:rPr lang="zh-TW" altLang="en-US" b="1" dirty="0" smtClean="0">
                <a:solidFill>
                  <a:srgbClr val="FFC000"/>
                </a:solidFill>
              </a:rPr>
              <a:t>福音街</a:t>
            </a:r>
            <a:r>
              <a:rPr lang="en-US" altLang="zh-TW" b="1" dirty="0">
                <a:solidFill>
                  <a:srgbClr val="FFC000"/>
                </a:solidFill>
              </a:rPr>
              <a:t>2.</a:t>
            </a:r>
            <a:r>
              <a:rPr lang="zh-TW" altLang="en-US" b="1" dirty="0">
                <a:solidFill>
                  <a:srgbClr val="FFC000"/>
                </a:solidFill>
              </a:rPr>
              <a:t>櫻前線日本留學教育</a:t>
            </a:r>
            <a:r>
              <a:rPr lang="zh-TW" altLang="en-US" b="1" dirty="0" smtClean="0">
                <a:solidFill>
                  <a:srgbClr val="FFC000"/>
                </a:solidFill>
              </a:rPr>
              <a:t>特刊</a:t>
            </a:r>
            <a:endParaRPr lang="en-US" altLang="zh-TW" b="1" dirty="0" smtClean="0">
              <a:solidFill>
                <a:srgbClr val="FFFFFF"/>
              </a:solidFill>
            </a:endParaRPr>
          </a:p>
          <a:p>
            <a:pPr marL="109728" indent="0">
              <a:buNone/>
            </a:pPr>
            <a:endParaRPr lang="zh-TW" altLang="en-US" b="1" dirty="0">
              <a:solidFill>
                <a:srgbClr val="7030A0"/>
              </a:solidFill>
            </a:endParaRPr>
          </a:p>
          <a:p>
            <a:endParaRPr lang="en-US" altLang="zh-TW" b="1" dirty="0" smtClean="0">
              <a:solidFill>
                <a:srgbClr val="7030A0"/>
              </a:solidFill>
            </a:endParaRPr>
          </a:p>
          <a:p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抗日勝利紀念碑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97428"/>
            <a:ext cx="4733156" cy="58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30" y="0"/>
            <a:ext cx="51435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3531" y="2282"/>
            <a:ext cx="5268261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TW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endParaRPr lang="en-US" altLang="zh-TW" b="1" dirty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endParaRPr lang="en-US" altLang="zh-TW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endParaRPr lang="en-US" altLang="zh-TW" b="1" dirty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建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於</a:t>
            </a:r>
            <a:r>
              <a:rPr lang="en-US" altLang="zh-TW" b="1" dirty="0" smtClean="0">
                <a:solidFill>
                  <a:srgbClr val="FFFFFF"/>
                </a:solidFill>
                <a:latin typeface="Georgia"/>
              </a:rPr>
              <a:t>1911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，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為紀念後藤新平而設立的雕像，位於今兒童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園區內</a:t>
            </a:r>
            <a:r>
              <a:rPr lang="en-US" altLang="zh-TW" b="1" dirty="0">
                <a:solidFill>
                  <a:srgbClr val="FFFFFF"/>
                </a:solidFill>
                <a:latin typeface="Georgia"/>
              </a:rPr>
              <a:t>,</a:t>
            </a:r>
            <a:r>
              <a:rPr lang="en-US" altLang="zh-TW" b="1" dirty="0" smtClean="0">
                <a:solidFill>
                  <a:srgbClr val="FFFFFF"/>
                </a:solidFill>
                <a:latin typeface="Georgia"/>
              </a:rPr>
              <a:t>1974,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改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國父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孫中山</a:t>
            </a:r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endParaRPr lang="en-US" altLang="zh-TW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r>
              <a:rPr lang="zh-TW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/>
              </a:rPr>
              <a:t>來源</a:t>
            </a:r>
            <a:r>
              <a:rPr lang="en-US" altLang="zh-TW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/>
              </a:rPr>
              <a:t>:1.</a:t>
            </a:r>
            <a:r>
              <a:rPr lang="zh-TW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/>
              </a:rPr>
              <a:t>伊恩好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/>
              </a:rPr>
              <a:t>無聊</a:t>
            </a:r>
            <a:endParaRPr lang="en-US" altLang="zh-TW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Georgia"/>
            </a:endParaRPr>
          </a:p>
          <a:p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/>
              </a:rPr>
              <a:t>2.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/>
              </a:rPr>
              <a:t>維基百科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銅像紀念台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95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台中神社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現存石砌台基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、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銅馬與石獅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各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兩座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、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奉獻紀念碑都是台中神社的遺跡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。</a:t>
            </a:r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0000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Georgia"/>
            </a:endParaRPr>
          </a:p>
          <a:p>
            <a:pPr marL="109728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Georgia"/>
              </a:rPr>
              <a:t>來源</a:t>
            </a:r>
            <a:r>
              <a:rPr lang="en-US" altLang="zh-TW" b="1" dirty="0" smtClean="0">
                <a:solidFill>
                  <a:srgbClr val="FF0000"/>
                </a:solidFill>
                <a:latin typeface="Georgia"/>
              </a:rPr>
              <a:t>:1. l think</a:t>
            </a:r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Georgia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Georgia"/>
              </a:rPr>
              <a:t>島上旅行</a:t>
            </a:r>
            <a:endParaRPr lang="en-US" altLang="zh-TW" b="1" dirty="0" smtClean="0">
              <a:solidFill>
                <a:srgbClr val="FF0000"/>
              </a:solidFill>
              <a:latin typeface="Georgia"/>
            </a:endParaRPr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Georgia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Georgia"/>
              </a:rPr>
              <a:t>飛鳥先生的路邊攝影社</a:t>
            </a:r>
            <a:r>
              <a:rPr lang="zh-TW" altLang="en-US" b="1" dirty="0">
                <a:solidFill>
                  <a:srgbClr val="FF0000"/>
                </a:solidFill>
                <a:latin typeface="Georgia"/>
              </a:rPr>
              <a:t/>
            </a:r>
            <a:br>
              <a:rPr lang="zh-TW" altLang="en-US" b="1" dirty="0">
                <a:solidFill>
                  <a:srgbClr val="FF0000"/>
                </a:solidFill>
                <a:latin typeface="Georgia"/>
              </a:rPr>
            </a:br>
            <a:r>
              <a:rPr lang="zh-TW" altLang="en-US" b="1" dirty="0">
                <a:solidFill>
                  <a:srgbClr val="FF0000"/>
                </a:solidFill>
                <a:latin typeface="Georgia"/>
              </a:rPr>
              <a:t/>
            </a:r>
            <a:br>
              <a:rPr lang="zh-TW" altLang="en-US" b="1" dirty="0">
                <a:solidFill>
                  <a:srgbClr val="FF0000"/>
                </a:solidFill>
                <a:latin typeface="Georgia"/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95" y="500100"/>
            <a:ext cx="8068640" cy="64533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95" y="1529408"/>
            <a:ext cx="7988987" cy="53285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954" y="1000200"/>
            <a:ext cx="7202046" cy="58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9939"/>
            <a:ext cx="457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840"/>
            <a:ext cx="4693704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孔子像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b="1" dirty="0" smtClean="0">
              <a:solidFill>
                <a:srgbClr val="FF0000"/>
              </a:solidFill>
              <a:latin typeface="Georgia"/>
            </a:endParaRPr>
          </a:p>
          <a:p>
            <a:endParaRPr lang="en-US" altLang="zh-TW" b="1" dirty="0">
              <a:solidFill>
                <a:srgbClr val="FF0000"/>
              </a:solidFill>
              <a:latin typeface="Georgia"/>
            </a:endParaRPr>
          </a:p>
          <a:p>
            <a:r>
              <a:rPr lang="en-US" altLang="zh-TW" b="1" dirty="0" smtClean="0">
                <a:solidFill>
                  <a:srgbClr val="FFFFFF"/>
                </a:solidFill>
                <a:latin typeface="Georgia"/>
              </a:rPr>
              <a:t>1973</a:t>
            </a:r>
            <a:r>
              <a:rPr lang="zh-TW" altLang="en-US" b="1" dirty="0">
                <a:solidFill>
                  <a:srgbClr val="FFFFFF"/>
                </a:solidFill>
                <a:latin typeface="Georgia"/>
              </a:rPr>
              <a:t>年，由台中與日本的獅子會共同捐贈孔子像力於兒玉源太郎基座上</a:t>
            </a:r>
            <a:r>
              <a:rPr lang="zh-TW" altLang="en-US" b="1" dirty="0" smtClean="0">
                <a:solidFill>
                  <a:srgbClr val="FFFFFF"/>
                </a:solidFill>
                <a:latin typeface="Georgia"/>
              </a:rPr>
              <a:t>。</a:t>
            </a:r>
            <a:endParaRPr lang="en-US" altLang="zh-TW" b="1" dirty="0" smtClean="0">
              <a:solidFill>
                <a:srgbClr val="FFFFFF"/>
              </a:solidFill>
              <a:latin typeface="Georgia"/>
            </a:endParaRPr>
          </a:p>
          <a:p>
            <a:endParaRPr lang="en-US" altLang="zh-TW" b="1" dirty="0">
              <a:solidFill>
                <a:srgbClr val="FF0000"/>
              </a:solidFill>
              <a:latin typeface="Georgia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Georgia"/>
            </a:endParaRPr>
          </a:p>
          <a:p>
            <a:endParaRPr lang="en-US" altLang="zh-TW" b="1" dirty="0">
              <a:solidFill>
                <a:srgbClr val="FF0000"/>
              </a:solidFill>
              <a:latin typeface="Georgia"/>
            </a:endParaRPr>
          </a:p>
          <a:p>
            <a:pPr marL="109728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Georgia"/>
              </a:rPr>
              <a:t>來源</a:t>
            </a:r>
            <a:r>
              <a:rPr lang="en-US" altLang="zh-TW" b="1" dirty="0">
                <a:solidFill>
                  <a:srgbClr val="FF0000"/>
                </a:solidFill>
                <a:latin typeface="Georgia"/>
              </a:rPr>
              <a:t>:1.</a:t>
            </a:r>
            <a:r>
              <a:rPr lang="zh-TW" altLang="en-US" b="1" dirty="0">
                <a:solidFill>
                  <a:srgbClr val="FF0000"/>
                </a:solidFill>
                <a:latin typeface="Georgia"/>
              </a:rPr>
              <a:t>愛圖片</a:t>
            </a:r>
            <a:r>
              <a:rPr lang="zh-TW" altLang="en-US" b="1" dirty="0" smtClean="0">
                <a:solidFill>
                  <a:srgbClr val="FF0000"/>
                </a:solidFill>
                <a:latin typeface="Georgia"/>
              </a:rPr>
              <a:t>網</a:t>
            </a:r>
            <a:endParaRPr lang="en-US" altLang="zh-TW" b="1" dirty="0" smtClean="0">
              <a:solidFill>
                <a:srgbClr val="FF0000"/>
              </a:solidFill>
              <a:latin typeface="Georgia"/>
            </a:endParaRPr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Georgia"/>
              </a:rPr>
              <a:t>2.plurk</a:t>
            </a:r>
            <a:endParaRPr lang="zh-TW" altLang="en-US" b="1" dirty="0">
              <a:solidFill>
                <a:srgbClr val="FF0000"/>
              </a:solidFill>
              <a:latin typeface="Georgia"/>
            </a:endParaRPr>
          </a:p>
          <a:p>
            <a:pPr marL="109728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/>
            </a:r>
            <a:br>
              <a:rPr lang="zh-TW" altLang="en-US" b="1" dirty="0">
                <a:solidFill>
                  <a:srgbClr val="FF0000"/>
                </a:solidFill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66" y="0"/>
            <a:ext cx="515983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放送頭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0"/>
            <a:ext cx="5076056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新細明體"/>
              </a:rPr>
              <a:t>台灣目前僅有二二八和平公園以及台中公園內各有一座，直到</a:t>
            </a:r>
            <a:r>
              <a:rPr lang="en-US" altLang="zh-TW" b="1" dirty="0">
                <a:solidFill>
                  <a:srgbClr val="FFFFFF"/>
                </a:solidFill>
                <a:latin typeface="Calibri"/>
              </a:rPr>
              <a:t>60</a:t>
            </a:r>
            <a:r>
              <a:rPr lang="zh-TW" altLang="en-US" b="1" dirty="0">
                <a:solidFill>
                  <a:srgbClr val="FFFFFF"/>
                </a:solidFill>
                <a:latin typeface="新細明體"/>
              </a:rPr>
              <a:t>年代才停</a:t>
            </a:r>
            <a:r>
              <a:rPr lang="zh-TW" altLang="en-US" b="1" dirty="0" smtClean="0">
                <a:solidFill>
                  <a:srgbClr val="FFFFFF"/>
                </a:solidFill>
                <a:latin typeface="新細明體"/>
              </a:rPr>
              <a:t>用</a:t>
            </a:r>
            <a:endParaRPr lang="en-US" altLang="zh-TW" b="1" dirty="0" smtClean="0">
              <a:solidFill>
                <a:srgbClr val="FFFFFF"/>
              </a:solidFill>
              <a:latin typeface="新細明體"/>
            </a:endParaRPr>
          </a:p>
          <a:p>
            <a:endParaRPr lang="en-US" altLang="zh-TW" b="1" dirty="0">
              <a:solidFill>
                <a:srgbClr val="FFFFFF"/>
              </a:solidFill>
              <a:latin typeface="新細明體"/>
            </a:endParaRPr>
          </a:p>
          <a:p>
            <a:endParaRPr lang="en-US" altLang="zh-TW" b="1" dirty="0" smtClean="0">
              <a:solidFill>
                <a:schemeClr val="accent3"/>
              </a:solidFill>
              <a:latin typeface="新細明體"/>
            </a:endParaRPr>
          </a:p>
          <a:p>
            <a:endParaRPr lang="en-US" altLang="zh-TW" b="1" dirty="0">
              <a:solidFill>
                <a:schemeClr val="accent3"/>
              </a:solidFill>
              <a:latin typeface="新細明體"/>
            </a:endParaRPr>
          </a:p>
          <a:p>
            <a:endParaRPr lang="en-US" altLang="zh-TW" b="1" dirty="0" smtClean="0">
              <a:solidFill>
                <a:schemeClr val="accent3"/>
              </a:solidFill>
              <a:latin typeface="新細明體"/>
            </a:endParaRPr>
          </a:p>
          <a:p>
            <a:endParaRPr lang="en-US" altLang="zh-TW" b="1" dirty="0">
              <a:solidFill>
                <a:schemeClr val="accent3"/>
              </a:solidFill>
              <a:latin typeface="新細明體"/>
            </a:endParaRPr>
          </a:p>
          <a:p>
            <a:endParaRPr lang="en-US" altLang="zh-TW" b="1" dirty="0" smtClean="0">
              <a:solidFill>
                <a:schemeClr val="accent3"/>
              </a:solidFill>
              <a:latin typeface="新細明體"/>
            </a:endParaRPr>
          </a:p>
          <a:p>
            <a:r>
              <a:rPr lang="zh-TW" altLang="en-US" b="1" dirty="0">
                <a:solidFill>
                  <a:schemeClr val="accent3"/>
                </a:solidFill>
                <a:latin typeface="新細明體"/>
              </a:rPr>
              <a:t>來源</a:t>
            </a:r>
            <a:r>
              <a:rPr lang="en-US" altLang="zh-TW" b="1" dirty="0" smtClean="0">
                <a:solidFill>
                  <a:schemeClr val="accent3"/>
                </a:solidFill>
                <a:latin typeface="新細明體"/>
              </a:rPr>
              <a:t>:1.</a:t>
            </a:r>
            <a:r>
              <a:rPr lang="zh-TW" altLang="en-US" b="1" dirty="0" smtClean="0">
                <a:solidFill>
                  <a:schemeClr val="accent3"/>
                </a:solidFill>
                <a:latin typeface="新細明體"/>
              </a:rPr>
              <a:t>遊玩</a:t>
            </a:r>
            <a:r>
              <a:rPr lang="en-US" altLang="zh-TW" b="1" dirty="0" smtClean="0">
                <a:solidFill>
                  <a:schemeClr val="accent3"/>
                </a:solidFill>
                <a:latin typeface="新細明體"/>
              </a:rPr>
              <a:t>IN</a:t>
            </a:r>
          </a:p>
          <a:p>
            <a:r>
              <a:rPr lang="en-US" altLang="zh-TW" b="1" dirty="0" smtClean="0">
                <a:solidFill>
                  <a:schemeClr val="accent3"/>
                </a:solidFill>
                <a:latin typeface="新細明體"/>
              </a:rPr>
              <a:t>2.</a:t>
            </a:r>
            <a:r>
              <a:rPr lang="zh-TW" altLang="en-US" b="1" dirty="0" smtClean="0">
                <a:solidFill>
                  <a:schemeClr val="accent3"/>
                </a:solidFill>
                <a:latin typeface="新細明體"/>
              </a:rPr>
              <a:t>台北市公園主題網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  <a:latin typeface="Arial"/>
              </a:rPr>
              <a:t>1.</a:t>
            </a:r>
            <a:r>
              <a:rPr lang="zh-TW" altLang="en-US" dirty="0" smtClean="0">
                <a:solidFill>
                  <a:srgbClr val="000000"/>
                </a:solidFill>
                <a:latin typeface="Arial"/>
              </a:rPr>
              <a:t>小溪</a:t>
            </a:r>
            <a:endParaRPr lang="en-US" altLang="zh-TW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Arial"/>
              </a:rPr>
              <a:t>2.</a:t>
            </a:r>
            <a:r>
              <a:rPr lang="zh-TW" altLang="en-US" dirty="0" smtClean="0">
                <a:solidFill>
                  <a:srgbClr val="000000"/>
                </a:solidFill>
                <a:latin typeface="Arial"/>
              </a:rPr>
              <a:t>古樹林立</a:t>
            </a:r>
            <a:endParaRPr lang="en-US" altLang="zh-TW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Arial"/>
              </a:rPr>
              <a:t>3.</a:t>
            </a:r>
            <a:r>
              <a:rPr lang="zh-TW" altLang="en-US" dirty="0" smtClean="0">
                <a:solidFill>
                  <a:srgbClr val="000000"/>
                </a:solidFill>
                <a:latin typeface="Arial"/>
              </a:rPr>
              <a:t>中山</a:t>
            </a:r>
            <a:r>
              <a:rPr lang="zh-TW" altLang="en-US" dirty="0">
                <a:solidFill>
                  <a:srgbClr val="000000"/>
                </a:solidFill>
                <a:latin typeface="Arial"/>
              </a:rPr>
              <a:t>橋散心</a:t>
            </a:r>
            <a:endParaRPr lang="en-US" altLang="zh-TW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划船</a:t>
            </a:r>
            <a:endParaRPr lang="en-US" altLang="zh-TW" dirty="0" smtClean="0"/>
          </a:p>
          <a:p>
            <a:r>
              <a:rPr lang="en-US" altLang="zh-TW" b="1" dirty="0" smtClean="0">
                <a:solidFill>
                  <a:srgbClr val="222222"/>
                </a:solidFill>
                <a:latin typeface="Georgia"/>
              </a:rPr>
              <a:t>5.</a:t>
            </a:r>
            <a:r>
              <a:rPr lang="zh-TW" altLang="en-US" b="1" dirty="0" smtClean="0">
                <a:solidFill>
                  <a:srgbClr val="222222"/>
                </a:solidFill>
                <a:latin typeface="Georgia"/>
              </a:rPr>
              <a:t>台灣</a:t>
            </a:r>
            <a:r>
              <a:rPr lang="zh-TW" altLang="en-US" b="1" dirty="0">
                <a:solidFill>
                  <a:srgbClr val="222222"/>
                </a:solidFill>
                <a:latin typeface="Georgia"/>
              </a:rPr>
              <a:t>燈會吉</a:t>
            </a:r>
            <a:r>
              <a:rPr lang="zh-TW" altLang="en-US" b="1" dirty="0" smtClean="0">
                <a:solidFill>
                  <a:srgbClr val="222222"/>
                </a:solidFill>
                <a:latin typeface="Georgia"/>
              </a:rPr>
              <a:t>羊主</a:t>
            </a:r>
            <a:r>
              <a:rPr lang="zh-TW" altLang="en-US" b="1" dirty="0">
                <a:solidFill>
                  <a:srgbClr val="222222"/>
                </a:solidFill>
                <a:latin typeface="Georgia"/>
              </a:rPr>
              <a:t>燈</a:t>
            </a:r>
            <a:endParaRPr lang="en-US" altLang="zh-TW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台中</a:t>
            </a:r>
            <a:r>
              <a:rPr lang="zh-TW" altLang="en-US" dirty="0" smtClean="0"/>
              <a:t>公園哪裡休閒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1691680" cy="6858000"/>
          </a:xfrm>
        </p:spPr>
        <p:txBody>
          <a:bodyPr/>
          <a:lstStyle/>
          <a:p>
            <a:r>
              <a:rPr lang="zh-TW" altLang="en-US" dirty="0" smtClean="0"/>
              <a:t>小溪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0"/>
            <a:ext cx="7956376" cy="685800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>
                <a:solidFill>
                  <a:schemeClr val="accent3"/>
                </a:solidFill>
              </a:rPr>
              <a:t>來源</a:t>
            </a:r>
            <a:r>
              <a:rPr lang="en-US" altLang="zh-TW" dirty="0" smtClean="0">
                <a:solidFill>
                  <a:schemeClr val="accent3"/>
                </a:solidFill>
              </a:rPr>
              <a:t>:</a:t>
            </a:r>
            <a:r>
              <a:rPr lang="en-US" altLang="zh-TW" dirty="0" err="1" smtClean="0">
                <a:solidFill>
                  <a:schemeClr val="accent3"/>
                </a:solidFill>
              </a:rPr>
              <a:t>xuite</a:t>
            </a:r>
            <a:r>
              <a:rPr lang="en-US" altLang="zh-TW" dirty="0" smtClean="0">
                <a:solidFill>
                  <a:schemeClr val="accent3"/>
                </a:solidFill>
              </a:rPr>
              <a:t> </a:t>
            </a:r>
            <a:r>
              <a:rPr lang="zh-TW" altLang="en-US" dirty="0" smtClean="0">
                <a:solidFill>
                  <a:schemeClr val="accent3"/>
                </a:solidFill>
              </a:rPr>
              <a:t>日誌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古樹林木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chemeClr val="accent3"/>
                </a:solidFill>
              </a:rPr>
              <a:t>來源</a:t>
            </a:r>
            <a:r>
              <a:rPr lang="en-US" altLang="zh-TW" dirty="0" smtClean="0">
                <a:solidFill>
                  <a:schemeClr val="accent3"/>
                </a:solidFill>
              </a:rPr>
              <a:t>:</a:t>
            </a:r>
            <a:r>
              <a:rPr lang="zh-TW" altLang="en-US" dirty="0" smtClean="0">
                <a:solidFill>
                  <a:schemeClr val="accent3"/>
                </a:solidFill>
              </a:rPr>
              <a:t>遊玩</a:t>
            </a:r>
            <a:r>
              <a:rPr lang="en-US" altLang="zh-TW" dirty="0" err="1" smtClean="0">
                <a:solidFill>
                  <a:schemeClr val="accent3"/>
                </a:solidFill>
              </a:rPr>
              <a:t>lN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中山橋散心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chemeClr val="accent3"/>
                </a:solidFill>
              </a:rPr>
              <a:t>來源</a:t>
            </a:r>
            <a:r>
              <a:rPr lang="en-US" altLang="zh-TW" dirty="0" smtClean="0">
                <a:solidFill>
                  <a:schemeClr val="accent3"/>
                </a:solidFill>
              </a:rPr>
              <a:t>:</a:t>
            </a:r>
            <a:r>
              <a:rPr lang="zh-TW" altLang="en-US" dirty="0" smtClean="0">
                <a:solidFill>
                  <a:schemeClr val="accent3"/>
                </a:solidFill>
              </a:rPr>
              <a:t>伊恩好無聊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台中公園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4627"/>
            <a:ext cx="9144000" cy="4557927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b="1" dirty="0">
                <a:solidFill>
                  <a:srgbClr val="666699"/>
                </a:solidFill>
              </a:rPr>
              <a:t>臺中公園</a:t>
            </a:r>
            <a:r>
              <a:rPr lang="zh-TW" altLang="zh-TW" dirty="0" smtClean="0">
                <a:solidFill>
                  <a:srgbClr val="666699"/>
                </a:solidFill>
              </a:rPr>
              <a:t>是</a:t>
            </a:r>
            <a:r>
              <a:rPr lang="zh-TW" altLang="en-US" dirty="0" smtClean="0">
                <a:solidFill>
                  <a:srgbClr val="666699"/>
                </a:solidFill>
              </a:rPr>
              <a:t>台灣台中市</a:t>
            </a:r>
            <a:r>
              <a:rPr lang="zh-TW" altLang="zh-TW" dirty="0" smtClean="0">
                <a:solidFill>
                  <a:srgbClr val="666699"/>
                </a:solidFill>
              </a:rPr>
              <a:t>歷史</a:t>
            </a:r>
            <a:r>
              <a:rPr lang="zh-TW" altLang="zh-TW" dirty="0">
                <a:solidFill>
                  <a:srgbClr val="666699"/>
                </a:solidFill>
              </a:rPr>
              <a:t>最悠久的公園，興建</a:t>
            </a:r>
            <a:r>
              <a:rPr lang="zh-TW" altLang="zh-TW" dirty="0" smtClean="0">
                <a:solidFill>
                  <a:srgbClr val="666699"/>
                </a:solidFill>
              </a:rPr>
              <a:t>於</a:t>
            </a:r>
            <a:r>
              <a:rPr lang="zh-TW" altLang="en-US" dirty="0" smtClean="0">
                <a:solidFill>
                  <a:srgbClr val="666699"/>
                </a:solidFill>
              </a:rPr>
              <a:t>日治時代</a:t>
            </a:r>
            <a:r>
              <a:rPr lang="zh-TW" altLang="zh-TW" dirty="0" smtClean="0">
                <a:solidFill>
                  <a:srgbClr val="666699"/>
                </a:solidFill>
              </a:rPr>
              <a:t>，</a:t>
            </a:r>
            <a:r>
              <a:rPr lang="zh-TW" altLang="zh-TW" dirty="0">
                <a:solidFill>
                  <a:srgbClr val="666699"/>
                </a:solidFill>
              </a:rPr>
              <a:t>佔地約32,889</a:t>
            </a:r>
            <a:r>
              <a:rPr lang="zh-TW" altLang="zh-TW" dirty="0" smtClean="0">
                <a:solidFill>
                  <a:srgbClr val="666699"/>
                </a:solidFill>
              </a:rPr>
              <a:t>坪</a:t>
            </a:r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r>
              <a:rPr lang="zh-TW" altLang="en-US" dirty="0" smtClean="0">
                <a:solidFill>
                  <a:schemeClr val="accent2"/>
                </a:solidFill>
              </a:rPr>
              <a:t>來原</a:t>
            </a:r>
            <a:r>
              <a:rPr lang="en-US" altLang="zh-TW" dirty="0" smtClean="0">
                <a:solidFill>
                  <a:schemeClr val="accent2"/>
                </a:solidFill>
              </a:rPr>
              <a:t>:</a:t>
            </a:r>
            <a:r>
              <a:rPr lang="zh-TW" altLang="en-US" dirty="0" smtClean="0">
                <a:solidFill>
                  <a:schemeClr val="accent2"/>
                </a:solidFill>
              </a:rPr>
              <a:t>房地王部落格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altLang="zh-TW" dirty="0" err="1" smtClean="0">
                <a:solidFill>
                  <a:schemeClr val="accent2"/>
                </a:solidFill>
              </a:rPr>
              <a:t>Googl</a:t>
            </a:r>
            <a:r>
              <a:rPr lang="zh-TW" altLang="en-US" dirty="0" smtClean="0">
                <a:solidFill>
                  <a:schemeClr val="accent2"/>
                </a:solidFill>
              </a:rPr>
              <a:t>地圖</a:t>
            </a:r>
            <a:endParaRPr lang="en-US" altLang="zh-TW" dirty="0">
              <a:solidFill>
                <a:schemeClr val="accent2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  <a:p>
            <a:endParaRPr lang="en-US" altLang="zh-TW" dirty="0">
              <a:solidFill>
                <a:srgbClr val="666699"/>
              </a:solidFill>
            </a:endParaRPr>
          </a:p>
          <a:p>
            <a:endParaRPr lang="en-US" altLang="zh-TW" dirty="0" smtClean="0">
              <a:solidFill>
                <a:srgbClr val="666699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68760"/>
            <a:ext cx="7236296" cy="52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划船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sz="2400" dirty="0" smtClean="0"/>
          </a:p>
          <a:p>
            <a:r>
              <a:rPr lang="zh-TW" altLang="en-US" dirty="0"/>
              <a:t>來源</a:t>
            </a:r>
            <a:r>
              <a:rPr lang="en-US" altLang="zh-TW" dirty="0"/>
              <a:t>:</a:t>
            </a:r>
            <a:r>
              <a:rPr lang="zh-TW" altLang="en-US" dirty="0"/>
              <a:t>隨意窩</a:t>
            </a:r>
          </a:p>
        </p:txBody>
      </p:sp>
    </p:spTree>
    <p:extLst>
      <p:ext uri="{BB962C8B-B14F-4D97-AF65-F5344CB8AC3E}">
        <p14:creationId xmlns:p14="http://schemas.microsoft.com/office/powerpoint/2010/main" val="10430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>
                <a:solidFill>
                  <a:schemeClr val="accent3"/>
                </a:solidFill>
              </a:rPr>
              <a:t>來源</a:t>
            </a:r>
            <a:r>
              <a:rPr lang="en-US" altLang="zh-TW" dirty="0">
                <a:solidFill>
                  <a:schemeClr val="accent3"/>
                </a:solidFill>
              </a:rPr>
              <a:t>:</a:t>
            </a:r>
            <a:r>
              <a:rPr lang="zh-TW" altLang="en-US" dirty="0">
                <a:solidFill>
                  <a:schemeClr val="accent3"/>
                </a:solidFill>
              </a:rPr>
              <a:t>痞客邦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3"/>
                </a:solidFill>
                <a:latin typeface="Georgia"/>
              </a:rPr>
              <a:t>台灣燈會吉羊主</a:t>
            </a:r>
            <a:r>
              <a:rPr lang="zh-TW" altLang="en-US" dirty="0" smtClean="0">
                <a:solidFill>
                  <a:schemeClr val="accent3"/>
                </a:solidFill>
                <a:latin typeface="Georgia"/>
              </a:rPr>
              <a:t>燈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5036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05" y="4293096"/>
            <a:ext cx="9180105" cy="2564904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湖心亭</a:t>
            </a:r>
            <a:endParaRPr lang="en-US" altLang="zh-TW" dirty="0" smtClean="0"/>
          </a:p>
          <a:p>
            <a:r>
              <a:rPr lang="zh-TW" altLang="en-US" dirty="0" smtClean="0"/>
              <a:t>中山橋</a:t>
            </a:r>
            <a:endParaRPr lang="en-US" altLang="zh-TW" dirty="0" smtClean="0"/>
          </a:p>
          <a:p>
            <a:r>
              <a:rPr lang="zh-TW" altLang="en-US" dirty="0" smtClean="0"/>
              <a:t>更樓</a:t>
            </a:r>
            <a:endParaRPr lang="en-US" altLang="zh-TW" dirty="0" smtClean="0"/>
          </a:p>
          <a:p>
            <a:r>
              <a:rPr lang="zh-TW" altLang="en-US" dirty="0"/>
              <a:t>望月</a:t>
            </a:r>
            <a:r>
              <a:rPr lang="zh-TW" altLang="en-US" dirty="0" smtClean="0"/>
              <a:t>亭</a:t>
            </a:r>
            <a:endParaRPr lang="en-US" altLang="zh-TW" dirty="0" smtClean="0"/>
          </a:p>
          <a:p>
            <a:r>
              <a:rPr lang="zh-TW" altLang="en-US" dirty="0"/>
              <a:t>抗日勝利</a:t>
            </a:r>
            <a:r>
              <a:rPr lang="zh-TW" altLang="en-US" dirty="0" smtClean="0"/>
              <a:t>紀念碑</a:t>
            </a:r>
            <a:endParaRPr lang="en-US" altLang="zh-TW" dirty="0" smtClean="0"/>
          </a:p>
          <a:p>
            <a:r>
              <a:rPr lang="zh-TW" altLang="en-US" dirty="0"/>
              <a:t>銅像紀念</a:t>
            </a:r>
            <a:r>
              <a:rPr lang="zh-TW" altLang="en-US" dirty="0" smtClean="0"/>
              <a:t>台</a:t>
            </a:r>
            <a:endParaRPr lang="en-US" altLang="zh-TW" dirty="0"/>
          </a:p>
          <a:p>
            <a:r>
              <a:rPr lang="zh-TW" altLang="en-US" dirty="0"/>
              <a:t>台中</a:t>
            </a:r>
            <a:r>
              <a:rPr lang="zh-TW" altLang="en-US" dirty="0" smtClean="0"/>
              <a:t>神社</a:t>
            </a:r>
            <a:endParaRPr lang="en-US" altLang="zh-TW" dirty="0" smtClean="0"/>
          </a:p>
          <a:p>
            <a:r>
              <a:rPr lang="zh-TW" altLang="en-US" dirty="0" smtClean="0"/>
              <a:t>放送頭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台中公園光觀地點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2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湖心亭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8" y="1412776"/>
            <a:ext cx="9146258" cy="5445224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湖心亭</a:t>
            </a:r>
            <a:endParaRPr lang="en-US" altLang="zh-TW" sz="4000" b="1" dirty="0" smtClean="0">
              <a:solidFill>
                <a:srgbClr val="7030A0"/>
              </a:solidFill>
            </a:endParaRPr>
          </a:p>
          <a:p>
            <a:endParaRPr lang="en-US" altLang="zh-TW" sz="4000" b="1" dirty="0">
              <a:solidFill>
                <a:schemeClr val="accent2"/>
              </a:solidFill>
            </a:endParaRPr>
          </a:p>
          <a:p>
            <a:endParaRPr lang="en-US" altLang="zh-TW" sz="4000" b="1" dirty="0" smtClean="0">
              <a:solidFill>
                <a:schemeClr val="accent2"/>
              </a:solidFill>
            </a:endParaRPr>
          </a:p>
          <a:p>
            <a:endParaRPr lang="en-US" altLang="zh-TW" sz="4000" b="1" dirty="0">
              <a:solidFill>
                <a:schemeClr val="accent2"/>
              </a:solidFill>
            </a:endParaRPr>
          </a:p>
          <a:p>
            <a:endParaRPr lang="en-US" altLang="zh-TW" sz="4000" b="1" dirty="0" smtClean="0">
              <a:solidFill>
                <a:schemeClr val="accent2"/>
              </a:solidFill>
            </a:endParaRPr>
          </a:p>
          <a:p>
            <a:endParaRPr lang="en-US" altLang="zh-TW" sz="4000" b="1" dirty="0">
              <a:solidFill>
                <a:schemeClr val="accent2"/>
              </a:solidFill>
            </a:endParaRPr>
          </a:p>
          <a:p>
            <a:endParaRPr lang="en-US" altLang="zh-TW" sz="4000" b="1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zh-TW" altLang="en-US" sz="2200" b="1" dirty="0" smtClean="0">
                <a:solidFill>
                  <a:schemeClr val="accent2"/>
                </a:solidFill>
              </a:rPr>
              <a:t>來源</a:t>
            </a:r>
            <a:r>
              <a:rPr lang="en-US" altLang="zh-TW" sz="2200" b="1" dirty="0" smtClean="0">
                <a:solidFill>
                  <a:schemeClr val="accent2"/>
                </a:solidFill>
              </a:rPr>
              <a:t>:1.my </a:t>
            </a:r>
            <a:r>
              <a:rPr lang="en-US" altLang="zh-TW" sz="2200" b="1" dirty="0" err="1" smtClean="0">
                <a:solidFill>
                  <a:schemeClr val="accent2"/>
                </a:solidFill>
              </a:rPr>
              <a:t>hometouwn</a:t>
            </a:r>
            <a:endParaRPr lang="en-US" altLang="zh-TW" sz="2200" b="1" dirty="0" smtClean="0">
              <a:solidFill>
                <a:schemeClr val="accent2"/>
              </a:solidFill>
            </a:endParaRPr>
          </a:p>
          <a:p>
            <a:endParaRPr lang="zh-TW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8346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湖心亭</a:t>
            </a:r>
            <a:r>
              <a:rPr lang="zh-TW" altLang="en-US" dirty="0">
                <a:solidFill>
                  <a:srgbClr val="FF0000"/>
                </a:solidFill>
              </a:rPr>
              <a:t>夜</a:t>
            </a:r>
            <a:r>
              <a:rPr lang="zh-TW" altLang="en-US" dirty="0" smtClean="0">
                <a:solidFill>
                  <a:srgbClr val="FF0000"/>
                </a:solidFill>
              </a:rPr>
              <a:t>景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50" y="738123"/>
            <a:ext cx="9172650" cy="6119877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2345779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來源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林國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94" y="0"/>
            <a:ext cx="9243443" cy="685800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00FF00"/>
                </a:solidFill>
              </a:rPr>
              <a:t>來源</a:t>
            </a:r>
            <a:r>
              <a:rPr lang="en-US" altLang="zh-TW" dirty="0" smtClean="0">
                <a:solidFill>
                  <a:srgbClr val="00FF00"/>
                </a:solidFill>
              </a:rPr>
              <a:t>:pan </a:t>
            </a:r>
            <a:r>
              <a:rPr lang="en-US" altLang="zh-TW" dirty="0" err="1" smtClean="0">
                <a:solidFill>
                  <a:srgbClr val="00FF00"/>
                </a:solidFill>
              </a:rPr>
              <a:t>ramio</a:t>
            </a:r>
            <a:endParaRPr lang="zh-TW" altLang="en-US" dirty="0">
              <a:solidFill>
                <a:srgbClr val="00FF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FF00"/>
                </a:solidFill>
              </a:rPr>
              <a:t> </a:t>
            </a:r>
            <a:r>
              <a:rPr lang="zh-TW" altLang="en-US" dirty="0" smtClean="0">
                <a:solidFill>
                  <a:srgbClr val="00FF00"/>
                </a:solidFill>
              </a:rPr>
              <a:t>中山橋</a:t>
            </a:r>
            <a:endParaRPr lang="zh-TW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中山橋夜景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>
                <a:solidFill>
                  <a:srgbClr val="00B0F0"/>
                </a:solidFill>
              </a:rPr>
              <a:t>來源</a:t>
            </a:r>
            <a:r>
              <a:rPr lang="en-US" altLang="zh-TW" dirty="0" smtClean="0">
                <a:solidFill>
                  <a:srgbClr val="00B0F0"/>
                </a:solidFill>
              </a:rPr>
              <a:t>:photo by stone</a:t>
            </a:r>
          </a:p>
        </p:txBody>
      </p:sp>
    </p:spTree>
    <p:extLst>
      <p:ext uri="{BB962C8B-B14F-4D97-AF65-F5344CB8AC3E}">
        <p14:creationId xmlns:p14="http://schemas.microsoft.com/office/powerpoint/2010/main" val="20004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9" y="0"/>
            <a:ext cx="9154695" cy="68580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39552" y="5157192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US" altLang="zh-TW" b="1" dirty="0" smtClean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 smtClean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 smtClean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 smtClean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endParaRPr lang="en-US" altLang="zh-TW" b="1" dirty="0">
              <a:solidFill>
                <a:srgbClr val="FFFFFF"/>
              </a:solidFill>
              <a:latin typeface="Calibri"/>
            </a:endParaRPr>
          </a:p>
          <a:p>
            <a:pPr marL="109728" indent="0">
              <a:buNone/>
            </a:pPr>
            <a:r>
              <a:rPr lang="zh-TW" altLang="en-US" b="1" dirty="0" smtClean="0">
                <a:solidFill>
                  <a:schemeClr val="accent3"/>
                </a:solidFill>
                <a:latin typeface="Calibri"/>
              </a:rPr>
              <a:t>清</a:t>
            </a:r>
            <a:r>
              <a:rPr lang="zh-TW" altLang="en-US" b="1" dirty="0">
                <a:solidFill>
                  <a:schemeClr val="accent3"/>
                </a:solidFill>
                <a:latin typeface="Calibri"/>
              </a:rPr>
              <a:t>光緒</a:t>
            </a:r>
            <a:r>
              <a:rPr lang="en-US" altLang="zh-TW" b="1" dirty="0">
                <a:solidFill>
                  <a:schemeClr val="accent3"/>
                </a:solidFill>
                <a:latin typeface="Calibri"/>
              </a:rPr>
              <a:t>1889</a:t>
            </a:r>
            <a:r>
              <a:rPr lang="zh-TW" altLang="en-US" b="1" dirty="0" smtClean="0">
                <a:solidFill>
                  <a:schemeClr val="accent3"/>
                </a:solidFill>
                <a:latin typeface="Calibri"/>
              </a:rPr>
              <a:t>年</a:t>
            </a:r>
            <a:r>
              <a:rPr lang="zh-TW" altLang="en-US" b="1" dirty="0">
                <a:solidFill>
                  <a:schemeClr val="accent3"/>
                </a:solidFill>
                <a:latin typeface="Calibri"/>
              </a:rPr>
              <a:t>台中仕紳吳鸞旂建公館於新莊子</a:t>
            </a:r>
            <a:r>
              <a:rPr lang="zh-TW" altLang="en-US" b="1" dirty="0" smtClean="0">
                <a:solidFill>
                  <a:schemeClr val="accent3"/>
                </a:solidFill>
                <a:latin typeface="Calibri"/>
              </a:rPr>
              <a:t>更</a:t>
            </a:r>
            <a:r>
              <a:rPr lang="zh-TW" altLang="en-US" b="1" dirty="0">
                <a:solidFill>
                  <a:schemeClr val="accent3"/>
                </a:solidFill>
                <a:latin typeface="Calibri"/>
              </a:rPr>
              <a:t>樓原為吳鸞旂公館之</a:t>
            </a:r>
            <a:r>
              <a:rPr lang="zh-TW" altLang="en-US" b="1" dirty="0" smtClean="0">
                <a:solidFill>
                  <a:schemeClr val="accent3"/>
                </a:solidFill>
                <a:latin typeface="Calibri"/>
              </a:rPr>
              <a:t>正門門樓。</a:t>
            </a:r>
            <a:r>
              <a:rPr lang="zh-TW" altLang="en-US" b="1" dirty="0" smtClean="0">
                <a:solidFill>
                  <a:srgbClr val="FF0000"/>
                </a:solidFill>
                <a:latin typeface="Calibri"/>
              </a:rPr>
              <a:t>來源</a:t>
            </a:r>
            <a:r>
              <a:rPr lang="en-US" altLang="zh-TW" b="1" dirty="0" smtClean="0">
                <a:solidFill>
                  <a:srgbClr val="FF0000"/>
                </a:solidFill>
                <a:latin typeface="Calibri"/>
              </a:rPr>
              <a:t>:1.</a:t>
            </a:r>
            <a:r>
              <a:rPr lang="zh-TW" altLang="en-US" b="1" dirty="0" smtClean="0">
                <a:solidFill>
                  <a:srgbClr val="FF0000"/>
                </a:solidFill>
                <a:latin typeface="Calibri"/>
              </a:rPr>
              <a:t>浪子遊</a:t>
            </a:r>
            <a:r>
              <a:rPr lang="en-US" altLang="zh-TW" b="1" dirty="0">
                <a:solidFill>
                  <a:srgbClr val="FF0000"/>
                </a:solidFill>
                <a:latin typeface="Calibri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Calibri"/>
              </a:rPr>
              <a:t>錢幣收藏家</a:t>
            </a:r>
            <a:endParaRPr lang="en-US" altLang="zh-TW" b="1" dirty="0" smtClean="0">
              <a:solidFill>
                <a:srgbClr val="FF0000"/>
              </a:solidFill>
              <a:latin typeface="Calibri"/>
            </a:endParaRPr>
          </a:p>
          <a:p>
            <a:pPr marL="109728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Calibri"/>
              </a:rPr>
              <a:t/>
            </a:r>
            <a:br>
              <a:rPr lang="zh-TW" altLang="en-US" b="1" dirty="0">
                <a:solidFill>
                  <a:srgbClr val="FF0000"/>
                </a:solidFill>
                <a:latin typeface="Calibri"/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更樓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291" y="332656"/>
            <a:ext cx="5067300" cy="635000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 rot="20841552">
            <a:off x="1546865" y="4871132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3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8" y="0"/>
            <a:ext cx="9154695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076" y="5961733"/>
            <a:ext cx="9010328" cy="864000"/>
          </a:xfrm>
          <a:solidFill>
            <a:srgbClr val="92D050">
              <a:alpha val="52000"/>
            </a:srgbClr>
          </a:solidFill>
        </p:spPr>
        <p:txBody>
          <a:bodyPr tIns="36000" bIns="0">
            <a:normAutofit/>
          </a:bodyPr>
          <a:lstStyle/>
          <a:p>
            <a:pPr marL="109728" indent="0">
              <a:buNone/>
            </a:pPr>
            <a:endParaRPr lang="zh-TW" alt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更樓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626" y="44624"/>
            <a:ext cx="5067300" cy="5873328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 rot="20841552">
            <a:off x="1612831" y="5407358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2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367</TotalTime>
  <Words>420</Words>
  <Application>Microsoft Office PowerPoint</Application>
  <PresentationFormat>如螢幕大小 (4:3)</PresentationFormat>
  <Paragraphs>202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Georgia</vt:lpstr>
      <vt:lpstr>Lucida Sans Unicode</vt:lpstr>
      <vt:lpstr>Verdana</vt:lpstr>
      <vt:lpstr>Wingdings 2</vt:lpstr>
      <vt:lpstr>Wingdings 3</vt:lpstr>
      <vt:lpstr>匯合</vt:lpstr>
      <vt:lpstr>台中公園—湖心亭</vt:lpstr>
      <vt:lpstr>台中公園</vt:lpstr>
      <vt:lpstr>台中公園光觀地點</vt:lpstr>
      <vt:lpstr>湖心亭</vt:lpstr>
      <vt:lpstr>湖心亭夜景</vt:lpstr>
      <vt:lpstr> 中山橋</vt:lpstr>
      <vt:lpstr>中山橋夜景</vt:lpstr>
      <vt:lpstr>更樓</vt:lpstr>
      <vt:lpstr>更樓</vt:lpstr>
      <vt:lpstr>望月亭</vt:lpstr>
      <vt:lpstr>抗日勝利紀念碑</vt:lpstr>
      <vt:lpstr>銅像紀念台</vt:lpstr>
      <vt:lpstr>台中神社</vt:lpstr>
      <vt:lpstr>孔子像</vt:lpstr>
      <vt:lpstr>放送頭</vt:lpstr>
      <vt:lpstr>台中公園哪裡休閒</vt:lpstr>
      <vt:lpstr>小溪</vt:lpstr>
      <vt:lpstr>古樹林木</vt:lpstr>
      <vt:lpstr>中山橋散心</vt:lpstr>
      <vt:lpstr>划船</vt:lpstr>
      <vt:lpstr>台灣燈會吉羊主燈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台中公園—湖心亭</dc:title>
  <dc:creator>asus-user</dc:creator>
  <cp:lastModifiedBy>panda</cp:lastModifiedBy>
  <cp:revision>30</cp:revision>
  <dcterms:created xsi:type="dcterms:W3CDTF">2016-05-09T10:35:03Z</dcterms:created>
  <dcterms:modified xsi:type="dcterms:W3CDTF">2016-06-07T17:05:06Z</dcterms:modified>
</cp:coreProperties>
</file>