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68" r:id="rId17"/>
    <p:sldId id="273" r:id="rId18"/>
    <p:sldId id="274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9C178A-6E00-4FF2-8DE1-3F5ED5041060}" v="53" dt="2019-12-22T09:23:06.712"/>
    <p1510:client id="{1291691C-0A57-4BC2-A3B7-86AC4FB12316}" v="385" dt="2019-12-17T14:38:12.508"/>
    <p1510:client id="{4112D0F5-B62C-403B-84E6-FCAEFC10692D}" v="227" dt="2019-12-17T16:18:29.168"/>
    <p1510:client id="{728C2563-D0C4-41AA-A661-E9159B6F5A11}" v="517" dt="2019-12-19T14:40:31.4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3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6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95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51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2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2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2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31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8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6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5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9fKmYq5SZw?list=PLZacMcu16heljHeY-y5PU-k49M4Bx9OOw&#8203;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s://youtu.be/EmnTwjgHOek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>
            <a:extLst>
              <a:ext uri="{FF2B5EF4-FFF2-40B4-BE49-F238E27FC236}">
                <a16:creationId xmlns:a16="http://schemas.microsoft.com/office/drawing/2014/main" id="{BAD8D03E-73EB-4353-8DF9-D5880E6A22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045" b="2"/>
          <a:stretch/>
        </p:blipFill>
        <p:spPr>
          <a:xfrm>
            <a:off x="4105645" y="1355"/>
            <a:ext cx="8081873" cy="6857990"/>
          </a:xfrm>
          <a:custGeom>
            <a:avLst/>
            <a:gdLst>
              <a:gd name="connsiteX0" fmla="*/ 0 w 8081873"/>
              <a:gd name="connsiteY0" fmla="*/ 0 h 6858000"/>
              <a:gd name="connsiteX1" fmla="*/ 8081873 w 8081873"/>
              <a:gd name="connsiteY1" fmla="*/ 0 h 6858000"/>
              <a:gd name="connsiteX2" fmla="*/ 8081873 w 8081873"/>
              <a:gd name="connsiteY2" fmla="*/ 6858000 h 6858000"/>
              <a:gd name="connsiteX3" fmla="*/ 0 w 8081873"/>
              <a:gd name="connsiteY3" fmla="*/ 6858000 h 6858000"/>
              <a:gd name="connsiteX4" fmla="*/ 68897 w 8081873"/>
              <a:gd name="connsiteY4" fmla="*/ 6734633 h 6858000"/>
              <a:gd name="connsiteX5" fmla="*/ 848920 w 8081873"/>
              <a:gd name="connsiteY5" fmla="*/ 3429000 h 6858000"/>
              <a:gd name="connsiteX6" fmla="*/ 68897 w 8081873"/>
              <a:gd name="connsiteY6" fmla="*/ 1233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71107" y="898246"/>
            <a:ext cx="4931035" cy="320413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zh-TW" sz="600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/>
                <a:cs typeface="+mj-lt"/>
              </a:rPr>
              <a:t>健康食品標</a:t>
            </a:r>
            <a:r>
              <a:rPr lang="zh-TW" altLang="en-US" sz="600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/>
                <a:cs typeface="+mj-lt"/>
              </a:rPr>
              <a:t>章</a:t>
            </a:r>
            <a:r>
              <a:rPr lang="zh-TW" sz="600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/>
                <a:cs typeface="+mj-lt"/>
              </a:rPr>
              <a:t>和</a:t>
            </a:r>
            <a:r>
              <a:rPr lang="zh-TW" altLang="en-US" sz="6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lt"/>
              </a:rPr>
              <a:t/>
            </a:r>
            <a:br>
              <a:rPr lang="zh-TW" altLang="en-US" sz="6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lt"/>
              </a:rPr>
            </a:br>
            <a:r>
              <a:rPr lang="zh-TW" sz="600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/>
                <a:cs typeface="+mj-lt"/>
              </a:rPr>
              <a:t>鮮乳標章</a:t>
            </a:r>
            <a:endParaRPr lang="zh-TW" sz="600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9539" y="4839304"/>
            <a:ext cx="4180241" cy="120814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sz="36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組員:2.17.18.21.24</a:t>
            </a:r>
          </a:p>
        </p:txBody>
      </p:sp>
    </p:spTree>
    <p:extLst>
      <p:ext uri="{BB962C8B-B14F-4D97-AF65-F5344CB8AC3E}">
        <p14:creationId xmlns:p14="http://schemas.microsoft.com/office/powerpoint/2010/main" val="259212994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3" descr="一張含有 窗戶, 相片, 坐, 正面 的圖片&#10;&#10;描述是以非常高的可信度產生">
            <a:extLst>
              <a:ext uri="{FF2B5EF4-FFF2-40B4-BE49-F238E27FC236}">
                <a16:creationId xmlns:a16="http://schemas.microsoft.com/office/drawing/2014/main" id="{287F1FDF-D2BF-49C7-8C02-AA8176D2AE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84" r="1" b="9160"/>
          <a:stretch/>
        </p:blipFill>
        <p:spPr>
          <a:xfrm>
            <a:off x="4110127" y="10"/>
            <a:ext cx="8081873" cy="6857990"/>
          </a:xfrm>
          <a:custGeom>
            <a:avLst/>
            <a:gdLst>
              <a:gd name="connsiteX0" fmla="*/ 0 w 8081873"/>
              <a:gd name="connsiteY0" fmla="*/ 0 h 6858000"/>
              <a:gd name="connsiteX1" fmla="*/ 8081873 w 8081873"/>
              <a:gd name="connsiteY1" fmla="*/ 0 h 6858000"/>
              <a:gd name="connsiteX2" fmla="*/ 8081873 w 8081873"/>
              <a:gd name="connsiteY2" fmla="*/ 6858000 h 6858000"/>
              <a:gd name="connsiteX3" fmla="*/ 0 w 8081873"/>
              <a:gd name="connsiteY3" fmla="*/ 6858000 h 6858000"/>
              <a:gd name="connsiteX4" fmla="*/ 68897 w 8081873"/>
              <a:gd name="connsiteY4" fmla="*/ 6734633 h 6858000"/>
              <a:gd name="connsiteX5" fmla="*/ 848920 w 8081873"/>
              <a:gd name="connsiteY5" fmla="*/ 3429000 h 6858000"/>
              <a:gd name="connsiteX6" fmla="*/ 68897 w 8081873"/>
              <a:gd name="connsiteY6" fmla="*/ 1233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90027A1-293A-4B64-9A46-476E7501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305" y="774981"/>
            <a:ext cx="4292301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TW" sz="800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影片欣賞</a:t>
            </a:r>
            <a:endParaRPr lang="en-US" altLang="zh-TW" sz="8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09A5D38-F75D-462C-9606-19062D8B1749}"/>
              </a:ext>
            </a:extLst>
          </p:cNvPr>
          <p:cNvSpPr txBox="1"/>
          <p:nvPr/>
        </p:nvSpPr>
        <p:spPr>
          <a:xfrm>
            <a:off x="-2786472" y="547829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620004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3" descr="一張含有 食物, 火車, 黃色, 煙霧 的圖片&#10;&#10;描述是以非常高的可信度產生">
            <a:extLst>
              <a:ext uri="{FF2B5EF4-FFF2-40B4-BE49-F238E27FC236}">
                <a16:creationId xmlns:a16="http://schemas.microsoft.com/office/drawing/2014/main" id="{8A9CE895-92D7-4662-BDD2-5842B5E76B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-56019"/>
            <a:ext cx="12191981" cy="685799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3894DFB-6D80-417F-A35E-EC2050F94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377" y="3876340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9600" b="1"/>
              <a:t>鮮乳標章</a:t>
            </a:r>
            <a:endParaRPr lang="en-US" altLang="zh-TW" sz="9600" b="1"/>
          </a:p>
          <a:p>
            <a:endParaRPr lang="en-US" altLang="zh-TW" sz="6600"/>
          </a:p>
        </p:txBody>
      </p:sp>
    </p:spTree>
    <p:extLst>
      <p:ext uri="{BB962C8B-B14F-4D97-AF65-F5344CB8AC3E}">
        <p14:creationId xmlns:p14="http://schemas.microsoft.com/office/powerpoint/2010/main" val="4147166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E1B585-28E4-4D26-8D22-9F75E52A2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405575"/>
            <a:ext cx="6430414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i="1" dirty="0" err="1">
                <a:ea typeface="+mj-lt"/>
                <a:cs typeface="+mj-lt"/>
              </a:rPr>
              <a:t>這就是鮮乳標章</a:t>
            </a:r>
            <a:endParaRPr lang="zh-TW" altLang="en-US" sz="6000" i="1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5EB19BA-8E7C-41DE-8603-9B65E82C5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4796" y="498698"/>
            <a:ext cx="3207146" cy="118535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每個部分都有不同的意義</a:t>
            </a:r>
            <a:endParaRPr lang="zh-TW" altLang="en-US" sz="36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圖片 4">
            <a:extLst>
              <a:ext uri="{FF2B5EF4-FFF2-40B4-BE49-F238E27FC236}">
                <a16:creationId xmlns:a16="http://schemas.microsoft.com/office/drawing/2014/main" id="{F25C53FA-0B95-44EC-9212-AFDC29888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220" y="1889389"/>
            <a:ext cx="9091936" cy="497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2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11" descr="一張含有 文字, 標誌 的圖片&#10;&#10;描述是以非常高的可信度產生">
            <a:extLst>
              <a:ext uri="{FF2B5EF4-FFF2-40B4-BE49-F238E27FC236}">
                <a16:creationId xmlns:a16="http://schemas.microsoft.com/office/drawing/2014/main" id="{78822A43-34E5-40BE-80D7-52B2AA546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960" y="6724"/>
            <a:ext cx="7438462" cy="6911786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29EABAD9-549F-46FD-BDB9-67E5855E208D}"/>
              </a:ext>
            </a:extLst>
          </p:cNvPr>
          <p:cNvSpPr txBox="1"/>
          <p:nvPr/>
        </p:nvSpPr>
        <p:spPr>
          <a:xfrm>
            <a:off x="634253" y="62753"/>
            <a:ext cx="849407" cy="67403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sz="5400">
                <a:ea typeface="+mn-lt"/>
                <a:cs typeface="+mn-lt"/>
              </a:rPr>
              <a:t>哪</a:t>
            </a:r>
            <a:endParaRPr lang="zh-TW" altLang="en-US" sz="5400">
              <a:ea typeface="+mn-lt"/>
              <a:cs typeface="+mn-lt"/>
            </a:endParaRPr>
          </a:p>
          <a:p>
            <a:r>
              <a:rPr lang="zh-TW" sz="5400">
                <a:ea typeface="+mn-lt"/>
                <a:cs typeface="+mn-lt"/>
              </a:rPr>
              <a:t>裡</a:t>
            </a:r>
            <a:endParaRPr lang="zh-TW" altLang="en-US" sz="5400">
              <a:ea typeface="+mn-lt"/>
              <a:cs typeface="+mn-lt"/>
            </a:endParaRPr>
          </a:p>
          <a:p>
            <a:r>
              <a:rPr lang="zh-TW" sz="5400">
                <a:ea typeface="+mn-lt"/>
                <a:cs typeface="+mn-lt"/>
              </a:rPr>
              <a:t>找</a:t>
            </a:r>
            <a:endParaRPr lang="zh-TW" altLang="en-US" sz="5400">
              <a:ea typeface="+mn-lt"/>
              <a:cs typeface="+mn-lt"/>
            </a:endParaRPr>
          </a:p>
          <a:p>
            <a:r>
              <a:rPr lang="zh-TW" sz="5400">
                <a:ea typeface="+mn-lt"/>
                <a:cs typeface="+mn-lt"/>
              </a:rPr>
              <a:t>的</a:t>
            </a:r>
            <a:endParaRPr lang="zh-TW" altLang="en-US" sz="5400">
              <a:ea typeface="+mn-lt"/>
              <a:cs typeface="+mn-lt"/>
            </a:endParaRPr>
          </a:p>
          <a:p>
            <a:r>
              <a:rPr lang="zh-TW" sz="5400">
                <a:ea typeface="+mn-lt"/>
                <a:cs typeface="+mn-lt"/>
              </a:rPr>
              <a:t>到</a:t>
            </a:r>
            <a:endParaRPr lang="zh-TW" altLang="en-US" sz="5400">
              <a:ea typeface="+mn-lt"/>
              <a:cs typeface="+mn-lt"/>
            </a:endParaRPr>
          </a:p>
          <a:p>
            <a:r>
              <a:rPr lang="zh-TW" altLang="en-US" sz="5400">
                <a:ea typeface="+mn-lt"/>
                <a:cs typeface="+mn-lt"/>
              </a:rPr>
              <a:t>它</a:t>
            </a:r>
            <a:endParaRPr lang="zh-TW" sz="5400">
              <a:ea typeface="+mn-lt"/>
              <a:cs typeface="+mn-lt"/>
            </a:endParaRPr>
          </a:p>
          <a:p>
            <a:r>
              <a:rPr lang="zh-TW" sz="5400">
                <a:ea typeface="+mn-lt"/>
                <a:cs typeface="+mn-lt"/>
              </a:rPr>
              <a:t>呢</a:t>
            </a:r>
            <a:endParaRPr lang="zh-TW" altLang="en-US" sz="5400">
              <a:ea typeface="+mn-lt"/>
              <a:cs typeface="+mn-lt"/>
            </a:endParaRPr>
          </a:p>
          <a:p>
            <a:pPr algn="l"/>
            <a:r>
              <a:rPr lang="en-US" altLang="zh-TW" sz="5400" dirty="0">
                <a:ea typeface="+mn-lt"/>
                <a:cs typeface="+mn-lt"/>
              </a:rPr>
              <a:t>?</a:t>
            </a:r>
            <a:endParaRPr lang="zh-TW" sz="540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F1DAC5F7-58EA-43A3-9C82-6FF050823E91}"/>
              </a:ext>
            </a:extLst>
          </p:cNvPr>
          <p:cNvSpPr txBox="1"/>
          <p:nvPr/>
        </p:nvSpPr>
        <p:spPr>
          <a:xfrm>
            <a:off x="11758244" y="5099538"/>
            <a:ext cx="433756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>
                <a:ea typeface="+mn-lt"/>
                <a:cs typeface="+mn-lt"/>
              </a:rPr>
              <a:t>阿深對不起</a:t>
            </a:r>
            <a:endParaRPr lang="zh-TW"/>
          </a:p>
          <a:p>
            <a:pPr algn="l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544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3" descr="一張含有 長椅, 室外, 公園, 樹 的圖片&#10;&#10;描述是以非常高的可信度產生">
            <a:extLst>
              <a:ext uri="{FF2B5EF4-FFF2-40B4-BE49-F238E27FC236}">
                <a16:creationId xmlns:a16="http://schemas.microsoft.com/office/drawing/2014/main" id="{7FF4D43F-7F9E-45DE-A080-FEDD3C65D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" y="-1136"/>
            <a:ext cx="12374380" cy="6947714"/>
          </a:xfrm>
          <a:prstGeom prst="rect">
            <a:avLst/>
          </a:prstGeom>
        </p:spPr>
      </p:pic>
      <p:pic>
        <p:nvPicPr>
          <p:cNvPr id="2" name="圖片 2" descr="一張含有 冰箱, 覆蓋, 盒子, 桌 的圖片&#10;&#10;描述是以非常高的可信度產生">
            <a:extLst>
              <a:ext uri="{FF2B5EF4-FFF2-40B4-BE49-F238E27FC236}">
                <a16:creationId xmlns:a16="http://schemas.microsoft.com/office/drawing/2014/main" id="{0D1F7127-2FAE-4350-BC90-D628EF1A3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463" y="215246"/>
            <a:ext cx="5915836" cy="62633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179600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18F459-D2D8-40AA-8109-59FBC21D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715" y="537434"/>
            <a:ext cx="10168128" cy="1179576"/>
          </a:xfrm>
        </p:spPr>
        <p:txBody>
          <a:bodyPr>
            <a:noAutofit/>
          </a:bodyPr>
          <a:lstStyle/>
          <a:p>
            <a:r>
              <a:rPr lang="zh-TW" sz="5400" b="1">
                <a:latin typeface="微軟正黑體 Light"/>
                <a:ea typeface="微軟正黑體 Light"/>
                <a:cs typeface="+mj-lt"/>
              </a:rPr>
              <a:t>沒有標章的鮮乳也是合法的嗎？</a:t>
            </a:r>
            <a:endParaRPr lang="zh-TW" sz="5400" b="1">
              <a:latin typeface="微軟正黑體 Light"/>
              <a:ea typeface="微軟正黑體 Light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DEA1AB-3811-4631-8241-E222CAE35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020" y="2175465"/>
            <a:ext cx="12196392" cy="4467382"/>
          </a:xfr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r>
              <a:rPr lang="zh-TW" sz="540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其實沒有標章並不</a:t>
            </a:r>
            <a:r>
              <a:rPr lang="zh-TW" altLang="en-US" sz="540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違</a:t>
            </a:r>
            <a:r>
              <a:rPr lang="zh-TW" sz="540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法， 因為只有</a:t>
            </a:r>
            <a:r>
              <a:rPr lang="zh-TW" altLang="en-US" sz="540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擁</a:t>
            </a:r>
            <a:r>
              <a:rPr lang="zh-TW" sz="540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有自己加工廠的酪農才能申請標章 ， 但是其他沒有自己加工廠地小農也有做好品管， 所以沒有標章並不代表鮮乳品質差喔！</a:t>
            </a:r>
            <a:endParaRPr lang="zh-TW" altLang="en-US" sz="540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97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8" descr="一張含有 水, 雨, 大, 星星 的圖片&#10;&#10;描述是以非常高的可信度產生">
            <a:extLst>
              <a:ext uri="{FF2B5EF4-FFF2-40B4-BE49-F238E27FC236}">
                <a16:creationId xmlns:a16="http://schemas.microsoft.com/office/drawing/2014/main" id="{C7525E52-0F36-4462-9C3A-3E69B6524E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58" r="9022" b="-3"/>
          <a:stretch/>
        </p:blipFill>
        <p:spPr>
          <a:xfrm>
            <a:off x="-1" y="6"/>
            <a:ext cx="3922776" cy="3937609"/>
          </a:xfrm>
          <a:prstGeom prst="rect">
            <a:avLst/>
          </a:prstGeom>
        </p:spPr>
      </p:pic>
      <p:pic>
        <p:nvPicPr>
          <p:cNvPr id="2" name="圖片 2" descr="一張含有 天空, 星星 的圖片&#10;&#10;描述是以非常高的可信度產生">
            <a:extLst>
              <a:ext uri="{FF2B5EF4-FFF2-40B4-BE49-F238E27FC236}">
                <a16:creationId xmlns:a16="http://schemas.microsoft.com/office/drawing/2014/main" id="{7F4E7633-7018-4F03-AC0A-7ECF497ECA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84" r="34026"/>
          <a:stretch/>
        </p:blipFill>
        <p:spPr>
          <a:xfrm>
            <a:off x="4131633" y="10"/>
            <a:ext cx="3922776" cy="3937599"/>
          </a:xfrm>
          <a:prstGeom prst="rect">
            <a:avLst/>
          </a:prstGeom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E2F070A0-9418-497D-8D67-9631EF325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325" y="4462819"/>
            <a:ext cx="2869683" cy="160838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TW" altLang="en-US" sz="44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影片欣賞</a:t>
            </a:r>
            <a:endParaRPr lang="zh-TW" altLang="en-US" sz="4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Content Placeholder 52">
            <a:extLst>
              <a:ext uri="{FF2B5EF4-FFF2-40B4-BE49-F238E27FC236}">
                <a16:creationId xmlns:a16="http://schemas.microsoft.com/office/drawing/2014/main" id="{7BC03A00-6E20-4BE6-8562-21D41D649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633" y="4464872"/>
            <a:ext cx="3712464" cy="1608383"/>
          </a:xfrm>
        </p:spPr>
        <p:txBody>
          <a:bodyPr anchor="ctr">
            <a:normAutofit/>
          </a:bodyPr>
          <a:lstStyle/>
          <a:p>
            <a:endParaRPr lang="en-US" sz="1700"/>
          </a:p>
        </p:txBody>
      </p:sp>
      <p:pic>
        <p:nvPicPr>
          <p:cNvPr id="6" name="圖片 6" descr="一張含有 大自然, 男人, 水, 大 的圖片&#10;&#10;描述是以非常高的可信度產生">
            <a:extLst>
              <a:ext uri="{FF2B5EF4-FFF2-40B4-BE49-F238E27FC236}">
                <a16:creationId xmlns:a16="http://schemas.microsoft.com/office/drawing/2014/main" id="{5B4C32DF-1B24-4D84-9F5D-6C92B97470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" b="9629"/>
          <a:stretch/>
        </p:blipFill>
        <p:spPr>
          <a:xfrm>
            <a:off x="8269224" y="-6"/>
            <a:ext cx="3922776" cy="6309360"/>
          </a:xfrm>
          <a:prstGeom prst="rect">
            <a:avLst/>
          </a:prstGeom>
        </p:spPr>
      </p:pic>
      <p:sp>
        <p:nvSpPr>
          <p:cNvPr id="5" name="心形 4">
            <a:extLst>
              <a:ext uri="{FF2B5EF4-FFF2-40B4-BE49-F238E27FC236}">
                <a16:creationId xmlns:a16="http://schemas.microsoft.com/office/drawing/2014/main" id="{4E1691E4-D790-4893-8E72-64DFF4DC4628}"/>
              </a:ext>
            </a:extLst>
          </p:cNvPr>
          <p:cNvSpPr/>
          <p:nvPr/>
        </p:nvSpPr>
        <p:spPr>
          <a:xfrm rot="960000">
            <a:off x="5056094" y="4529418"/>
            <a:ext cx="1770529" cy="161364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71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0AF48B-C42B-4E8B-881B-4E29027BA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800" b="1" i="1">
                <a:solidFill>
                  <a:schemeClr val="accent1">
                    <a:lumMod val="75000"/>
                  </a:schemeClr>
                </a:solidFill>
                <a:latin typeface="+mn-lt"/>
                <a:ea typeface="DFKai-SB"/>
                <a:cs typeface="+mj-lt"/>
              </a:rPr>
              <a:t>有獎徵答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6A74805-A1E6-49F2-822D-67520C9A0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68" y="2442855"/>
            <a:ext cx="10766004" cy="6579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zh-TW" altLang="en-US" sz="3600">
                <a:solidFill>
                  <a:schemeClr val="bg1"/>
                </a:solidFill>
                <a:ea typeface="DFKai-SB"/>
              </a:rPr>
              <a:t>1.</a:t>
            </a:r>
            <a:r>
              <a:rPr lang="zh-TW" sz="3600">
                <a:solidFill>
                  <a:schemeClr val="bg1"/>
                </a:solidFill>
                <a:ea typeface="DFKai-SB"/>
                <a:cs typeface="+mn-lt"/>
              </a:rPr>
              <a:t>沒有屬於自己的加工廠可以申請鮮乳標章嗎？</a:t>
            </a:r>
            <a:endParaRPr lang="zh-TW" sz="3600">
              <a:solidFill>
                <a:schemeClr val="bg1"/>
              </a:solidFill>
              <a:ea typeface="DFKai-SB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79C6E64-873F-4700-8F66-82A8336991C5}"/>
              </a:ext>
            </a:extLst>
          </p:cNvPr>
          <p:cNvSpPr txBox="1"/>
          <p:nvPr/>
        </p:nvSpPr>
        <p:spPr>
          <a:xfrm>
            <a:off x="656493" y="3376247"/>
            <a:ext cx="1077350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 sz="3600">
                <a:latin typeface="微軟正黑體 Light"/>
                <a:ea typeface="微軟正黑體 Light"/>
              </a:rPr>
              <a:t>2.</a:t>
            </a:r>
            <a:r>
              <a:rPr lang="zh-TW" sz="3600">
                <a:latin typeface="微軟正黑體 Light"/>
                <a:ea typeface="微軟正黑體 Light"/>
                <a:cs typeface="+mn-lt"/>
              </a:rPr>
              <a:t>我們可以在牛奶的包裝上看到健康食品標章嗎</a:t>
            </a:r>
            <a:r>
              <a:rPr lang="en-US" altLang="zh-TW" sz="3600">
                <a:latin typeface="微軟正黑體 Light"/>
                <a:ea typeface="+mn-lt"/>
                <a:cs typeface="+mn-lt"/>
              </a:rPr>
              <a:t>?</a:t>
            </a:r>
            <a:endParaRPr lang="zh-TW" altLang="en-US" sz="3600">
              <a:latin typeface="微軟正黑體 Light"/>
              <a:ea typeface="微軟正黑體 Light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2397697-7504-4803-9ADD-267D2669C6EE}"/>
              </a:ext>
            </a:extLst>
          </p:cNvPr>
          <p:cNvSpPr txBox="1"/>
          <p:nvPr/>
        </p:nvSpPr>
        <p:spPr>
          <a:xfrm>
            <a:off x="656491" y="4255476"/>
            <a:ext cx="1077350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 sz="3600">
                <a:ea typeface="DFKai-SB"/>
              </a:rPr>
              <a:t>3.</a:t>
            </a:r>
            <a:r>
              <a:rPr lang="zh-TW" sz="3600">
                <a:ea typeface="DFKai-SB"/>
                <a:cs typeface="+mn-lt"/>
              </a:rPr>
              <a:t>編號前有大寫的A的健康食品標章後面有幾個數字？</a:t>
            </a:r>
            <a:endParaRPr lang="zh-TW" altLang="en-US" sz="3600">
              <a:ea typeface="DFKai-SB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98B770F-8927-4067-919C-B8836B98C69C}"/>
              </a:ext>
            </a:extLst>
          </p:cNvPr>
          <p:cNvSpPr txBox="1"/>
          <p:nvPr/>
        </p:nvSpPr>
        <p:spPr>
          <a:xfrm>
            <a:off x="656492" y="5122985"/>
            <a:ext cx="1077350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 sz="3600">
                <a:latin typeface="微軟正黑體 Light"/>
                <a:ea typeface="微軟正黑體 Light"/>
              </a:rPr>
              <a:t>4.</a:t>
            </a:r>
            <a:r>
              <a:rPr lang="zh-TW" sz="3600">
                <a:latin typeface="微軟正黑體 Light"/>
                <a:ea typeface="微軟正黑體 Light"/>
                <a:cs typeface="+mn-lt"/>
              </a:rPr>
              <a:t>保健食品如果沒有標章有效果嗎？</a:t>
            </a:r>
            <a:endParaRPr lang="zh-TW" altLang="en-US" sz="3600">
              <a:latin typeface="微軟正黑體 Light"/>
              <a:ea typeface="微軟正黑體 Light"/>
              <a:cs typeface="+mn-lt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4DE636D-C77C-4211-9AA3-FF4E3F74E1C5}"/>
              </a:ext>
            </a:extLst>
          </p:cNvPr>
          <p:cNvSpPr txBox="1"/>
          <p:nvPr/>
        </p:nvSpPr>
        <p:spPr>
          <a:xfrm>
            <a:off x="656492" y="5932993"/>
            <a:ext cx="10773507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3600">
                <a:ea typeface="DFKai-SB"/>
              </a:rPr>
              <a:t>5.</a:t>
            </a:r>
            <a:r>
              <a:rPr lang="zh-TW" sz="3600">
                <a:ea typeface="DFKai-SB"/>
                <a:cs typeface="+mn-lt"/>
              </a:rPr>
              <a:t>我們只能購買有標章的產品。對o</a:t>
            </a:r>
            <a:r>
              <a:rPr lang="en-US" altLang="zh-TW" sz="3600">
                <a:ea typeface="+mn-lt"/>
                <a:cs typeface="+mn-lt"/>
              </a:rPr>
              <a:t>r</a:t>
            </a:r>
            <a:r>
              <a:rPr lang="zh-TW" sz="3600">
                <a:ea typeface="DFKai-SB"/>
                <a:cs typeface="+mn-lt"/>
              </a:rPr>
              <a:t>錯</a:t>
            </a:r>
            <a:endParaRPr lang="zh-TW" sz="3600">
              <a:ea typeface="DFKai-SB"/>
            </a:endParaRPr>
          </a:p>
          <a:p>
            <a:pPr algn="l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5910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19272" y="2072640"/>
            <a:ext cx="3005328" cy="920496"/>
          </a:xfrm>
        </p:spPr>
        <p:txBody>
          <a:bodyPr>
            <a:noAutofit/>
          </a:bodyPr>
          <a:lstStyle/>
          <a:p>
            <a:r>
              <a:rPr lang="en-US" altLang="zh-TW" sz="9600" dirty="0" smtClean="0">
                <a:solidFill>
                  <a:srgbClr val="92D050"/>
                </a:solidFill>
              </a:rPr>
              <a:t>END</a:t>
            </a:r>
            <a:endParaRPr lang="zh-TW" altLang="en-US" sz="9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3" descr="一張含有 動物 的圖片&#10;&#10;描述是以非常高的可信度產生">
            <a:extLst>
              <a:ext uri="{FF2B5EF4-FFF2-40B4-BE49-F238E27FC236}">
                <a16:creationId xmlns:a16="http://schemas.microsoft.com/office/drawing/2014/main" id="{BEA35176-9A49-4503-8171-6A581C5244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F3D7979-CE9F-4F4B-AF7F-ACBBDD044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510" y="831010"/>
            <a:ext cx="80238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9650" b="1" dirty="0">
                <a:solidFill>
                  <a:srgbClr val="00B0F0"/>
                </a:solidFill>
                <a:latin typeface="文鼎標楷虛線國字" panose="03000600000000000000" pitchFamily="66" charset="-120"/>
                <a:ea typeface="文鼎標楷虛線國字" panose="03000600000000000000" pitchFamily="66" charset="-120"/>
              </a:rPr>
              <a:t>健康食品標章</a:t>
            </a:r>
            <a:endParaRPr lang="en-US" altLang="zh-TW" sz="9650" b="1" dirty="0">
              <a:solidFill>
                <a:srgbClr val="00B0F0"/>
              </a:solidFill>
              <a:latin typeface="文鼎標楷虛線國字" panose="03000600000000000000" pitchFamily="66" charset="-120"/>
              <a:ea typeface="文鼎標楷虛線國字" panose="030006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156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E3A5B3-1A9D-438E-865E-D9C8CF2C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405575"/>
            <a:ext cx="6430414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哪個才是健康食品標章呢？</a:t>
            </a:r>
            <a:endParaRPr lang="en-US" altLang="zh-TW"/>
          </a:p>
        </p:txBody>
      </p:sp>
      <p:pic>
        <p:nvPicPr>
          <p:cNvPr id="5" name="圖片 5" descr="一張含有 食物, 標誌, 房間 的圖片&#10;&#10;描述是以非常高的可信度產生">
            <a:extLst>
              <a:ext uri="{FF2B5EF4-FFF2-40B4-BE49-F238E27FC236}">
                <a16:creationId xmlns:a16="http://schemas.microsoft.com/office/drawing/2014/main" id="{993C47FD-AEC4-4C5A-9F77-CFC9D6BB0B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3061414"/>
            <a:ext cx="5181600" cy="18797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7" descr="一張含有 文字 的圖片&#10;&#10;描述是以非常高的可信度產生">
            <a:extLst>
              <a:ext uri="{FF2B5EF4-FFF2-40B4-BE49-F238E27FC236}">
                <a16:creationId xmlns:a16="http://schemas.microsoft.com/office/drawing/2014/main" id="{4CB26662-1E9F-4B8C-8190-EBEFB17B3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047" y="107176"/>
            <a:ext cx="3493995" cy="2194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6398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 descr="一張含有 畫畫 的圖片&#10;&#10;描述是以非常高的可信度產生">
            <a:extLst>
              <a:ext uri="{FF2B5EF4-FFF2-40B4-BE49-F238E27FC236}">
                <a16:creationId xmlns:a16="http://schemas.microsoft.com/office/drawing/2014/main" id="{DC6AFC6A-9968-4E21-8732-B48E70E62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35" y="432504"/>
            <a:ext cx="3674218" cy="3314784"/>
          </a:xfrm>
          <a:prstGeom prst="rect">
            <a:avLst/>
          </a:prstGeom>
        </p:spPr>
      </p:pic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8D5E9FFD-21EA-4562-85B6-9843DF3B45C5}"/>
              </a:ext>
            </a:extLst>
          </p:cNvPr>
          <p:cNvCxnSpPr/>
          <p:nvPr/>
        </p:nvCxnSpPr>
        <p:spPr>
          <a:xfrm flipH="1">
            <a:off x="5818094" y="-98611"/>
            <a:ext cx="22411" cy="705970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>
            <a:extLst>
              <a:ext uri="{FF2B5EF4-FFF2-40B4-BE49-F238E27FC236}">
                <a16:creationId xmlns:a16="http://schemas.microsoft.com/office/drawing/2014/main" id="{CAECA057-C48C-41D1-99D7-99DB4A6F5B56}"/>
              </a:ext>
            </a:extLst>
          </p:cNvPr>
          <p:cNvSpPr txBox="1"/>
          <p:nvPr/>
        </p:nvSpPr>
        <p:spPr>
          <a:xfrm>
            <a:off x="1561540" y="373548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zh-TW" altLang="en-US" dirty="0"/>
          </a:p>
        </p:txBody>
      </p:sp>
      <p:pic>
        <p:nvPicPr>
          <p:cNvPr id="6" name="圖片 6" descr="一張含有 食物, 標誌, 房間, 畫畫 的圖片&#10;&#10;描述是以非常高的可信度產生">
            <a:extLst>
              <a:ext uri="{FF2B5EF4-FFF2-40B4-BE49-F238E27FC236}">
                <a16:creationId xmlns:a16="http://schemas.microsoft.com/office/drawing/2014/main" id="{6E6FB9B1-1BA0-43E2-A03F-4F6B547CE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328" y="435348"/>
            <a:ext cx="4109757" cy="3197038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60F49934-5DF7-4A49-BAB3-C5B44D510354}"/>
              </a:ext>
            </a:extLst>
          </p:cNvPr>
          <p:cNvSpPr txBox="1"/>
          <p:nvPr/>
        </p:nvSpPr>
        <p:spPr>
          <a:xfrm>
            <a:off x="326093" y="3732680"/>
            <a:ext cx="5354170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sz="4400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數字前沒有大寫的A</a:t>
            </a:r>
            <a:r>
              <a:rPr lang="zh-TW" altLang="en-US" sz="4400">
                <a:ea typeface="+mn-lt"/>
                <a:cs typeface="+mn-lt"/>
              </a:rPr>
              <a:t> </a:t>
            </a:r>
          </a:p>
          <a:p>
            <a:r>
              <a:rPr lang="zh-TW" sz="4400">
                <a:solidFill>
                  <a:schemeClr val="tx2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食「規」字第......</a:t>
            </a:r>
            <a:endParaRPr lang="zh-TW" sz="440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sz="4400" dirty="0">
                <a:solidFill>
                  <a:schemeClr val="tx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編號有6個數字</a:t>
            </a:r>
            <a:r>
              <a:rPr lang="en-US" altLang="zh-TW" sz="4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en-US" altLang="zh-TW" sz="44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en-US" altLang="zh-TW"/>
          </a:p>
          <a:p>
            <a:pPr algn="l"/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8CE796B-1EAF-4B17-B433-0BB75B2D59C6}"/>
              </a:ext>
            </a:extLst>
          </p:cNvPr>
          <p:cNvSpPr txBox="1"/>
          <p:nvPr/>
        </p:nvSpPr>
        <p:spPr>
          <a:xfrm>
            <a:off x="6618195" y="3738282"/>
            <a:ext cx="4726640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sz="4400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數字前有大寫的A</a:t>
            </a:r>
            <a:r>
              <a:rPr lang="zh-TW" altLang="en-US" sz="4400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 </a:t>
            </a:r>
          </a:p>
          <a:p>
            <a:r>
              <a:rPr lang="zh-TW" sz="4400">
                <a:solidFill>
                  <a:schemeClr val="tx2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食字第......</a:t>
            </a:r>
          </a:p>
          <a:p>
            <a:r>
              <a:rPr lang="zh-TW" sz="4400">
                <a:solidFill>
                  <a:schemeClr val="tx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編號有5個數字</a:t>
            </a:r>
            <a:endParaRPr lang="zh-TW" sz="440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04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76F810-1166-486E-8CF9-ACA11DA98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sz="4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標楷體"/>
                <a:ea typeface="標楷體" panose="03000509000000000000" pitchFamily="65" charset="-120"/>
                <a:cs typeface="+mj-lt"/>
              </a:rPr>
              <a:t>下排編號開頭是A—代表經健康食品審議小組委員審查評估通過，取得的健康食品許可證。</a:t>
            </a:r>
            <a:r>
              <a:rPr lang="zh-TW" sz="4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lt"/>
              </a:rPr>
              <a:t/>
            </a:r>
            <a:br>
              <a:rPr lang="zh-TW" sz="4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lt"/>
              </a:rPr>
            </a:br>
            <a:r>
              <a:rPr lang="zh-TW" sz="4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標楷體"/>
                <a:ea typeface="標楷體" panose="03000509000000000000" pitchFamily="65" charset="-120"/>
                <a:cs typeface="+mj-lt"/>
              </a:rPr>
              <a:t>下排編號開頭沒有A—代表食品保健功效已有相當學理支持，產品符合健康食品規格標準。</a:t>
            </a:r>
            <a:r>
              <a:rPr lang="zh-TW" sz="4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lt"/>
              </a:rPr>
              <a:t/>
            </a:r>
            <a:br>
              <a:rPr lang="zh-TW" sz="4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lt"/>
              </a:rPr>
            </a:br>
            <a:r>
              <a:rPr lang="zh-TW" sz="4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標楷體"/>
                <a:ea typeface="標楷體" panose="03000509000000000000" pitchFamily="65" charset="-120"/>
                <a:cs typeface="+mj-lt"/>
              </a:rPr>
              <a:t>坊間所稱之「保健食品」，如未取得健康食品許可證，其實就是一般食品，僅能做為營養補充，</a:t>
            </a:r>
            <a:r>
              <a:rPr lang="zh-TW" sz="4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lt"/>
              </a:rPr>
              <a:t/>
            </a:r>
            <a:br>
              <a:rPr lang="zh-TW" sz="4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lt"/>
              </a:rPr>
            </a:br>
            <a:r>
              <a:rPr lang="zh-TW" sz="4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標楷體"/>
                <a:ea typeface="標楷體" panose="03000509000000000000" pitchFamily="65" charset="-120"/>
                <a:cs typeface="+mj-lt"/>
              </a:rPr>
              <a:t>兩者並不相同。</a:t>
            </a:r>
            <a:endParaRPr lang="zh-TW" sz="4800">
              <a:solidFill>
                <a:schemeClr val="tx2">
                  <a:lumMod val="90000"/>
                  <a:lumOff val="10000"/>
                </a:schemeClr>
              </a:solidFill>
              <a:latin typeface="標楷體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9333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DA7D1E-778E-497D-9001-91119E1EA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93" y="1238250"/>
            <a:ext cx="7003107" cy="4381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b="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為什麼有些明明是健康食品卻沒有標章呢？</a:t>
            </a:r>
            <a:endParaRPr lang="zh-TW" alt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356DC63-A637-47A1-87B3-6B7F2A371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960000">
            <a:off x="8735546" y="-633132"/>
            <a:ext cx="3224492" cy="4381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z="9600" b="1">
                <a:solidFill>
                  <a:srgbClr val="FF0000"/>
                </a:solidFill>
                <a:latin typeface="Arial Black"/>
              </a:rPr>
              <a:t>????</a:t>
            </a:r>
          </a:p>
        </p:txBody>
      </p:sp>
    </p:spTree>
    <p:extLst>
      <p:ext uri="{BB962C8B-B14F-4D97-AF65-F5344CB8AC3E}">
        <p14:creationId xmlns:p14="http://schemas.microsoft.com/office/powerpoint/2010/main" val="63009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4" descr="一張含有 室外, 飛行, 水, 大 的圖片&#10;&#10;描述是以非常高的可信度產生">
            <a:extLst>
              <a:ext uri="{FF2B5EF4-FFF2-40B4-BE49-F238E27FC236}">
                <a16:creationId xmlns:a16="http://schemas.microsoft.com/office/drawing/2014/main" id="{56D1DEB7-D589-45CE-AE6C-DCD0D1AFC5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0B4144C-8028-4824-B8C9-25D9D4172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5100" dirty="0">
                <a:solidFill>
                  <a:srgbClr val="FF0000"/>
                </a:solidFill>
              </a:rPr>
              <a:t>那些不能算是健康食品，但是能夠當作保健食品食用，所以沒有標章不代表沒有效喔！</a:t>
            </a:r>
            <a:endParaRPr lang="en-US" altLang="zh-TW" sz="5100" dirty="0">
              <a:solidFill>
                <a:srgbClr val="FF0000"/>
              </a:solidFill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A06E5B7-3408-46F4-AEF9-5356F7EF8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</a:rPr>
              <a:t>原來如此</a:t>
            </a:r>
            <a:endParaRPr lang="en-US" altLang="zh-TW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72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C247D1-8E6A-4964-9DD6-615A90C06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583" y="4440602"/>
            <a:ext cx="9968162" cy="164592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z="8800" dirty="0">
                <a:solidFill>
                  <a:srgbClr val="00B0F0"/>
                </a:solidFill>
                <a:ea typeface="+mj-lt"/>
                <a:cs typeface="+mj-lt"/>
              </a:rPr>
              <a:t>Ta</a:t>
            </a:r>
            <a:r>
              <a:rPr lang="zh-TW" altLang="en-US" sz="8800" dirty="0">
                <a:solidFill>
                  <a:srgbClr val="0070C0"/>
                </a:solidFill>
                <a:ea typeface="+mj-lt"/>
                <a:cs typeface="+mj-lt"/>
              </a:rPr>
              <a:t>會在哪</a:t>
            </a:r>
            <a:r>
              <a:rPr lang="zh-TW" altLang="en-US" sz="8800" dirty="0">
                <a:solidFill>
                  <a:srgbClr val="002060"/>
                </a:solidFill>
                <a:ea typeface="+mj-lt"/>
                <a:cs typeface="+mj-lt"/>
              </a:rPr>
              <a:t>裡出沒</a:t>
            </a:r>
            <a:endParaRPr lang="zh-TW" altLang="en-US" sz="8800" dirty="0">
              <a:solidFill>
                <a:srgbClr val="002060"/>
              </a:solidFill>
            </a:endParaRPr>
          </a:p>
          <a:p>
            <a:endParaRPr lang="zh-TW" altLang="en-US" sz="2800" dirty="0"/>
          </a:p>
        </p:txBody>
      </p:sp>
      <p:sp>
        <p:nvSpPr>
          <p:cNvPr id="22" name="Content Placeholder 17">
            <a:extLst>
              <a:ext uri="{FF2B5EF4-FFF2-40B4-BE49-F238E27FC236}">
                <a16:creationId xmlns:a16="http://schemas.microsoft.com/office/drawing/2014/main" id="{1DDC09E6-9400-4D28-A230-3422EC398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8059" y="7253278"/>
            <a:ext cx="6860184" cy="1645920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  <p:pic>
        <p:nvPicPr>
          <p:cNvPr id="6" name="圖片 6" descr="一張含有 食物, 醬料 的圖片&#10;&#10;描述是以非常高的可信度產生">
            <a:extLst>
              <a:ext uri="{FF2B5EF4-FFF2-40B4-BE49-F238E27FC236}">
                <a16:creationId xmlns:a16="http://schemas.microsoft.com/office/drawing/2014/main" id="{AC2BF748-A807-4D45-AE5B-C5BF9494E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15" y="393503"/>
            <a:ext cx="3584448" cy="3584448"/>
          </a:xfrm>
          <a:prstGeom prst="rect">
            <a:avLst/>
          </a:prstGeom>
        </p:spPr>
      </p:pic>
      <p:pic>
        <p:nvPicPr>
          <p:cNvPr id="4" name="圖片 4" descr="一張含有 乳液, 食物, 瓶 的圖片&#10;&#10;描述是以非常高的可信度產生">
            <a:extLst>
              <a:ext uri="{FF2B5EF4-FFF2-40B4-BE49-F238E27FC236}">
                <a16:creationId xmlns:a16="http://schemas.microsoft.com/office/drawing/2014/main" id="{8A851878-F97B-47C9-B626-21CD44BA9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356" y="607009"/>
            <a:ext cx="5534270" cy="3156810"/>
          </a:xfrm>
          <a:prstGeom prst="rect">
            <a:avLst/>
          </a:prstGeom>
        </p:spPr>
      </p:pic>
      <p:pic>
        <p:nvPicPr>
          <p:cNvPr id="9" name="圖片 10" descr="一張含有 食物, 坐, 桌 的圖片&#10;&#10;描述是以非常高的可信度產生">
            <a:extLst>
              <a:ext uri="{FF2B5EF4-FFF2-40B4-BE49-F238E27FC236}">
                <a16:creationId xmlns:a16="http://schemas.microsoft.com/office/drawing/2014/main" id="{5F9E83F9-8CC6-4BA8-A79B-C578553F0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562" y="1026702"/>
            <a:ext cx="4111124" cy="275445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7325" y="5499702"/>
            <a:ext cx="2970233" cy="161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3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DA91F9B1-94DD-4709-B1B3-00B8E3E6F554}"/>
              </a:ext>
            </a:extLst>
          </p:cNvPr>
          <p:cNvSpPr txBox="1"/>
          <p:nvPr/>
        </p:nvSpPr>
        <p:spPr>
          <a:xfrm>
            <a:off x="11280738" y="1621432"/>
            <a:ext cx="7985759" cy="86882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2200">
                <a:latin typeface="+mj-lt"/>
                <a:ea typeface="+mj-ea"/>
                <a:cs typeface="+mj-cs"/>
              </a:rPr>
              <a:t>他會在哪裡出沒</a:t>
            </a:r>
            <a:endParaRPr lang="en-US" altLang="zh-TW" sz="220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2200">
                <a:latin typeface="+mj-lt"/>
                <a:ea typeface="+mj-ea"/>
                <a:cs typeface="+mj-cs"/>
              </a:rPr>
              <a:t>游冠瀅</a:t>
            </a:r>
            <a:endParaRPr lang="en-US" altLang="zh-TW" sz="220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220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220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220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220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220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220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220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220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220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220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220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220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220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220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220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220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2200">
              <a:latin typeface="+mj-lt"/>
              <a:ea typeface="+mj-ea"/>
              <a:cs typeface="+mj-cs"/>
            </a:endParaRPr>
          </a:p>
          <a:p>
            <a:pPr algn="ctr"/>
            <a:r>
              <a:rPr lang="en-US" sz="9600" dirty="0" err="1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我家的健康食品標章</a:t>
            </a:r>
            <a:endParaRPr lang="en-US" sz="9600">
              <a:solidFill>
                <a:schemeClr val="bg2">
                  <a:lumMod val="10000"/>
                </a:schemeClr>
              </a:solidFill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4800" dirty="0">
              <a:solidFill>
                <a:schemeClr val="bg2">
                  <a:lumMod val="1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48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96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220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220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220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220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220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220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220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220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220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220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220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220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220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220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220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220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220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2200">
              <a:latin typeface="+mj-lt"/>
              <a:ea typeface="+mj-ea"/>
              <a:cs typeface="+mj-cs"/>
            </a:endParaRPr>
          </a:p>
        </p:txBody>
      </p:sp>
      <p:pic>
        <p:nvPicPr>
          <p:cNvPr id="6" name="圖片 6" descr="一張含有 食物, 握住 的圖片&#10;&#10;描述是以非常高的可信度產生">
            <a:extLst>
              <a:ext uri="{FF2B5EF4-FFF2-40B4-BE49-F238E27FC236}">
                <a16:creationId xmlns:a16="http://schemas.microsoft.com/office/drawing/2014/main" id="{B3ABAF74-7515-4792-9DF7-3D254221F6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51" r="-1" b="12011"/>
          <a:stretch/>
        </p:blipFill>
        <p:spPr>
          <a:xfrm>
            <a:off x="1543723" y="2329984"/>
            <a:ext cx="3703320" cy="4096512"/>
          </a:xfrm>
          <a:prstGeom prst="rect">
            <a:avLst/>
          </a:prstGeom>
        </p:spPr>
      </p:pic>
      <p:pic>
        <p:nvPicPr>
          <p:cNvPr id="4" name="圖片 4" descr="一張含有 室內, 瓶, 食物, 桌 的圖片&#10;&#10;描述是以非常高的可信度產生">
            <a:extLst>
              <a:ext uri="{FF2B5EF4-FFF2-40B4-BE49-F238E27FC236}">
                <a16:creationId xmlns:a16="http://schemas.microsoft.com/office/drawing/2014/main" id="{3DAF44FB-766E-437B-A482-725C1EF647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96" r="-1" b="5366"/>
          <a:stretch/>
        </p:blipFill>
        <p:spPr>
          <a:xfrm>
            <a:off x="6793138" y="2402555"/>
            <a:ext cx="3703320" cy="4096512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57A50599-1A76-46AD-BF0F-8ECF5E985FCF}"/>
              </a:ext>
            </a:extLst>
          </p:cNvPr>
          <p:cNvSpPr txBox="1"/>
          <p:nvPr/>
        </p:nvSpPr>
        <p:spPr>
          <a:xfrm>
            <a:off x="3939988" y="768723"/>
            <a:ext cx="5858435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sz="4800">
                <a:solidFill>
                  <a:srgbClr val="141919"/>
                </a:solidFill>
                <a:latin typeface="Arial Black"/>
                <a:ea typeface="+mn-lt"/>
                <a:cs typeface="+mn-lt"/>
              </a:rPr>
              <a:t>家裡的健康食品標章</a:t>
            </a:r>
            <a:endParaRPr lang="zh-TW" sz="4800">
              <a:solidFill>
                <a:srgbClr val="141919"/>
              </a:solidFill>
              <a:latin typeface="Arial Black"/>
            </a:endParaRPr>
          </a:p>
          <a:p>
            <a:pPr algn="l"/>
            <a:endParaRPr lang="zh-TW" altLang="en-US" dirty="0">
              <a:solidFill>
                <a:srgbClr val="141919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7568180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265</Words>
  <Application>Microsoft Office PowerPoint</Application>
  <PresentationFormat>寬螢幕</PresentationFormat>
  <Paragraphs>79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8" baseType="lpstr">
      <vt:lpstr>文鼎標楷虛線國字</vt:lpstr>
      <vt:lpstr>微軟正黑體 Light</vt:lpstr>
      <vt:lpstr>新細明體</vt:lpstr>
      <vt:lpstr>標楷體</vt:lpstr>
      <vt:lpstr>標楷體</vt:lpstr>
      <vt:lpstr>Arial</vt:lpstr>
      <vt:lpstr>Arial Black</vt:lpstr>
      <vt:lpstr>Calibri</vt:lpstr>
      <vt:lpstr>Calibri Light</vt:lpstr>
      <vt:lpstr>Office 佈景主題</vt:lpstr>
      <vt:lpstr>健康食品標章和 鮮乳標章</vt:lpstr>
      <vt:lpstr>健康食品標章</vt:lpstr>
      <vt:lpstr>哪個才是健康食品標章呢？</vt:lpstr>
      <vt:lpstr>PowerPoint 簡報</vt:lpstr>
      <vt:lpstr>下排編號開頭是A—代表經健康食品審議小組委員審查評估通過，取得的健康食品許可證。 下排編號開頭沒有A—代表食品保健功效已有相當學理支持，產品符合健康食品規格標準。 坊間所稱之「保健食品」，如未取得健康食品許可證，其實就是一般食品，僅能做為營養補充， 兩者並不相同。</vt:lpstr>
      <vt:lpstr>為什麼有些明明是健康食品卻沒有標章呢？</vt:lpstr>
      <vt:lpstr>那些不能算是健康食品，但是能夠當作保健食品食用，所以沒有標章不代表沒有效喔！</vt:lpstr>
      <vt:lpstr>Ta會在哪裡出沒 </vt:lpstr>
      <vt:lpstr>PowerPoint 簡報</vt:lpstr>
      <vt:lpstr>影片欣賞</vt:lpstr>
      <vt:lpstr>鮮乳標章 </vt:lpstr>
      <vt:lpstr>這就是鮮乳標章</vt:lpstr>
      <vt:lpstr>PowerPoint 簡報</vt:lpstr>
      <vt:lpstr>PowerPoint 簡報</vt:lpstr>
      <vt:lpstr>沒有標章的鮮乳也是合法的嗎？</vt:lpstr>
      <vt:lpstr>影片欣賞</vt:lpstr>
      <vt:lpstr>有獎徵答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/>
  <cp:lastModifiedBy>user</cp:lastModifiedBy>
  <cp:revision>727</cp:revision>
  <dcterms:created xsi:type="dcterms:W3CDTF">2019-12-17T12:37:09Z</dcterms:created>
  <dcterms:modified xsi:type="dcterms:W3CDTF">2019-12-24T07:37:07Z</dcterms:modified>
</cp:coreProperties>
</file>