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Microsoft JhengHei" panose="020B0604030504040204" pitchFamily="34" charset="-12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6514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60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7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747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16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733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220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283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498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491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059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13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559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718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963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214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052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326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618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746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474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362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24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793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7578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9032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490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95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90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74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62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20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361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98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oo.gl/nZQ14x" TargetMode="Externa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hyperlink" Target="http://bit.ly/2pYdss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15950" y="3899096"/>
            <a:ext cx="6967200" cy="1168200"/>
          </a:xfrm>
          <a:prstGeom prst="rect">
            <a:avLst/>
          </a:prstGeom>
          <a:solidFill>
            <a:srgbClr val="EFEFEF"/>
          </a:solidFill>
          <a:ln w="762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8500" b="1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白鶺鴒的介紹</a:t>
            </a:r>
          </a:p>
        </p:txBody>
      </p:sp>
      <p:sp>
        <p:nvSpPr>
          <p:cNvPr id="56" name="Shape 56"/>
          <p:cNvSpPr/>
          <p:nvPr/>
        </p:nvSpPr>
        <p:spPr>
          <a:xfrm>
            <a:off x="216207" y="1843021"/>
            <a:ext cx="2215800" cy="1287900"/>
          </a:xfrm>
          <a:prstGeom prst="wedgeEllipseCallout">
            <a:avLst>
              <a:gd name="adj1" fmla="val 64806"/>
              <a:gd name="adj2" fmla="val -28094"/>
            </a:avLst>
          </a:prstGeom>
          <a:solidFill>
            <a:srgbClr val="FFF2CC"/>
          </a:solidFill>
          <a:ln w="1143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 b="1">
                <a:solidFill>
                  <a:srgbClr val="1C458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大家好！</a:t>
            </a:r>
          </a:p>
        </p:txBody>
      </p:sp>
      <p:sp>
        <p:nvSpPr>
          <p:cNvPr id="57" name="Shape 57"/>
          <p:cNvSpPr/>
          <p:nvPr/>
        </p:nvSpPr>
        <p:spPr>
          <a:xfrm>
            <a:off x="5006594" y="533773"/>
            <a:ext cx="3158400" cy="1443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" b="1">
                <a:solidFill>
                  <a:srgbClr val="6AA84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製作者：董沛怡丶童愉婷</a:t>
            </a:r>
          </a:p>
          <a:p>
            <a:pPr lvl="0">
              <a:spcBef>
                <a:spcPts val="0"/>
              </a:spcBef>
              <a:buNone/>
            </a:pPr>
            <a:r>
              <a:rPr lang="zh-TW" sz="2000" b="1">
                <a:solidFill>
                  <a:srgbClr val="6AA84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指導老師：姜明雄老師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7239000" y="0"/>
            <a:ext cx="1930200" cy="2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https://is.gd/rfnxgy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00"/>
            <a:ext cx="9144000" cy="52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1650" y="10800"/>
            <a:ext cx="3710700" cy="11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名稱介紹－1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126975" y="3998150"/>
            <a:ext cx="3932100" cy="116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3600" b="1">
                <a:solidFill>
                  <a:srgbClr val="FF9900"/>
                </a:solidFill>
                <a:highlight>
                  <a:srgbClr val="C9DAF8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鄉土名稱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3600" b="1">
                <a:solidFill>
                  <a:srgbClr val="FF9900"/>
                </a:solidFill>
                <a:highlight>
                  <a:srgbClr val="C9DAF8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白鶺鴒-牛屎鳥仔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7758" y="78400"/>
            <a:ext cx="1801324" cy="1689900"/>
          </a:xfrm>
          <a:prstGeom prst="rect">
            <a:avLst/>
          </a:prstGeom>
          <a:noFill/>
          <a:ln w="8572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2" name="Shape 122"/>
          <p:cNvSpPr txBox="1"/>
          <p:nvPr/>
        </p:nvSpPr>
        <p:spPr>
          <a:xfrm>
            <a:off x="-53150" y="4889300"/>
            <a:ext cx="19506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b="1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http://bit.ly/2r5lHl5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915938" y="214366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2712553" y="185938"/>
            <a:ext cx="3899400" cy="93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chemeClr val="accent4"/>
                </a:solidFill>
              </a:rPr>
              <a:t>鄉土名稱－2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275224" y="1193875"/>
            <a:ext cx="2866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 b="1">
                <a:solidFill>
                  <a:srgbClr val="00FFFF"/>
                </a:solidFill>
              </a:rPr>
              <a:t>帶路鳥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904349" y="347321"/>
            <a:ext cx="7640100" cy="1020900"/>
          </a:xfrm>
          <a:prstGeom prst="rect">
            <a:avLst/>
          </a:prstGeom>
          <a:solidFill>
            <a:srgbClr val="C9DAF8"/>
          </a:solidFill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白鶺鴒的幼鳥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214312"/>
            <a:ext cx="619125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914400" y="41891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FF00"/>
              </a:solidFill>
            </a:endParaRPr>
          </a:p>
        </p:txBody>
      </p:sp>
      <p:pic>
        <p:nvPicPr>
          <p:cNvPr id="143" name="Shape 143" descr="3_5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00" y="-87500"/>
            <a:ext cx="9215098" cy="53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311700" y="418925"/>
            <a:ext cx="8520600" cy="76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72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分部區域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229575" y="31626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00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在中國廣泛分布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DiscussID_5847_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177" y="630337"/>
            <a:ext cx="4002225" cy="431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878250" y="0"/>
            <a:ext cx="4178100" cy="8571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274E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在臺分布區域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446095" y="211806"/>
            <a:ext cx="4555500" cy="1458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100" b="1">
                <a:solidFill>
                  <a:srgbClr val="93C4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常於湖邊地面走動及覓食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22481"/>
            <a:ext cx="4784889" cy="3192418"/>
          </a:xfrm>
          <a:prstGeom prst="rect">
            <a:avLst/>
          </a:prstGeom>
          <a:noFill/>
          <a:ln w="762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4" name="Shape 154"/>
          <p:cNvSpPr txBox="1"/>
          <p:nvPr/>
        </p:nvSpPr>
        <p:spPr>
          <a:xfrm>
            <a:off x="6968800" y="4806600"/>
            <a:ext cx="2240100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台灣大學數位動物博物館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9575" y="102650"/>
            <a:ext cx="3473027" cy="2434573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77" y="2659024"/>
            <a:ext cx="6271272" cy="2434573"/>
          </a:xfrm>
          <a:prstGeom prst="rect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1" name="Shape 161"/>
          <p:cNvSpPr txBox="1"/>
          <p:nvPr/>
        </p:nvSpPr>
        <p:spPr>
          <a:xfrm>
            <a:off x="6159875" y="3501600"/>
            <a:ext cx="3192900" cy="7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7200" b="1">
                <a:solidFill>
                  <a:srgbClr val="1C458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菜園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20925" y="498675"/>
            <a:ext cx="4763700" cy="164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7200" b="1">
                <a:solidFill>
                  <a:srgbClr val="274E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籃球場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lin ang="5400012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 descr="2p6Ja3S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6" y="83950"/>
            <a:ext cx="7482036" cy="4975599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xfrm>
            <a:off x="285000" y="215600"/>
            <a:ext cx="8574000" cy="1088100"/>
          </a:xfrm>
          <a:prstGeom prst="rect">
            <a:avLst/>
          </a:prstGeom>
          <a:solidFill>
            <a:srgbClr val="C9DAF8"/>
          </a:solidFill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000" b="1">
                <a:solidFill>
                  <a:srgbClr val="9900FF"/>
                </a:solidFill>
                <a:highlight>
                  <a:srgbClr val="C9DAF8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白鶺鴒大部分屬於冬候鳥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285000" y="3716450"/>
            <a:ext cx="4158000" cy="1201200"/>
          </a:xfrm>
          <a:prstGeom prst="rect">
            <a:avLst/>
          </a:prstGeom>
          <a:solidFill>
            <a:srgbClr val="FFF2CC"/>
          </a:solidFill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7200" b="1">
                <a:solidFill>
                  <a:srgbClr val="1C4587"/>
                </a:solidFill>
                <a:highlight>
                  <a:srgbClr val="FFF2CC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生態介紹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7773700" y="6064075"/>
            <a:ext cx="1985100" cy="5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ctrTitle"/>
          </p:nvPr>
        </p:nvSpPr>
        <p:spPr>
          <a:xfrm>
            <a:off x="311700" y="419250"/>
            <a:ext cx="8520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遷徙狀況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xfrm>
            <a:off x="138900" y="3559350"/>
            <a:ext cx="3413400" cy="1409700"/>
          </a:xfrm>
          <a:prstGeom prst="rect">
            <a:avLst/>
          </a:prstGeom>
          <a:solidFill>
            <a:srgbClr val="C9DAF8"/>
          </a:solidFill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sz="48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冬季時會往南遷移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513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311700" y="126589"/>
            <a:ext cx="8520600" cy="121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特殊行為-1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1"/>
          </p:nvPr>
        </p:nvSpPr>
        <p:spPr>
          <a:xfrm>
            <a:off x="845100" y="2879300"/>
            <a:ext cx="7157100" cy="183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B6D7A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喜歡不停的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4800" b="1">
                <a:solidFill>
                  <a:srgbClr val="B6D7A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上下搖動尾羽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07818" y="4063392"/>
            <a:ext cx="1088400" cy="8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950" y="1339797"/>
            <a:ext cx="2313350" cy="2251624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30700" cy="398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0" y="0"/>
            <a:ext cx="1878900" cy="33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FF9900"/>
                </a:solidFill>
              </a:rPr>
              <a:t>http://bit.ly/2pBVpYY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700" y="0"/>
            <a:ext cx="4813298" cy="398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ctrTitle"/>
          </p:nvPr>
        </p:nvSpPr>
        <p:spPr>
          <a:xfrm>
            <a:off x="767150" y="-2"/>
            <a:ext cx="8520600" cy="1460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b="1">
                <a:solidFill>
                  <a:srgbClr val="000000"/>
                </a:solidFill>
              </a:rPr>
              <a:t>特殊行為-2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2892" y="3984062"/>
            <a:ext cx="6398200" cy="111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7343100" y="68100"/>
            <a:ext cx="1800900" cy="1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FF9900"/>
                </a:solidFill>
              </a:rPr>
              <a:t>http://bit.ly/2pBOa39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7393800" y="4810200"/>
            <a:ext cx="1750200" cy="33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rgbClr val="FF9900"/>
                </a:solidFill>
              </a:rPr>
              <a:t>http://bit.ly/2pc97yR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subTitle" idx="1"/>
          </p:nvPr>
        </p:nvSpPr>
        <p:spPr>
          <a:xfrm>
            <a:off x="76200" y="3531675"/>
            <a:ext cx="3336600" cy="1505400"/>
          </a:xfrm>
          <a:prstGeom prst="rect">
            <a:avLst/>
          </a:prstGeom>
          <a:solidFill>
            <a:srgbClr val="EBFFFB"/>
          </a:solidFill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000000"/>
                </a:solidFill>
                <a:highlight>
                  <a:srgbClr val="EBFFFB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飛行時呈現波浪狀的起伏，並一邊發出「唧唧」的聲音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412800" y="3531675"/>
            <a:ext cx="22911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800">
                <a:solidFill>
                  <a:srgbClr val="00FFFF"/>
                </a:solidFill>
              </a:rPr>
              <a:t>如：啄木鳥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405" y="0"/>
            <a:ext cx="92208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11700" y="396197"/>
            <a:ext cx="8520600" cy="1437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D9EAD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白鶺鴒，一種小型鶺鴒，</a:t>
            </a:r>
          </a:p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D9EAD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屬鶺鴒科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936150" y="4107009"/>
            <a:ext cx="6457799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800" b="1">
                <a:solidFill>
                  <a:srgbClr val="FFFFFF"/>
                </a:solidFill>
              </a:rPr>
              <a:t>19 cm-23cm   17-25g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804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3489100" y="2428150"/>
            <a:ext cx="4536600" cy="79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FFE599"/>
                </a:solidFill>
              </a:rPr>
              <a:t>喜歡小跑步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ctrTitle"/>
          </p:nvPr>
        </p:nvSpPr>
        <p:spPr>
          <a:xfrm>
            <a:off x="426546" y="131262"/>
            <a:ext cx="8520600" cy="1257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7200" b="1">
                <a:solidFill>
                  <a:schemeClr val="lt1"/>
                </a:solidFill>
              </a:rPr>
              <a:t>特殊行為-3</a:t>
            </a:r>
          </a:p>
        </p:txBody>
      </p:sp>
      <p:sp>
        <p:nvSpPr>
          <p:cNvPr id="207" name="Shape 207"/>
          <p:cNvSpPr/>
          <p:nvPr/>
        </p:nvSpPr>
        <p:spPr>
          <a:xfrm>
            <a:off x="5887450" y="4190625"/>
            <a:ext cx="3091800" cy="792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6282548" y="4333275"/>
            <a:ext cx="2301600" cy="5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>
                <a:solidFill>
                  <a:srgbClr val="FF9900"/>
                </a:solidFill>
              </a:rPr>
              <a:t>http://bit.ly/2r5n2bG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69" y="0"/>
            <a:ext cx="77115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subTitle" idx="1"/>
          </p:nvPr>
        </p:nvSpPr>
        <p:spPr>
          <a:xfrm>
            <a:off x="336562" y="2857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喜歡站在地面活動</a:t>
            </a:r>
          </a:p>
        </p:txBody>
      </p:sp>
      <p:sp>
        <p:nvSpPr>
          <p:cNvPr id="215" name="Shape 215"/>
          <p:cNvSpPr/>
          <p:nvPr/>
        </p:nvSpPr>
        <p:spPr>
          <a:xfrm>
            <a:off x="5468900" y="1611750"/>
            <a:ext cx="2302500" cy="1115700"/>
          </a:xfrm>
          <a:prstGeom prst="wedgeRoundRectCallout">
            <a:avLst>
              <a:gd name="adj1" fmla="val -77315"/>
              <a:gd name="adj2" fmla="val 8341"/>
              <a:gd name="adj3" fmla="val 0"/>
            </a:avLst>
          </a:prstGeom>
          <a:solidFill>
            <a:srgbClr val="00FFFF"/>
          </a:solidFill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900" b="1">
                <a:latin typeface="Microsoft JhengHei"/>
                <a:ea typeface="Microsoft JhengHei"/>
                <a:cs typeface="Microsoft JhengHei"/>
                <a:sym typeface="Microsoft JhengHei"/>
              </a:rPr>
              <a:t>哈囉</a:t>
            </a:r>
            <a:r>
              <a:rPr lang="zh-TW" sz="29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！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2900" b="1">
                <a:latin typeface="Microsoft JhengHei"/>
                <a:ea typeface="Microsoft JhengHei"/>
                <a:cs typeface="Microsoft JhengHei"/>
                <a:sym typeface="Microsoft JhengHei"/>
              </a:rPr>
              <a:t>大家好</a:t>
            </a:r>
            <a:r>
              <a:rPr lang="zh-TW" sz="29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>
            <a:spLocks noGrp="1"/>
          </p:cNvSpPr>
          <p:nvPr>
            <p:ph type="subTitle" idx="1"/>
          </p:nvPr>
        </p:nvSpPr>
        <p:spPr>
          <a:xfrm>
            <a:off x="147450" y="3148050"/>
            <a:ext cx="47190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sz="3600" b="1">
                <a:solidFill>
                  <a:schemeClr val="accent4"/>
                </a:solidFill>
              </a:rPr>
              <a:t>牠的後腳爪特別長</a:t>
            </a:r>
          </a:p>
        </p:txBody>
      </p:sp>
      <p:sp>
        <p:nvSpPr>
          <p:cNvPr id="222" name="Shape 222"/>
          <p:cNvSpPr/>
          <p:nvPr/>
        </p:nvSpPr>
        <p:spPr>
          <a:xfrm>
            <a:off x="5310300" y="3746200"/>
            <a:ext cx="792900" cy="8640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ctrTitle"/>
          </p:nvPr>
        </p:nvSpPr>
        <p:spPr>
          <a:xfrm>
            <a:off x="311700" y="169535"/>
            <a:ext cx="8520600" cy="138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築巢行為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ubTitle" idx="1"/>
          </p:nvPr>
        </p:nvSpPr>
        <p:spPr>
          <a:xfrm>
            <a:off x="112050" y="3768082"/>
            <a:ext cx="8919900" cy="1272600"/>
          </a:xfrm>
          <a:prstGeom prst="rect">
            <a:avLst/>
          </a:prstGeom>
          <a:solidFill>
            <a:srgbClr val="F1C232"/>
          </a:solidFill>
          <a:ln w="762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 b="1">
                <a:solidFill>
                  <a:srgbClr val="D0E0E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利用頂樓水塔的洞口、水管口築巢或石岩縫隙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025" y="0"/>
            <a:ext cx="9144000" cy="52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ctrTitle"/>
          </p:nvPr>
        </p:nvSpPr>
        <p:spPr>
          <a:xfrm>
            <a:off x="311700" y="603620"/>
            <a:ext cx="3500100" cy="114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5400">
                <a:solidFill>
                  <a:srgbClr val="FFE599"/>
                </a:solidFill>
              </a:rPr>
              <a:t>幼鳥索食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-82025" y="4716900"/>
            <a:ext cx="1874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http://bit.ly/2qItjsY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1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ctrTitle"/>
          </p:nvPr>
        </p:nvSpPr>
        <p:spPr>
          <a:xfrm>
            <a:off x="1427364" y="2571187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FF9900"/>
                </a:solidFill>
              </a:rPr>
              <a:t>   每窩三～六枚</a:t>
            </a:r>
          </a:p>
          <a:p>
            <a:pPr lvl="0">
              <a:spcBef>
                <a:spcPts val="0"/>
              </a:spcBef>
              <a:buNone/>
            </a:pPr>
            <a:r>
              <a:rPr lang="zh-TW">
                <a:solidFill>
                  <a:srgbClr val="FF9900"/>
                </a:solidFill>
              </a:rPr>
              <a:t>        一年可孵育二窩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67" y="0"/>
            <a:ext cx="77182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ctrTitle"/>
          </p:nvPr>
        </p:nvSpPr>
        <p:spPr>
          <a:xfrm>
            <a:off x="311700" y="147650"/>
            <a:ext cx="8520600" cy="138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夜棲行為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1"/>
          </p:nvPr>
        </p:nvSpPr>
        <p:spPr>
          <a:xfrm>
            <a:off x="1322523" y="2926250"/>
            <a:ext cx="6900900" cy="203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600" b="1">
                <a:solidFill>
                  <a:srgbClr val="1C4587"/>
                </a:solidFill>
                <a:highlight>
                  <a:srgbClr val="C9DAF8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有夜棲於市區校園</a:t>
            </a:r>
          </a:p>
          <a:p>
            <a:pPr lvl="0">
              <a:spcBef>
                <a:spcPts val="0"/>
              </a:spcBef>
              <a:buNone/>
            </a:pPr>
            <a:r>
              <a:rPr lang="zh-TW" sz="3600" b="1">
                <a:solidFill>
                  <a:srgbClr val="1C4587"/>
                </a:solidFill>
                <a:highlight>
                  <a:srgbClr val="C9DAF8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公園及道路行道樹的習性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ctrTitle"/>
          </p:nvPr>
        </p:nvSpPr>
        <p:spPr>
          <a:xfrm>
            <a:off x="133450" y="954775"/>
            <a:ext cx="1211400" cy="247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0000" b="1">
                <a:solidFill>
                  <a:srgbClr val="00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夜</a:t>
            </a:r>
          </a:p>
          <a:p>
            <a:pPr lvl="0">
              <a:spcBef>
                <a:spcPts val="0"/>
              </a:spcBef>
              <a:buNone/>
            </a:pPr>
            <a:r>
              <a:rPr lang="zh-TW" sz="10000" b="1">
                <a:solidFill>
                  <a:srgbClr val="00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棲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subTitle" idx="1"/>
          </p:nvPr>
        </p:nvSpPr>
        <p:spPr>
          <a:xfrm>
            <a:off x="4546900" y="4678025"/>
            <a:ext cx="4127100" cy="26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400">
                <a:solidFill>
                  <a:schemeClr val="accent4"/>
                </a:solidFill>
              </a:rPr>
              <a:t>http://www.bird-stamps.org/cspecies/2002300.htm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914400" y="214498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381000" y="84409"/>
            <a:ext cx="8520600" cy="1247100"/>
          </a:xfrm>
          <a:prstGeom prst="rect">
            <a:avLst/>
          </a:prstGeom>
          <a:solidFill>
            <a:srgbClr val="C9DAF8"/>
          </a:solidFill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夜棲行為常見處</a:t>
            </a:r>
          </a:p>
        </p:txBody>
      </p:sp>
      <p:sp>
        <p:nvSpPr>
          <p:cNvPr id="264" name="Shape 264"/>
          <p:cNvSpPr/>
          <p:nvPr/>
        </p:nvSpPr>
        <p:spPr>
          <a:xfrm>
            <a:off x="3470075" y="2172150"/>
            <a:ext cx="1379700" cy="12945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265" name="Shape 265"/>
          <p:cNvSpPr/>
          <p:nvPr/>
        </p:nvSpPr>
        <p:spPr>
          <a:xfrm>
            <a:off x="5150236" y="2558503"/>
            <a:ext cx="1115700" cy="721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4"/>
            <a:ext cx="89580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>
            <a:spLocks noGrp="1"/>
          </p:cNvSpPr>
          <p:nvPr>
            <p:ph type="ctrTitle"/>
          </p:nvPr>
        </p:nvSpPr>
        <p:spPr>
          <a:xfrm>
            <a:off x="311700" y="3258225"/>
            <a:ext cx="8520600" cy="124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愛跟昆蟲玩賽跑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ubTitle" idx="1"/>
          </p:nvPr>
        </p:nvSpPr>
        <p:spPr>
          <a:xfrm>
            <a:off x="218750" y="301385"/>
            <a:ext cx="8520600" cy="864900"/>
          </a:xfrm>
          <a:prstGeom prst="rect">
            <a:avLst/>
          </a:prstGeom>
          <a:solidFill>
            <a:srgbClr val="C9DAF8"/>
          </a:solidFill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1C458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覓食行為</a:t>
            </a:r>
          </a:p>
        </p:txBody>
      </p:sp>
      <p:sp>
        <p:nvSpPr>
          <p:cNvPr id="273" name="Shape 273"/>
          <p:cNvSpPr/>
          <p:nvPr/>
        </p:nvSpPr>
        <p:spPr>
          <a:xfrm>
            <a:off x="781675" y="1267175"/>
            <a:ext cx="1782900" cy="1244700"/>
          </a:xfrm>
          <a:prstGeom prst="cloudCallout">
            <a:avLst>
              <a:gd name="adj1" fmla="val 101224"/>
              <a:gd name="adj2" fmla="val 38648"/>
            </a:avLst>
          </a:prstGeom>
          <a:solidFill>
            <a:srgbClr val="D9EAD3"/>
          </a:solidFill>
          <a:ln w="762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蟲蟲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別跑！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5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1569575" y="0"/>
            <a:ext cx="5884500" cy="93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5300">
                <a:solidFill>
                  <a:srgbClr val="D9EAD3"/>
                </a:solidFill>
              </a:rPr>
              <a:t>雄丶雌鳥同色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-48150" y="296575"/>
            <a:ext cx="9291300" cy="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9600" b="1">
                <a:solidFill>
                  <a:srgbClr val="FF9900"/>
                </a:solidFill>
              </a:rPr>
              <a:t>單獨活動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925" y="1098449"/>
            <a:ext cx="4555689" cy="3891299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075" y="177337"/>
            <a:ext cx="3389850" cy="4788824"/>
          </a:xfrm>
          <a:prstGeom prst="rect">
            <a:avLst/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6" name="Shape 286"/>
          <p:cNvSpPr txBox="1">
            <a:spLocks noGrp="1"/>
          </p:cNvSpPr>
          <p:nvPr>
            <p:ph type="ctrTitle"/>
          </p:nvPr>
        </p:nvSpPr>
        <p:spPr>
          <a:xfrm>
            <a:off x="-910874" y="104200"/>
            <a:ext cx="7250400" cy="8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700" b="1">
                <a:solidFill>
                  <a:srgbClr val="741B4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郵票世界中的白鶺鴒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7219325" y="4721350"/>
            <a:ext cx="1989600" cy="5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https://goo.gl/nZQ14x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ctrTitle"/>
          </p:nvPr>
        </p:nvSpPr>
        <p:spPr>
          <a:xfrm>
            <a:off x="311700" y="73050"/>
            <a:ext cx="8520600" cy="104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小測驗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ubTitle" idx="1"/>
          </p:nvPr>
        </p:nvSpPr>
        <p:spPr>
          <a:xfrm>
            <a:off x="147425" y="3614400"/>
            <a:ext cx="8948700" cy="136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F1C23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白鶺鴒飛行時會呈現什麼狀態？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965050" y="1108775"/>
            <a:ext cx="7392000" cy="27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10000" b="1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謝謝觀賞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3_5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7193400" y="4804800"/>
            <a:ext cx="1950600" cy="33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http:</a:t>
            </a:r>
            <a:r>
              <a:rPr lang="zh-TW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/</a:t>
            </a:r>
            <a:r>
              <a:rPr lang="zh-TW" u="sng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/bit.ly/2pYdssw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057450" y="266925"/>
            <a:ext cx="7823100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白鶺鴒家族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784" y="-6"/>
            <a:ext cx="3510300" cy="22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1457850" y="3253525"/>
            <a:ext cx="3459900" cy="19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白面黑背白鶺鴒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眼紋黑背白鶺鴒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眼紋灰背白鶺鴒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55175" y="70582"/>
            <a:ext cx="8520600" cy="149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b="1">
                <a:solidFill>
                  <a:srgbClr val="00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白面黑背白鶺鴒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80"/>
          <a:stretch/>
        </p:blipFill>
        <p:spPr>
          <a:xfrm>
            <a:off x="0" y="0"/>
            <a:ext cx="9144000" cy="51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158575"/>
            <a:ext cx="5271900" cy="992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b="1">
                <a:solidFill>
                  <a:srgbClr val="93C47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眼紋黑背白鶺鴒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212775" y="3946475"/>
            <a:ext cx="283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https://goo.gl/IasDps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 descr="20121020170513_420250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212" y="-17348"/>
            <a:ext cx="652278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120125" y="232725"/>
            <a:ext cx="5830200" cy="101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sz="6000" b="1">
                <a:solidFill>
                  <a:srgbClr val="C9DAF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眼紋灰背白鶺鴒</a:t>
            </a:r>
          </a:p>
        </p:txBody>
      </p:sp>
      <p:pic>
        <p:nvPicPr>
          <p:cNvPr id="99" name="Shape 99" descr="1J8A9491灰背眼紋白鶺鴒104.12.30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325" y="2342325"/>
            <a:ext cx="3747676" cy="2628223"/>
          </a:xfrm>
          <a:prstGeom prst="rect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352775" y="164275"/>
            <a:ext cx="8520600" cy="1858200"/>
          </a:xfrm>
          <a:prstGeom prst="rect">
            <a:avLst/>
          </a:prstGeom>
          <a:solidFill>
            <a:srgbClr val="A4C2F4"/>
          </a:solidFill>
          <a:ln w="762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>
              <a:spcBef>
                <a:spcPts val="0"/>
              </a:spcBef>
              <a:buNone/>
            </a:pPr>
            <a:r>
              <a:rPr lang="zh-TW" sz="4800" b="1">
                <a:solidFill>
                  <a:srgbClr val="434343"/>
                </a:solidFill>
                <a:highlight>
                  <a:srgbClr val="A4C2F4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白鶺鴒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zh-TW" sz="4800" b="1">
                <a:solidFill>
                  <a:srgbClr val="434343"/>
                </a:solidFill>
                <a:highlight>
                  <a:srgbClr val="A4C2F4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全身上下都是</a:t>
            </a:r>
            <a:r>
              <a:rPr lang="zh-TW" sz="4800" b="1">
                <a:solidFill>
                  <a:srgbClr val="FFFFFF"/>
                </a:solidFill>
                <a:highlight>
                  <a:srgbClr val="A4C2F4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白</a:t>
            </a:r>
            <a:r>
              <a:rPr lang="zh-TW" sz="4800" b="1">
                <a:solidFill>
                  <a:srgbClr val="666666"/>
                </a:solidFill>
                <a:highlight>
                  <a:srgbClr val="A4C2F4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灰</a:t>
            </a:r>
            <a:r>
              <a:rPr lang="zh-TW" sz="4800" b="1">
                <a:highlight>
                  <a:srgbClr val="A4C2F4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黑</a:t>
            </a:r>
            <a:r>
              <a:rPr lang="zh-TW" sz="4800" b="1">
                <a:solidFill>
                  <a:srgbClr val="434343"/>
                </a:solidFill>
                <a:highlight>
                  <a:srgbClr val="A4C2F4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的喔！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4175" y="164275"/>
            <a:ext cx="3887400" cy="10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6000" b="1">
                <a:solidFill>
                  <a:srgbClr val="38761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外型特徵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43773" y="175971"/>
            <a:ext cx="3400800" cy="1402500"/>
          </a:xfrm>
          <a:prstGeom prst="rect">
            <a:avLst/>
          </a:prstGeom>
          <a:solidFill>
            <a:srgbClr val="000000"/>
          </a:solidFill>
          <a:ln w="762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6000" b="1">
                <a:solidFill>
                  <a:srgbClr val="00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求偶行為 </a:t>
            </a:r>
          </a:p>
        </p:txBody>
      </p:sp>
      <p:sp>
        <p:nvSpPr>
          <p:cNvPr id="113" name="Shape 113"/>
          <p:cNvSpPr/>
          <p:nvPr/>
        </p:nvSpPr>
        <p:spPr>
          <a:xfrm>
            <a:off x="4138525" y="1240575"/>
            <a:ext cx="4938300" cy="1402500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1C4587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3600" b="1">
                <a:solidFill>
                  <a:srgbClr val="00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下圖為雄鳥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如螢幕大小 (16:9)</PresentationFormat>
  <Paragraphs>82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Roboto</vt:lpstr>
      <vt:lpstr>Microsoft JhengHei</vt:lpstr>
      <vt:lpstr>Arial</vt:lpstr>
      <vt:lpstr>simple-light-2</vt:lpstr>
      <vt:lpstr>白鶺鴒的介紹</vt:lpstr>
      <vt:lpstr>白鶺鴒，一種小型鶺鴒， 屬鶺鴒科</vt:lpstr>
      <vt:lpstr>雄丶雌鳥同色</vt:lpstr>
      <vt:lpstr>PowerPoint 簡報</vt:lpstr>
      <vt:lpstr>白面黑背白鶺鴒</vt:lpstr>
      <vt:lpstr>眼紋黑背白鶺鴒 </vt:lpstr>
      <vt:lpstr>眼紋灰背白鶺鴒</vt:lpstr>
      <vt:lpstr>白鶺鴒 全身上下都是白灰黑的喔！</vt:lpstr>
      <vt:lpstr>求偶行為 </vt:lpstr>
      <vt:lpstr>PowerPoint 簡報</vt:lpstr>
      <vt:lpstr>鄉土名稱－2</vt:lpstr>
      <vt:lpstr>白鶺鴒的幼鳥</vt:lpstr>
      <vt:lpstr>分部區域</vt:lpstr>
      <vt:lpstr>在臺分布區域</vt:lpstr>
      <vt:lpstr>PowerPoint 簡報</vt:lpstr>
      <vt:lpstr>生態介紹</vt:lpstr>
      <vt:lpstr>遷徙狀況</vt:lpstr>
      <vt:lpstr>特殊行為-1</vt:lpstr>
      <vt:lpstr>特殊行為-2</vt:lpstr>
      <vt:lpstr>特殊行為-3</vt:lpstr>
      <vt:lpstr>PowerPoint 簡報</vt:lpstr>
      <vt:lpstr>PowerPoint 簡報</vt:lpstr>
      <vt:lpstr>築巢行為</vt:lpstr>
      <vt:lpstr>幼鳥索食</vt:lpstr>
      <vt:lpstr>   每窩三～六枚         一年可孵育二窩</vt:lpstr>
      <vt:lpstr>夜棲行為</vt:lpstr>
      <vt:lpstr>夜 棲</vt:lpstr>
      <vt:lpstr>夜棲行為常見處</vt:lpstr>
      <vt:lpstr>愛跟昆蟲玩賽跑</vt:lpstr>
      <vt:lpstr>PowerPoint 簡報</vt:lpstr>
      <vt:lpstr>郵票世界中的白鶺鴒</vt:lpstr>
      <vt:lpstr>小測驗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白鶺鴒的介紹</dc:title>
  <cp:lastModifiedBy>panda</cp:lastModifiedBy>
  <cp:revision>1</cp:revision>
  <dcterms:modified xsi:type="dcterms:W3CDTF">2017-06-07T15:15:30Z</dcterms:modified>
</cp:coreProperties>
</file>