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標題投影片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標題及直排文字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直排標題及文字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標題及物件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區段標頭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兩項物件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比較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只有標題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空白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含標題的內容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含標題的圖片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5476975" y="1509050"/>
            <a:ext cx="3202549" cy="34014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5C437A"/>
                  </a:solidFill>
                  <a:prstDash val="solid"/>
                  <a:round/>
                  <a:headEnd len="med" w="med" type="none"/>
                  <a:tailEnd len="med" w="med" type="none"/>
                </a:ln>
                <a:gradFill>
                  <a:gsLst>
                    <a:gs pos="0">
                      <a:srgbClr val="3A1A62"/>
                    </a:gs>
                    <a:gs pos="43000">
                      <a:srgbClr val="7B33D2"/>
                    </a:gs>
                    <a:gs pos="48000">
                      <a:srgbClr val="712FC2"/>
                    </a:gs>
                    <a:gs pos="100000">
                      <a:srgbClr val="3A1A62"/>
                    </a:gs>
                  </a:gsLst>
                  <a:lin ang="5400000" scaled="0"/>
                </a:gradFill>
                <a:latin typeface="DFKai-SB"/>
              </a:rPr>
              <a:t>吶喊         </a:t>
            </a:r>
            <a:br>
              <a:rPr b="1" i="0">
                <a:ln cap="flat" cmpd="sng" w="9525">
                  <a:solidFill>
                    <a:srgbClr val="5C437A"/>
                  </a:solidFill>
                  <a:prstDash val="solid"/>
                  <a:round/>
                  <a:headEnd len="med" w="med" type="none"/>
                  <a:tailEnd len="med" w="med" type="none"/>
                </a:ln>
                <a:gradFill>
                  <a:gsLst>
                    <a:gs pos="0">
                      <a:srgbClr val="3A1A62"/>
                    </a:gs>
                    <a:gs pos="43000">
                      <a:srgbClr val="7B33D2"/>
                    </a:gs>
                    <a:gs pos="48000">
                      <a:srgbClr val="712FC2"/>
                    </a:gs>
                    <a:gs pos="100000">
                      <a:srgbClr val="3A1A62"/>
                    </a:gs>
                  </a:gsLst>
                  <a:lin ang="5400000" scaled="0"/>
                </a:gradFill>
                <a:latin typeface="DFKai-SB"/>
              </a:rPr>
            </a:br>
            <a:r>
              <a:rPr b="1" i="0">
                <a:ln cap="flat" cmpd="sng" w="9525">
                  <a:solidFill>
                    <a:srgbClr val="5C437A"/>
                  </a:solidFill>
                  <a:prstDash val="solid"/>
                  <a:round/>
                  <a:headEnd len="med" w="med" type="none"/>
                  <a:tailEnd len="med" w="med" type="none"/>
                </a:ln>
                <a:gradFill>
                  <a:gsLst>
                    <a:gs pos="0">
                      <a:srgbClr val="3A1A62"/>
                    </a:gs>
                    <a:gs pos="43000">
                      <a:srgbClr val="7B33D2"/>
                    </a:gs>
                    <a:gs pos="48000">
                      <a:srgbClr val="712FC2"/>
                    </a:gs>
                    <a:gs pos="100000">
                      <a:srgbClr val="3A1A62"/>
                    </a:gs>
                  </a:gsLst>
                  <a:lin ang="5400000" scaled="0"/>
                </a:gradFill>
                <a:latin typeface="DFKai-SB"/>
              </a:rPr>
              <a:t/>
            </a:r>
            <a:br>
              <a:rPr b="1" i="0">
                <a:ln cap="flat" cmpd="sng" w="9525">
                  <a:solidFill>
                    <a:srgbClr val="5C437A"/>
                  </a:solidFill>
                  <a:prstDash val="solid"/>
                  <a:round/>
                  <a:headEnd len="med" w="med" type="none"/>
                  <a:tailEnd len="med" w="med" type="none"/>
                </a:ln>
                <a:gradFill>
                  <a:gsLst>
                    <a:gs pos="0">
                      <a:srgbClr val="3A1A62"/>
                    </a:gs>
                    <a:gs pos="43000">
                      <a:srgbClr val="7B33D2"/>
                    </a:gs>
                    <a:gs pos="48000">
                      <a:srgbClr val="712FC2"/>
                    </a:gs>
                    <a:gs pos="100000">
                      <a:srgbClr val="3A1A62"/>
                    </a:gs>
                  </a:gsLst>
                  <a:lin ang="5400000" scaled="0"/>
                </a:gradFill>
                <a:latin typeface="DFKai-SB"/>
              </a:rPr>
            </a:br>
            <a:r>
              <a:rPr b="1" i="0">
                <a:ln cap="flat" cmpd="sng" w="9525">
                  <a:solidFill>
                    <a:srgbClr val="5C437A"/>
                  </a:solidFill>
                  <a:prstDash val="solid"/>
                  <a:round/>
                  <a:headEnd len="med" w="med" type="none"/>
                  <a:tailEnd len="med" w="med" type="none"/>
                </a:ln>
                <a:gradFill>
                  <a:gsLst>
                    <a:gs pos="0">
                      <a:srgbClr val="3A1A62"/>
                    </a:gs>
                    <a:gs pos="43000">
                      <a:srgbClr val="7B33D2"/>
                    </a:gs>
                    <a:gs pos="48000">
                      <a:srgbClr val="712FC2"/>
                    </a:gs>
                    <a:gs pos="100000">
                      <a:srgbClr val="3A1A62"/>
                    </a:gs>
                  </a:gsLst>
                  <a:lin ang="5400000" scaled="0"/>
                </a:gradFill>
                <a:latin typeface="DFKai-SB"/>
              </a:rPr>
              <a:t>孟克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5" y="100175"/>
            <a:ext cx="5231275" cy="6671676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-42425" y="0"/>
            <a:ext cx="42471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6.其他作品: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425" y="989600"/>
            <a:ext cx="4560099" cy="30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6351450" y="6302700"/>
            <a:ext cx="27471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zh-TW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http://vr.theatre.ntu.edu.tw/fineart/painter-wt/munch/munch-1899.htm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1858" l="1564" r="76999" t="4744"/>
          <a:stretch/>
        </p:blipFill>
        <p:spPr>
          <a:xfrm>
            <a:off x="4680787" y="584475"/>
            <a:ext cx="1295600" cy="377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Shape 160"/>
          <p:cNvCxnSpPr/>
          <p:nvPr/>
        </p:nvCxnSpPr>
        <p:spPr>
          <a:xfrm flipH="1" rot="10800000">
            <a:off x="1127625" y="4331375"/>
            <a:ext cx="3332700" cy="875100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61" name="Shape 161"/>
          <p:cNvCxnSpPr/>
          <p:nvPr/>
        </p:nvCxnSpPr>
        <p:spPr>
          <a:xfrm>
            <a:off x="679425" y="4305525"/>
            <a:ext cx="448200" cy="954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62" name="Shape 162"/>
          <p:cNvSpPr txBox="1"/>
          <p:nvPr/>
        </p:nvSpPr>
        <p:spPr>
          <a:xfrm>
            <a:off x="6139475" y="867000"/>
            <a:ext cx="3004500" cy="29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zh-TW" sz="3000">
                <a:latin typeface="DFKai-SB"/>
                <a:ea typeface="DFKai-SB"/>
                <a:cs typeface="DFKai-SB"/>
                <a:sym typeface="DFKai-SB"/>
              </a:rPr>
              <a:t>左側穿白裙的人物是一位處女，她那紅潤的面頰泛著微笑，就像前面那枝盛開著的花兒。</a:t>
            </a:r>
          </a:p>
        </p:txBody>
      </p:sp>
      <p:sp>
        <p:nvSpPr>
          <p:cNvPr id="163" name="Shape 163"/>
          <p:cNvSpPr/>
          <p:nvPr/>
        </p:nvSpPr>
        <p:spPr>
          <a:xfrm>
            <a:off x="-163275" y="979725"/>
            <a:ext cx="1383600" cy="33258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3288632" y="5828632"/>
            <a:ext cx="596231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1" lang="zh-TW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資料來源：維基百科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200"/>
            <a:ext cx="3183250" cy="423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/>
          <p:nvPr/>
        </p:nvSpPr>
        <p:spPr>
          <a:xfrm>
            <a:off x="3686450" y="955225"/>
            <a:ext cx="3405900" cy="920100"/>
          </a:xfrm>
          <a:prstGeom prst="wedgeRoundRectCallout">
            <a:avLst>
              <a:gd fmla="val -61704" name="adj1"/>
              <a:gd fmla="val 113889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zh-TW" sz="5200">
                <a:latin typeface="BiauKai"/>
                <a:ea typeface="BiauKai"/>
                <a:cs typeface="BiauKai"/>
                <a:sym typeface="BiauKai"/>
              </a:rPr>
              <a:t>謝謝大家</a:t>
            </a:r>
          </a:p>
        </p:txBody>
      </p:sp>
      <p:sp>
        <p:nvSpPr>
          <p:cNvPr id="171" name="Shape 171"/>
          <p:cNvSpPr/>
          <p:nvPr/>
        </p:nvSpPr>
        <p:spPr>
          <a:xfrm>
            <a:off x="3288625" y="2486027"/>
            <a:ext cx="4910700" cy="1331700"/>
          </a:xfrm>
          <a:prstGeom prst="wedgeEllipseCallout">
            <a:avLst>
              <a:gd fmla="val -47723" name="adj1"/>
              <a:gd fmla="val 11249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TW" sz="31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資料來源:維基百科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20px-Edvard_Munch_1921.jpg" id="90" name="Shape 90"/>
          <p:cNvPicPr preferRelativeResize="0"/>
          <p:nvPr/>
        </p:nvPicPr>
        <p:blipFill rotWithShape="1">
          <a:blip r:embed="rId3">
            <a:alphaModFix/>
          </a:blip>
          <a:srcRect b="0" l="0" r="658" t="8579"/>
          <a:stretch/>
        </p:blipFill>
        <p:spPr>
          <a:xfrm>
            <a:off x="0" y="1933222"/>
            <a:ext cx="3653868" cy="4924778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dot"/>
            <a:miter lim="800000"/>
            <a:headEnd len="med" w="med" type="none"/>
            <a:tailEnd len="med" w="med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pic>
        <p:nvPicPr>
          <p:cNvPr descr="Edvard_Munch_1933.jpg" id="91" name="Shape 91"/>
          <p:cNvPicPr preferRelativeResize="0"/>
          <p:nvPr/>
        </p:nvPicPr>
        <p:blipFill rotWithShape="1">
          <a:blip r:embed="rId4">
            <a:alphaModFix/>
          </a:blip>
          <a:srcRect b="0" l="0" r="9836" t="8580"/>
          <a:stretch/>
        </p:blipFill>
        <p:spPr>
          <a:xfrm>
            <a:off x="3195000" y="-112900"/>
            <a:ext cx="3654000" cy="52458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dot"/>
            <a:miter lim="800000"/>
            <a:headEnd len="med" w="med" type="none"/>
            <a:tailEnd len="med" w="med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sp>
        <p:nvSpPr>
          <p:cNvPr id="92" name="Shape 92"/>
          <p:cNvSpPr/>
          <p:nvPr/>
        </p:nvSpPr>
        <p:spPr>
          <a:xfrm>
            <a:off x="842211" y="508000"/>
            <a:ext cx="1711157" cy="1069474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6765850" y="4034650"/>
            <a:ext cx="2295000" cy="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zh-TW" sz="2800">
                <a:solidFill>
                  <a:srgbClr val="3A1A62"/>
                </a:solidFill>
                <a:latin typeface="DFKai-SB"/>
                <a:ea typeface="DFKai-SB"/>
                <a:cs typeface="DFKai-SB"/>
                <a:sym typeface="DFKai-SB"/>
              </a:rPr>
              <a:t>出生在挪威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5850" y="5011898"/>
            <a:ext cx="2295000" cy="16707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7067449" y="1677725"/>
            <a:ext cx="1949104" cy="21201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0000"/>
                </a:solidFill>
                <a:latin typeface="Arial"/>
              </a:rPr>
              <a:t>愛德華·孟克</a:t>
            </a:r>
            <a:br>
              <a:rPr b="0" i="0">
                <a:ln>
                  <a:noFill/>
                </a:ln>
                <a:solidFill>
                  <a:srgbClr val="000000"/>
                </a:solidFill>
                <a:latin typeface="Arial"/>
              </a:rPr>
            </a:br>
            <a:r>
              <a:rPr b="0" i="0">
                <a:ln>
                  <a:noFill/>
                </a:ln>
                <a:solidFill>
                  <a:srgbClr val="000000"/>
                </a:solidFill>
                <a:latin typeface="Arial"/>
              </a:rPr>
              <a:t>EDVARD MUNCH</a:t>
            </a:r>
            <a:br>
              <a:rPr b="0" i="0">
                <a:ln>
                  <a:noFill/>
                </a:ln>
                <a:solidFill>
                  <a:srgbClr val="000000"/>
                </a:solidFill>
                <a:latin typeface="Arial"/>
              </a:rPr>
            </a:br>
            <a:r>
              <a:rPr b="0" i="0">
                <a:ln>
                  <a:noFill/>
                </a:ln>
                <a:solidFill>
                  <a:srgbClr val="000000"/>
                </a:solidFill>
                <a:latin typeface="Arial"/>
              </a:rPr>
              <a:t>(1863～1944)</a:t>
            </a:r>
            <a:br>
              <a:rPr b="0" i="0">
                <a:ln>
                  <a:noFill/>
                </a:ln>
                <a:solidFill>
                  <a:srgbClr val="000000"/>
                </a:solidFill>
                <a:latin typeface="Arial"/>
              </a:rPr>
            </a:br>
            <a:r>
              <a:rPr b="0" i="0">
                <a:ln>
                  <a:noFill/>
                </a:ln>
                <a:solidFill>
                  <a:srgbClr val="000000"/>
                </a:solidFill>
                <a:latin typeface="Arial"/>
              </a:rPr>
              <a:t>80歲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7131200" y="282325"/>
            <a:ext cx="19491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zh-TW" sz="4800">
                <a:solidFill>
                  <a:schemeClr val="lt1"/>
                </a:solidFill>
              </a:rPr>
              <a:t>1.</a:t>
            </a:r>
            <a:r>
              <a:rPr lang="zh-TW" sz="4800">
                <a:solidFill>
                  <a:schemeClr val="lt1"/>
                </a:solidFill>
              </a:rPr>
              <a:t>生平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191250" y="20950"/>
            <a:ext cx="56286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zh-TW" sz="4800">
                <a:latin typeface="BiauKai"/>
                <a:ea typeface="BiauKai"/>
                <a:cs typeface="BiauKai"/>
                <a:sym typeface="BiauKai"/>
              </a:rPr>
              <a:t>孟克的青年的時期: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0" y="865925"/>
            <a:ext cx="8069700" cy="1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zh-TW" sz="4000">
                <a:latin typeface="BiauKai"/>
                <a:ea typeface="BiauKai"/>
                <a:cs typeface="BiauKai"/>
                <a:sym typeface="BiauKai"/>
              </a:rPr>
              <a:t>1</a:t>
            </a:r>
            <a:r>
              <a:rPr lang="zh-TW" sz="4000">
                <a:latin typeface="BiauKai"/>
                <a:ea typeface="BiauKai"/>
                <a:cs typeface="BiauKai"/>
                <a:sym typeface="BiauKai"/>
              </a:rPr>
              <a:t>879年，孟克為了成為工程師而進入工學院念書。然而身體的健康不斷出現問題，讓他中斷了學業。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0125" y="2901400"/>
            <a:ext cx="2796025" cy="3723825"/>
          </a:xfrm>
          <a:prstGeom prst="rect">
            <a:avLst/>
          </a:prstGeom>
          <a:noFill/>
          <a:ln cap="flat" cmpd="sng" w="11430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191250" y="200375"/>
            <a:ext cx="56286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zh-TW" sz="4800">
                <a:latin typeface="BiauKai"/>
                <a:ea typeface="BiauKai"/>
                <a:cs typeface="BiauKai"/>
                <a:sym typeface="BiauKai"/>
              </a:rPr>
              <a:t>孟克的青年的時期: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124175" y="985050"/>
            <a:ext cx="8014200" cy="13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TW" sz="30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1880年孟克為了成為畫家而離開工學院。隔年他考進了奧斯陸皇家藝術和設計學院。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3522" y="2476442"/>
            <a:ext cx="3216954" cy="4284400"/>
          </a:xfrm>
          <a:prstGeom prst="rect">
            <a:avLst/>
          </a:prstGeom>
          <a:noFill/>
          <a:ln cap="flat" cmpd="sng" w="11430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631088" y="-171200"/>
            <a:ext cx="4225800" cy="11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zh-TW" sz="6300">
                <a:latin typeface="BiauKai"/>
                <a:ea typeface="BiauKai"/>
                <a:cs typeface="BiauKai"/>
                <a:sym typeface="BiauKai"/>
              </a:rPr>
              <a:t>3</a:t>
            </a:r>
            <a:r>
              <a:rPr lang="zh-TW" sz="6300">
                <a:latin typeface="BiauKai"/>
                <a:ea typeface="BiauKai"/>
                <a:cs typeface="BiauKai"/>
                <a:sym typeface="BiauKai"/>
              </a:rPr>
              <a:t>.</a:t>
            </a:r>
            <a:r>
              <a:rPr lang="zh-TW" sz="6300">
                <a:latin typeface="BiauKai"/>
                <a:ea typeface="BiauKai"/>
                <a:cs typeface="BiauKai"/>
                <a:sym typeface="BiauKai"/>
              </a:rPr>
              <a:t>簡介：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6300"/>
          </a:p>
        </p:txBody>
      </p:sp>
      <p:sp>
        <p:nvSpPr>
          <p:cNvPr id="116" name="Shape 116"/>
          <p:cNvSpPr txBox="1"/>
          <p:nvPr/>
        </p:nvSpPr>
        <p:spPr>
          <a:xfrm>
            <a:off x="4754150" y="1621125"/>
            <a:ext cx="4344300" cy="4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zh-TW" sz="3600">
                <a:latin typeface="BiauKai"/>
                <a:ea typeface="BiauKai"/>
                <a:cs typeface="BiauKai"/>
                <a:sym typeface="BiauKai"/>
              </a:rPr>
              <a:t>91 cm × 73.5 cm（36英寸 × 28.9英寸）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zh-TW" sz="3600">
                <a:latin typeface="BiauKai"/>
                <a:ea typeface="BiauKai"/>
                <a:cs typeface="BiauKai"/>
                <a:sym typeface="BiauKai"/>
              </a:rPr>
              <a:t>(1893)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zh-TW" sz="3600">
                <a:latin typeface="BiauKai"/>
                <a:ea typeface="BiauKai"/>
                <a:cs typeface="BiauKai"/>
                <a:sym typeface="BiauKai"/>
              </a:rPr>
              <a:t>硬紙板上的油畫、蛋彩畫和蠟筆畫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t/>
            </a:r>
            <a:endParaRPr sz="3600">
              <a:latin typeface="BiauKai"/>
              <a:ea typeface="BiauKai"/>
              <a:cs typeface="BiauKai"/>
              <a:sym typeface="BiauKai"/>
            </a:endParaRPr>
          </a:p>
          <a:p>
            <a:pPr indent="0" lvl="0" marL="0" algn="l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50" y="885425"/>
            <a:ext cx="4580828" cy="5835974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2993748" y="107614"/>
            <a:ext cx="2568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1" lang="zh-TW" sz="5400">
                <a:solidFill>
                  <a:srgbClr val="3A1A62"/>
                </a:solidFill>
                <a:latin typeface="BiauKai"/>
                <a:ea typeface="BiauKai"/>
                <a:cs typeface="BiauKai"/>
                <a:sym typeface="BiauKai"/>
              </a:rPr>
              <a:t>4</a:t>
            </a:r>
            <a:r>
              <a:rPr b="1" lang="zh-TW" sz="5400" cap="none">
                <a:solidFill>
                  <a:srgbClr val="3A1A62"/>
                </a:solidFill>
                <a:latin typeface="BiauKai"/>
                <a:ea typeface="BiauKai"/>
                <a:cs typeface="BiauKai"/>
                <a:sym typeface="BiauKai"/>
              </a:rPr>
              <a:t>.畫風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913758" y="1218608"/>
            <a:ext cx="7165500" cy="2800800"/>
          </a:xfrm>
          <a:prstGeom prst="rect">
            <a:avLst/>
          </a:prstGeom>
          <a:solidFill>
            <a:schemeClr val="lt1">
              <a:alpha val="0"/>
            </a:schemeClr>
          </a:solidFill>
          <a:ln cap="flat" cmpd="sng" w="254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b="1" lang="zh-TW" sz="4400" cap="none">
                <a:solidFill>
                  <a:srgbClr val="3A1A62"/>
                </a:solidFill>
                <a:latin typeface="BiauKai"/>
                <a:ea typeface="BiauKai"/>
                <a:cs typeface="BiauKai"/>
                <a:sym typeface="BiauKai"/>
              </a:rPr>
              <a:t>1880年代，孟克主要是自然派和半印象派。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rPr b="1" lang="zh-TW" sz="4400" cap="none">
                <a:solidFill>
                  <a:srgbClr val="3A1A62"/>
                </a:solidFill>
                <a:latin typeface="BiauKai"/>
                <a:ea typeface="BiauKai"/>
                <a:cs typeface="BiauKai"/>
                <a:sym typeface="BiauKai"/>
              </a:rPr>
              <a:t>1892年，孟克樹立了具個人特色的綜合派原始畫風</a:t>
            </a:r>
            <a:r>
              <a:rPr b="1" lang="zh-TW" sz="4000" cap="none">
                <a:solidFill>
                  <a:srgbClr val="3A1A62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5387825" y="86175"/>
            <a:ext cx="1846200" cy="5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zh-TW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zh-TW" sz="6000">
                <a:solidFill>
                  <a:srgbClr val="3A1A62"/>
                </a:solidFill>
                <a:latin typeface="BiauKai"/>
                <a:ea typeface="BiauKai"/>
                <a:cs typeface="BiauKai"/>
                <a:sym typeface="BiauKai"/>
              </a:rPr>
              <a:t>5</a:t>
            </a:r>
            <a:r>
              <a:rPr b="1" lang="zh-TW" sz="6000" cap="none">
                <a:solidFill>
                  <a:srgbClr val="3A1A62"/>
                </a:solidFill>
                <a:latin typeface="BiauKai"/>
                <a:ea typeface="BiauKai"/>
                <a:cs typeface="BiauKai"/>
                <a:sym typeface="BiauKai"/>
              </a:rPr>
              <a:t>.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rPr b="1" lang="zh-TW" sz="6000" cap="none">
                <a:solidFill>
                  <a:srgbClr val="3A1A62"/>
                </a:solidFill>
                <a:latin typeface="BiauKai"/>
                <a:ea typeface="BiauKai"/>
                <a:cs typeface="BiauKai"/>
                <a:sym typeface="BiauKai"/>
              </a:rPr>
              <a:t>   作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rPr b="1" lang="zh-TW" sz="6000" cap="none">
                <a:solidFill>
                  <a:srgbClr val="3A1A62"/>
                </a:solidFill>
                <a:latin typeface="BiauKai"/>
                <a:ea typeface="BiauKai"/>
                <a:cs typeface="BiauKai"/>
                <a:sym typeface="BiauKai"/>
              </a:rPr>
              <a:t>   品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rPr b="1" lang="zh-TW" sz="6000" cap="none">
                <a:solidFill>
                  <a:srgbClr val="3A1A62"/>
                </a:solidFill>
                <a:latin typeface="BiauKai"/>
                <a:ea typeface="BiauKai"/>
                <a:cs typeface="BiauKai"/>
                <a:sym typeface="BiauKai"/>
              </a:rPr>
              <a:t>   欣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rPr b="1" lang="zh-TW" sz="6000" cap="none">
                <a:solidFill>
                  <a:srgbClr val="3A1A62"/>
                </a:solidFill>
                <a:latin typeface="BiauKai"/>
                <a:ea typeface="BiauKai"/>
                <a:cs typeface="BiauKai"/>
                <a:sym typeface="BiauKai"/>
              </a:rPr>
              <a:t>   賞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87828" cy="6864083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518200" y="-39850"/>
            <a:ext cx="28251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zh-TW" sz="4800">
                <a:latin typeface="BiauKai"/>
                <a:ea typeface="BiauKai"/>
                <a:cs typeface="BiauKai"/>
                <a:sym typeface="BiauKai"/>
              </a:rPr>
              <a:t>作品背景: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4664350" y="63750"/>
            <a:ext cx="4413000" cy="31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zh-TW" sz="3600">
                <a:latin typeface="BiauKai"/>
                <a:ea typeface="BiauKai"/>
                <a:cs typeface="BiauKai"/>
                <a:sym typeface="BiauKai"/>
              </a:rPr>
              <a:t>畫面的主體是在血紅色映襯下一個極其痛苦的表情，紅色的背景是1883年印尼喀拉喀托火山爆發，火山灰把天空染紅了。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750" y="3757350"/>
            <a:ext cx="4506775" cy="3100654"/>
          </a:xfrm>
          <a:prstGeom prst="rect">
            <a:avLst/>
          </a:prstGeom>
          <a:noFill/>
          <a:ln cap="flat" cmpd="sng" w="76200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39900"/>
            <a:ext cx="4566788" cy="5818097"/>
          </a:xfrm>
          <a:prstGeom prst="rect">
            <a:avLst/>
          </a:prstGeom>
          <a:noFill/>
          <a:ln cap="flat" cmpd="sng" w="76200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unch038-2.jpg" id="142" name="Shape 142"/>
          <p:cNvPicPr preferRelativeResize="0"/>
          <p:nvPr/>
        </p:nvPicPr>
        <p:blipFill rotWithShape="1">
          <a:blip r:embed="rId3">
            <a:alphaModFix/>
          </a:blip>
          <a:srcRect b="58170" l="3919" r="55659" t="3921"/>
          <a:stretch/>
        </p:blipFill>
        <p:spPr>
          <a:xfrm>
            <a:off x="0" y="0"/>
            <a:ext cx="2557601" cy="3346037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143" name="Shape 143"/>
          <p:cNvSpPr txBox="1"/>
          <p:nvPr/>
        </p:nvSpPr>
        <p:spPr>
          <a:xfrm>
            <a:off x="2607550" y="819350"/>
            <a:ext cx="1837800" cy="14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b="1" lang="zh-TW" sz="2400" cap="none">
                <a:solidFill>
                  <a:srgbClr val="3A1A62"/>
                </a:solidFill>
                <a:latin typeface="DFKai-SB"/>
                <a:ea typeface="DFKai-SB"/>
                <a:cs typeface="DFKai-SB"/>
                <a:sym typeface="DFKai-SB"/>
              </a:rPr>
              <a:t>收藏於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rPr b="1" lang="zh-TW" sz="2400" cap="none">
                <a:solidFill>
                  <a:srgbClr val="3A1A62"/>
                </a:solidFill>
                <a:latin typeface="DFKai-SB"/>
                <a:ea typeface="DFKai-SB"/>
                <a:cs typeface="DFKai-SB"/>
                <a:sym typeface="DFKai-SB"/>
              </a:rPr>
              <a:t>挪威奧斯陸國家畫廊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6820295" y="6579775"/>
            <a:ext cx="268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zh-TW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http://www.ss.net.tw/page.asp?id=Munch038</a:t>
            </a:r>
          </a:p>
        </p:txBody>
      </p:sp>
      <p:pic>
        <p:nvPicPr>
          <p:cNvPr descr="Munch038-2.jpg" id="145" name="Shape 145"/>
          <p:cNvPicPr preferRelativeResize="0"/>
          <p:nvPr/>
        </p:nvPicPr>
        <p:blipFill rotWithShape="1">
          <a:blip r:embed="rId3">
            <a:alphaModFix/>
          </a:blip>
          <a:srcRect b="57732" l="51915" r="3383" t="1014"/>
          <a:stretch/>
        </p:blipFill>
        <p:spPr>
          <a:xfrm>
            <a:off x="4495300" y="-1"/>
            <a:ext cx="2557601" cy="3292637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0"/>
              </a:srgbClr>
            </a:outerShdw>
          </a:effectLst>
        </p:spPr>
      </p:pic>
      <p:pic>
        <p:nvPicPr>
          <p:cNvPr descr="Munch038-2.jpg" id="146" name="Shape 146"/>
          <p:cNvPicPr preferRelativeResize="0"/>
          <p:nvPr/>
        </p:nvPicPr>
        <p:blipFill rotWithShape="1">
          <a:blip r:embed="rId3">
            <a:alphaModFix/>
          </a:blip>
          <a:srcRect b="8715" l="2704" r="53529" t="52287"/>
          <a:stretch/>
        </p:blipFill>
        <p:spPr>
          <a:xfrm>
            <a:off x="49950" y="3386500"/>
            <a:ext cx="2688000" cy="3341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nch038-2.jpg" id="147" name="Shape 147"/>
          <p:cNvPicPr preferRelativeResize="0"/>
          <p:nvPr/>
        </p:nvPicPr>
        <p:blipFill rotWithShape="1">
          <a:blip r:embed="rId3">
            <a:alphaModFix/>
          </a:blip>
          <a:srcRect b="7407" l="51941" r="5813" t="53812"/>
          <a:stretch/>
        </p:blipFill>
        <p:spPr>
          <a:xfrm>
            <a:off x="4510400" y="3346025"/>
            <a:ext cx="2557601" cy="327521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2737950" y="4328325"/>
            <a:ext cx="17535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rgbClr val="3A1A62"/>
                </a:solidFill>
                <a:latin typeface="DFKai-SB"/>
                <a:ea typeface="DFKai-SB"/>
                <a:cs typeface="DFKai-SB"/>
                <a:sym typeface="DFKai-SB"/>
              </a:rPr>
              <a:t>收藏於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rgbClr val="3A1A62"/>
                </a:solidFill>
                <a:latin typeface="DFKai-SB"/>
                <a:ea typeface="DFKai-SB"/>
                <a:cs typeface="DFKai-SB"/>
                <a:sym typeface="DFKai-SB"/>
              </a:rPr>
              <a:t>挪威奧斯陸孟克博物館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7179475" y="974150"/>
            <a:ext cx="14904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7041425" y="819350"/>
            <a:ext cx="1837800" cy="14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zh-TW" sz="2400">
                <a:solidFill>
                  <a:srgbClr val="3A1A62"/>
                </a:solidFill>
                <a:latin typeface="DFKai-SB"/>
                <a:ea typeface="DFKai-SB"/>
                <a:cs typeface="DFKai-SB"/>
                <a:sym typeface="DFKai-SB"/>
              </a:rPr>
              <a:t>收藏於</a:t>
            </a:r>
          </a:p>
          <a:p>
            <a:pPr indent="0" lvl="0" mar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zh-TW" sz="2400">
                <a:solidFill>
                  <a:srgbClr val="3A1A62"/>
                </a:solidFill>
                <a:latin typeface="DFKai-SB"/>
                <a:ea typeface="DFKai-SB"/>
                <a:cs typeface="DFKai-SB"/>
                <a:sym typeface="DFKai-SB"/>
              </a:rPr>
              <a:t>挪威奧斯陸孟克博物館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6917975" y="4589775"/>
            <a:ext cx="2084700" cy="10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zh-TW" sz="3200">
                <a:solidFill>
                  <a:srgbClr val="3A1A62"/>
                </a:solidFill>
                <a:latin typeface="DFKai-SB"/>
                <a:ea typeface="DFKai-SB"/>
                <a:cs typeface="DFKai-SB"/>
                <a:sym typeface="DFKai-SB"/>
              </a:rPr>
              <a:t>私人收藏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