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taiwannet.de" TargetMode="External"/><Relationship Id="rId4" Type="http://schemas.openxmlformats.org/officeDocument/2006/relationships/hyperlink" Target="http://3.www.ss.net.tw/page.asp?id=Rembrandt039" TargetMode="External"/><Relationship Id="rId11" Type="http://schemas.openxmlformats.org/officeDocument/2006/relationships/image" Target="../media/image16.png"/><Relationship Id="rId10" Type="http://schemas.openxmlformats.org/officeDocument/2006/relationships/hyperlink" Target="https://zh.wikipedia.org/zh-tw/%E4%BC%AF%E6%B2%99%E6%92%92%E7%9A%84%E7%9B%9B%E5%AE%B4" TargetMode="External"/><Relationship Id="rId12" Type="http://schemas.openxmlformats.org/officeDocument/2006/relationships/image" Target="../media/image14.jpg"/><Relationship Id="rId9" Type="http://schemas.openxmlformats.org/officeDocument/2006/relationships/hyperlink" Target="https://zh.wikipedia.org/zh-tw/%E4%BC%AF%E6%B2%99%E6%92%92%E7%9A%84%E7%9B%9B%E5%AE%B4" TargetMode="External"/><Relationship Id="rId5" Type="http://schemas.openxmlformats.org/officeDocument/2006/relationships/hyperlink" Target="http://3.www.ss.net.tw/page.asp?id=Rembrandt039" TargetMode="External"/><Relationship Id="rId6" Type="http://schemas.openxmlformats.org/officeDocument/2006/relationships/hyperlink" Target="http://3.www.ss.net.tw/page.asp?id=Rembrandt039" TargetMode="External"/><Relationship Id="rId7" Type="http://schemas.openxmlformats.org/officeDocument/2006/relationships/hyperlink" Target="https://zh.wikipedia.org/zh-tw/%E4%BC%AF%E6%B2%99%E6%92%92%E7%9A%84%E7%9B%9B%E5%AE%B4" TargetMode="External"/><Relationship Id="rId8" Type="http://schemas.openxmlformats.org/officeDocument/2006/relationships/hyperlink" Target="https://zh.wikipedia.org/zh-tw/%E4%BC%AF%E6%B2%99%E6%92%92%E7%9A%84%E7%9B%9B%E5%AE%B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454875" y="174950"/>
            <a:ext cx="8377500" cy="92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zh-TW">
                <a:solidFill>
                  <a:srgbClr val="00FF00"/>
                </a:solidFill>
                <a:latin typeface="DFKai-SB"/>
                <a:ea typeface="DFKai-SB"/>
                <a:cs typeface="DFKai-SB"/>
                <a:sym typeface="DFKai-SB"/>
              </a:rPr>
              <a:t>林布蘭《夜巡》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040702" y="2066885"/>
            <a:ext cx="7849500" cy="61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0"/>
              </a:spcBef>
              <a:buNone/>
            </a:pPr>
            <a:r>
              <a:rPr b="1" i="1" lang="zh-TW" sz="3000">
                <a:latin typeface="DFKai-SB"/>
                <a:ea typeface="DFKai-SB"/>
                <a:cs typeface="DFKai-SB"/>
                <a:sym typeface="DFKai-SB"/>
              </a:rPr>
              <a:t>班級： 604 </a:t>
            </a:r>
            <a:r>
              <a:rPr b="1" i="1" lang="zh-TW">
                <a:latin typeface="DFKai-SB"/>
                <a:ea typeface="DFKai-SB"/>
                <a:cs typeface="DFKai-SB"/>
                <a:sym typeface="DFKai-SB"/>
              </a:rPr>
              <a:t>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i="1" lang="zh-TW"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b="1" i="1" lang="zh-TW" sz="3000">
                <a:latin typeface="DFKai-SB"/>
                <a:ea typeface="DFKai-SB"/>
                <a:cs typeface="DFKai-SB"/>
                <a:sym typeface="DFKai-SB"/>
              </a:rPr>
              <a:t>姓名：郭茂森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i="1" lang="zh-TW" sz="3000">
                <a:latin typeface="DFKai-SB"/>
                <a:ea typeface="DFKai-SB"/>
                <a:cs typeface="DFKai-SB"/>
                <a:sym typeface="DFKai-SB"/>
              </a:rPr>
              <a:t>    </a:t>
            </a:r>
            <a:r>
              <a:rPr b="1" i="1" lang="zh-TW">
                <a:latin typeface="DFKai-SB"/>
                <a:ea typeface="DFKai-SB"/>
                <a:cs typeface="DFKai-SB"/>
                <a:sym typeface="DFKai-SB"/>
              </a:rPr>
              <a:t>指導老師：姜明雄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i="1" sz="3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pic>
        <p:nvPicPr>
          <p:cNvPr descr="林布蘭夜巡 的圖片結果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350" y="1247975"/>
            <a:ext cx="5392325" cy="3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zh-TW" sz="3000">
                <a:latin typeface="DFKai-SB"/>
                <a:ea typeface="DFKai-SB"/>
                <a:cs typeface="DFKai-SB"/>
                <a:sym typeface="DFKai-SB"/>
              </a:rPr>
              <a:t>6-2.</a:t>
            </a:r>
            <a:r>
              <a:rPr b="1" lang="zh-TW" sz="3000">
                <a:latin typeface="DFKai-SB"/>
                <a:ea typeface="DFKai-SB"/>
                <a:cs typeface="DFKai-SB"/>
                <a:sym typeface="DFKai-SB"/>
              </a:rPr>
              <a:t>《夜巡》畫作的特點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723625" y="1152475"/>
            <a:ext cx="41088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特點：是色彩及光線：全畫採用土黃和朱石的暖色調。用光源製造突出與隱入，讓觀賞者去發現，增添觀賞的情趣。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林布蘭夜巡 的圖片結果"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300" y="1205125"/>
            <a:ext cx="3976400" cy="2970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152400" y="445025"/>
            <a:ext cx="86799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zh-TW" sz="2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《浪子回頭》       《伯沙薩王的盛宴》       </a:t>
            </a:r>
            <a:r>
              <a:rPr lang="zh-TW" sz="3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End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5551725" y="1152475"/>
            <a:ext cx="3280500" cy="3990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資料來源：維基百科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1.</a:t>
            </a:r>
            <a:r>
              <a:rPr lang="zh-TW" u="sng">
                <a:solidFill>
                  <a:schemeClr val="hlink"/>
                </a:solidFill>
                <a:latin typeface="DFKai-SB"/>
                <a:ea typeface="DFKai-SB"/>
                <a:cs typeface="DFKai-SB"/>
                <a:sym typeface="DFKai-SB"/>
                <a:hlinkClick r:id="rId3"/>
              </a:rPr>
              <a:t>www.taiwannet.de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2</a:t>
            </a:r>
            <a:r>
              <a:rPr lang="zh-TW" u="sng">
                <a:solidFill>
                  <a:schemeClr val="hlink"/>
                </a:solidFill>
                <a:latin typeface="DFKai-SB"/>
                <a:ea typeface="DFKai-SB"/>
                <a:cs typeface="DFKai-SB"/>
                <a:sym typeface="DFKai-SB"/>
                <a:hlinkClick r:id="rId4"/>
              </a:rPr>
              <a:t>.www.ss.net.tw/page.asp?id=</a:t>
            </a:r>
            <a:r>
              <a:rPr b="1" lang="zh-TW" u="sng">
                <a:solidFill>
                  <a:schemeClr val="hlink"/>
                </a:solidFill>
                <a:latin typeface="DFKai-SB"/>
                <a:ea typeface="DFKai-SB"/>
                <a:cs typeface="DFKai-SB"/>
                <a:sym typeface="DFKai-SB"/>
                <a:hlinkClick r:id="rId5"/>
              </a:rPr>
              <a:t>Rembrandt</a:t>
            </a:r>
            <a:r>
              <a:rPr lang="zh-TW" u="sng">
                <a:solidFill>
                  <a:schemeClr val="hlink"/>
                </a:solidFill>
                <a:latin typeface="DFKai-SB"/>
                <a:ea typeface="DFKai-SB"/>
                <a:cs typeface="DFKai-SB"/>
                <a:sym typeface="DFKai-SB"/>
                <a:hlinkClick r:id="rId6"/>
              </a:rPr>
              <a:t>039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zh-TW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3.</a:t>
            </a:r>
            <a:r>
              <a:rPr lang="zh-TW" u="sng">
                <a:solidFill>
                  <a:schemeClr val="hlink"/>
                </a:solidFill>
                <a:latin typeface="DFKai-SB"/>
                <a:ea typeface="DFKai-SB"/>
                <a:cs typeface="DFKai-SB"/>
                <a:sym typeface="DFKai-SB"/>
                <a:hlinkClick r:id="rId7"/>
              </a:rPr>
              <a:t>https://zh.wikipedia.org/zh-tw/</a:t>
            </a:r>
            <a:r>
              <a:rPr b="1" lang="zh-TW" u="sng">
                <a:solidFill>
                  <a:schemeClr val="hlink"/>
                </a:solidFill>
                <a:latin typeface="DFKai-SB"/>
                <a:ea typeface="DFKai-SB"/>
                <a:cs typeface="DFKai-SB"/>
                <a:sym typeface="DFKai-SB"/>
                <a:hlinkClick r:id="rId8"/>
              </a:rPr>
              <a:t>伯沙</a:t>
            </a:r>
            <a:r>
              <a:rPr lang="zh-TW" u="sng">
                <a:solidFill>
                  <a:schemeClr val="hlink"/>
                </a:solidFill>
                <a:latin typeface="DFKai-SB"/>
                <a:ea typeface="DFKai-SB"/>
                <a:cs typeface="DFKai-SB"/>
                <a:sym typeface="DFKai-SB"/>
                <a:hlinkClick r:id="rId9"/>
              </a:rPr>
              <a:t>撒的</a:t>
            </a:r>
            <a:r>
              <a:rPr b="1" lang="zh-TW" u="sng">
                <a:solidFill>
                  <a:schemeClr val="hlink"/>
                </a:solidFill>
                <a:latin typeface="DFKai-SB"/>
                <a:ea typeface="DFKai-SB"/>
                <a:cs typeface="DFKai-SB"/>
                <a:sym typeface="DFKai-SB"/>
                <a:hlinkClick r:id="rId10"/>
              </a:rPr>
              <a:t>盛宴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b="1" lang="zh-TW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sis     空白兄妹     B.S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2400" y="1152475"/>
            <a:ext cx="2663438" cy="3416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林布蘭伯沙薩王的盛宴 的圖片結果" id="132" name="Shape 1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52063" y="1152475"/>
            <a:ext cx="266345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490400" y="445025"/>
            <a:ext cx="43419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i="1" lang="zh-TW" sz="3000"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i="1" lang="zh-TW" sz="3000">
                <a:latin typeface="DFKai-SB"/>
                <a:ea typeface="DFKai-SB"/>
                <a:cs typeface="DFKai-SB"/>
                <a:sym typeface="DFKai-SB"/>
              </a:rPr>
              <a:t>.</a:t>
            </a:r>
            <a:r>
              <a:rPr b="1" i="1" lang="zh-TW" sz="3000">
                <a:latin typeface="DFKai-SB"/>
                <a:ea typeface="DFKai-SB"/>
                <a:cs typeface="DFKai-SB"/>
                <a:sym typeface="DFKai-SB"/>
              </a:rPr>
              <a:t>文明的先知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327050" y="1017725"/>
            <a:ext cx="4341900" cy="3551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林布蘭 ‧ 哈爾曼松 ‧ 范 ‧ 萊因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zh-TW">
                <a:latin typeface="Courier New"/>
                <a:ea typeface="Courier New"/>
                <a:cs typeface="Courier New"/>
                <a:sym typeface="Courier New"/>
              </a:rPr>
              <a:t>Rembrant Harmenszoon Van Rijn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i="1" lang="zh-TW">
                <a:latin typeface="DFKai-SB"/>
                <a:ea typeface="DFKai-SB"/>
                <a:cs typeface="DFKai-SB"/>
                <a:sym typeface="DFKai-SB"/>
              </a:rPr>
              <a:t>（1606年 — 1669年  63歲 ）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，是古典過渡到現代畫的荷蘭畫家，他是歐洲文明的先知。他繼承了文藝復興，古典的美學。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圖為林布蘭的自畫像</a:t>
            </a:r>
          </a:p>
        </p:txBody>
      </p:sp>
      <p:pic>
        <p:nvPicPr>
          <p:cNvPr descr="林布蘭自畫像 的圖片結果"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25" y="445025"/>
            <a:ext cx="3552225" cy="45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4668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林布蘭他擅長的繪畫有版畫、油畫、素描、蝕刻畫......</a:t>
            </a:r>
          </a:p>
        </p:txBody>
      </p:sp>
      <p:pic>
        <p:nvPicPr>
          <p:cNvPr descr="林布蘭的版畫 的圖片結果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750" y="2075150"/>
            <a:ext cx="3661400" cy="2983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林布蘭的油畫 的圖片結果"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0300" y="198225"/>
            <a:ext cx="3714025" cy="221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林布蘭的素描 的圖片結果"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4338" y="2594925"/>
            <a:ext cx="3810000" cy="24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42252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zh-TW" sz="3000">
                <a:latin typeface="DFKai-SB"/>
                <a:ea typeface="DFKai-SB"/>
                <a:cs typeface="DFKai-SB"/>
                <a:sym typeface="DFKai-SB"/>
              </a:rPr>
              <a:t>2.</a:t>
            </a:r>
            <a:r>
              <a:rPr b="1" i="1" lang="zh-TW" sz="3000">
                <a:solidFill>
                  <a:srgbClr val="4A86E8"/>
                </a:solidFill>
                <a:latin typeface="DFKai-SB"/>
                <a:ea typeface="DFKai-SB"/>
                <a:cs typeface="DFKai-SB"/>
                <a:sym typeface="DFKai-SB"/>
              </a:rPr>
              <a:t>繪畫的天才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5528400" y="445025"/>
            <a:ext cx="3303900" cy="114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林布蘭他的繪畫技術使用明暗對照法，著重捕捉光線和陰影，讓人物栩栩如生。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3324025"/>
            <a:ext cx="8520600" cy="124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林布蘭蝕刻畫 的圖片結果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75" y="1201325"/>
            <a:ext cx="5166850" cy="316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林布蘭作品 的圖片結果"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4438" y="1749500"/>
            <a:ext cx="3431825" cy="25702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44118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zh-TW" sz="3000">
                <a:latin typeface="DFKai-SB"/>
                <a:ea typeface="DFKai-SB"/>
                <a:cs typeface="DFKai-SB"/>
                <a:sym typeface="DFKai-SB"/>
              </a:rPr>
              <a:t>3</a:t>
            </a:r>
            <a:r>
              <a:rPr b="1" i="1" lang="zh-TW" sz="3000">
                <a:latin typeface="DFKai-SB"/>
                <a:ea typeface="DFKai-SB"/>
                <a:cs typeface="DFKai-SB"/>
                <a:sym typeface="DFKai-SB"/>
              </a:rPr>
              <a:t>.繪畫的</a:t>
            </a:r>
            <a:r>
              <a:rPr b="1" i="1" lang="zh-TW" sz="3000">
                <a:latin typeface="DFKai-SB"/>
                <a:ea typeface="DFKai-SB"/>
                <a:cs typeface="DFKai-SB"/>
                <a:sym typeface="DFKai-SB"/>
              </a:rPr>
              <a:t>技巧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1259625" y="3650600"/>
            <a:ext cx="6834600" cy="111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他表現的是經過深刻洞察後的人性與內在心裡。他的作品題材多樣，從經典的歷史場景、故事傳說到日常生活場景人物。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047" y="396550"/>
            <a:ext cx="4335953" cy="320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林布蘭作品 的圖片結果"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625" y="396550"/>
            <a:ext cx="3973200" cy="32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1026375" y="3965450"/>
            <a:ext cx="7864500" cy="1014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DFKai-SB"/>
                <a:ea typeface="DFKai-SB"/>
                <a:cs typeface="DFKai-SB"/>
                <a:sym typeface="DFKai-SB"/>
              </a:rPr>
              <a:t>林布蘭在1642年創作</a:t>
            </a:r>
            <a:r>
              <a:rPr lang="zh-TW" sz="1800">
                <a:latin typeface="DFKai-SB"/>
                <a:ea typeface="DFKai-SB"/>
                <a:cs typeface="DFKai-SB"/>
                <a:sym typeface="DFKai-SB"/>
              </a:rPr>
              <a:t>《夜巡》是他生涯的轉折點之一。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latin typeface="DFKai-SB"/>
                <a:ea typeface="DFKai-SB"/>
                <a:cs typeface="DFKai-SB"/>
                <a:sym typeface="DFKai-SB"/>
              </a:rPr>
              <a:t>《夜巡》是阿姆斯特丹射擊協會的一群人合資請林布蘭繪製的。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256600" y="233275"/>
            <a:ext cx="4467000" cy="758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zh-TW" sz="3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4.</a:t>
            </a:r>
            <a:r>
              <a:rPr b="1" lang="zh-TW" sz="3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《夜巡》的創作由來</a:t>
            </a:r>
          </a:p>
        </p:txBody>
      </p:sp>
      <p:pic>
        <p:nvPicPr>
          <p:cNvPr descr="林布蘭夜巡 的圖片結果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775" y="910500"/>
            <a:ext cx="6192456" cy="30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256600"/>
            <a:ext cx="8520600" cy="61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zh-TW" sz="3000">
                <a:latin typeface="DFKai-SB"/>
                <a:ea typeface="DFKai-SB"/>
                <a:cs typeface="DFKai-SB"/>
                <a:sym typeface="DFKai-SB"/>
              </a:rPr>
              <a:t>5.</a:t>
            </a:r>
            <a:r>
              <a:rPr b="1" lang="zh-TW" sz="3000">
                <a:latin typeface="DFKai-SB"/>
                <a:ea typeface="DFKai-SB"/>
                <a:cs typeface="DFKai-SB"/>
                <a:sym typeface="DFKai-SB"/>
              </a:rPr>
              <a:t>《</a:t>
            </a:r>
            <a:r>
              <a:rPr b="1" lang="zh-TW" sz="3000">
                <a:solidFill>
                  <a:srgbClr val="00FFFF"/>
                </a:solidFill>
                <a:latin typeface="DFKai-SB"/>
                <a:ea typeface="DFKai-SB"/>
                <a:cs typeface="DFKai-SB"/>
                <a:sym typeface="DFKai-SB"/>
              </a:rPr>
              <a:t>夜巡</a:t>
            </a:r>
            <a:r>
              <a:rPr b="1" lang="zh-TW" sz="3000">
                <a:latin typeface="DFKai-SB"/>
                <a:ea typeface="DFKai-SB"/>
                <a:cs typeface="DFKai-SB"/>
                <a:sym typeface="DFKai-SB"/>
              </a:rPr>
              <a:t>》畫作賞析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018250" y="874900"/>
            <a:ext cx="3044100" cy="390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作者：林布蘭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年份：1642年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材質：油彩 ‧ 畫布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尺寸：363x437cm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館藏：荷蘭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      阿姆斯特丹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      國立博物館</a:t>
            </a:r>
          </a:p>
        </p:txBody>
      </p:sp>
      <p:pic>
        <p:nvPicPr>
          <p:cNvPr descr="林布蘭夜巡 的圖片結果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875" y="1038975"/>
            <a:ext cx="4447575" cy="35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198275"/>
            <a:ext cx="8520600" cy="69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zh-TW" sz="3000">
                <a:latin typeface="DFKai-SB"/>
                <a:ea typeface="DFKai-SB"/>
                <a:cs typeface="DFKai-SB"/>
                <a:sym typeface="DFKai-SB"/>
              </a:rPr>
              <a:t>5.</a:t>
            </a:r>
            <a:r>
              <a:rPr b="1" lang="zh-TW" sz="3000">
                <a:latin typeface="DFKai-SB"/>
                <a:ea typeface="DFKai-SB"/>
                <a:cs typeface="DFKai-SB"/>
                <a:sym typeface="DFKai-SB"/>
              </a:rPr>
              <a:t>《夜巡》創作後的故事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851425" y="3942175"/>
            <a:ext cx="7980900" cy="85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林布蘭在這些志願民兵的群像構圖上，未依照當時軍人須依身份軍階排列的不成文規定，造成民兵的不滿。需要重畫，但林布蘭沒有答應，因此告上法庭，他受到許多攻擊及疏遠。</a:t>
            </a:r>
          </a:p>
        </p:txBody>
      </p:sp>
      <p:pic>
        <p:nvPicPr>
          <p:cNvPr descr="林布蘭夜巡 的圖片結果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700" y="804775"/>
            <a:ext cx="6683050" cy="305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i="1" lang="zh-TW" sz="3000">
                <a:latin typeface="DFKai-SB"/>
                <a:ea typeface="DFKai-SB"/>
                <a:cs typeface="DFKai-SB"/>
                <a:sym typeface="DFKai-SB"/>
              </a:rPr>
              <a:t>6-1.</a:t>
            </a:r>
            <a:r>
              <a:rPr b="1" lang="zh-TW" sz="3000">
                <a:latin typeface="DFKai-SB"/>
                <a:ea typeface="DFKai-SB"/>
                <a:cs typeface="DFKai-SB"/>
                <a:sym typeface="DFKai-SB"/>
              </a:rPr>
              <a:t>《夜巡》畫作的特點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648525" y="1152475"/>
            <a:ext cx="4183800" cy="354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特點：是畫面的動勢：隊伍以歡笑的態度亂紛紛的擁上街來，給人一種也要將你裹扶進去的感覺。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descr="林布蘭夜巡 的圖片結果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183725" cy="33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