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1590" autoAdjust="0"/>
  </p:normalViewPr>
  <p:slideViewPr>
    <p:cSldViewPr>
      <p:cViewPr varScale="1">
        <p:scale>
          <a:sx n="60" d="100"/>
          <a:sy n="60" d="100"/>
        </p:scale>
        <p:origin x="72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FFEB5-F97A-4BE5-9669-6E0C1DECF9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06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0176-B90A-4E85-8589-74D00162D3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646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1CD7C-C553-4B4E-AAB7-E654B938DF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531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4BDE0-C712-4E00-92CB-15B6833581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952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36758-6F2A-479C-85C1-D0402A5217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058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B4B51-35E7-4B17-AD9A-85D3C109D2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44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FDBA7-9094-4C19-9297-FA8CCDE2C1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055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FF301-5ECC-4DA4-8083-F838AA59EE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282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E5A28-B431-45CF-B54F-45002416DA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022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ED2A3-A9A3-4EE0-B0F6-0DBE3D9432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12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CA455-B6F5-4A71-AF3F-5B53EC175F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893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BEFAF6BA-B437-4AFE-87D0-29129E874A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79" r:id="rId7"/>
    <p:sldLayoutId id="2147483680" r:id="rId8"/>
    <p:sldLayoutId id="2147483689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ea typeface="標楷體" pitchFamily="65" charset="-12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ea typeface="標楷體" pitchFamily="65" charset="-12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ea typeface="標楷體" pitchFamily="65" charset="-12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ea typeface="標楷體" pitchFamily="65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80010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7200" dirty="0">
                <a:solidFill>
                  <a:srgbClr val="FF0000"/>
                </a:solidFill>
                <a:latin typeface="+mj-ea"/>
              </a:rPr>
              <a:t>百年古蹟</a:t>
            </a:r>
            <a:r>
              <a:rPr lang="en-US" altLang="zh-TW" sz="7200" dirty="0">
                <a:solidFill>
                  <a:srgbClr val="FF0000"/>
                </a:solidFill>
                <a:latin typeface="+mj-ea"/>
              </a:rPr>
              <a:t>~</a:t>
            </a:r>
            <a:r>
              <a:rPr lang="zh-TW" altLang="en-US" sz="7200" dirty="0">
                <a:solidFill>
                  <a:srgbClr val="FF0000"/>
                </a:solidFill>
                <a:latin typeface="+mj-ea"/>
              </a:rPr>
              <a:t>赤崁樓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2420938"/>
            <a:ext cx="6705600" cy="32766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5400" dirty="0">
                <a:solidFill>
                  <a:srgbClr val="DC9E1F"/>
                </a:solidFill>
                <a:latin typeface="+mn-ea"/>
              </a:rPr>
              <a:t>五年一班李昆育</a:t>
            </a:r>
            <a:endParaRPr lang="zh-TW" altLang="en-US" sz="5400" dirty="0">
              <a:latin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5400" dirty="0">
                <a:solidFill>
                  <a:srgbClr val="DC9E1F"/>
                </a:solidFill>
                <a:latin typeface="+mn-ea"/>
              </a:rPr>
              <a:t>指導老師</a:t>
            </a:r>
            <a:endParaRPr lang="zh-TW" altLang="en-US" sz="5400" dirty="0">
              <a:latin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5400" dirty="0">
                <a:solidFill>
                  <a:srgbClr val="DC9E1F"/>
                </a:solidFill>
                <a:latin typeface="+mn-ea"/>
              </a:rPr>
              <a:t>姜明雄老師</a:t>
            </a:r>
            <a:endParaRPr lang="zh-TW" altLang="en-US" sz="5400" dirty="0">
              <a:latin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TW" sz="54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1" y="22392"/>
            <a:ext cx="9369285" cy="7151024"/>
          </a:xfrm>
        </p:spPr>
      </p:pic>
      <p:sp>
        <p:nvSpPr>
          <p:cNvPr id="4" name="文字方塊 3"/>
          <p:cNvSpPr txBox="1"/>
          <p:nvPr/>
        </p:nvSpPr>
        <p:spPr>
          <a:xfrm>
            <a:off x="827584" y="980728"/>
            <a:ext cx="12241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>
                <a:latin typeface="+mn-ea"/>
                <a:ea typeface="+mn-ea"/>
              </a:rPr>
              <a:t>前石馬</a:t>
            </a:r>
            <a:endParaRPr lang="zh-TW" altLang="en-US" sz="8800" dirty="0"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13151" y="6147882"/>
            <a:ext cx="4544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zh-TW" altLang="en-US" sz="4000" dirty="0">
                <a:solidFill>
                  <a:srgbClr val="C00000"/>
                </a:solidFill>
                <a:latin typeface="+mn-ea"/>
                <a:ea typeface="+mn-ea"/>
              </a:rPr>
              <a:t>資料來源</a:t>
            </a:r>
            <a:r>
              <a:rPr lang="en-US" altLang="zh-TW" sz="4000" dirty="0">
                <a:solidFill>
                  <a:srgbClr val="C00000"/>
                </a:solidFill>
                <a:latin typeface="+mn-ea"/>
                <a:ea typeface="+mn-ea"/>
              </a:rPr>
              <a:t>:</a:t>
            </a:r>
            <a:r>
              <a:rPr lang="en-US" altLang="zh-TW" sz="4000" dirty="0" err="1">
                <a:solidFill>
                  <a:srgbClr val="C00000"/>
                </a:solidFill>
                <a:latin typeface="+mn-ea"/>
                <a:ea typeface="+mn-ea"/>
              </a:rPr>
              <a:t>google</a:t>
            </a:r>
            <a:r>
              <a:rPr lang="en-US" altLang="zh-TW" sz="4000" dirty="0">
                <a:solidFill>
                  <a:srgbClr val="C00000"/>
                </a:solidFill>
                <a:latin typeface="+mn-ea"/>
                <a:ea typeface="+mn-ea"/>
              </a:rPr>
              <a:t>)</a:t>
            </a:r>
            <a:endParaRPr lang="zh-TW" altLang="en-US" sz="4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dirty="0">
                <a:latin typeface="+mn-ea"/>
                <a:ea typeface="+mn-ea"/>
              </a:rPr>
              <a:t>赤崁樓美食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63688" y="836712"/>
            <a:ext cx="6400800" cy="3048001"/>
          </a:xfrm>
        </p:spPr>
        <p:txBody>
          <a:bodyPr/>
          <a:lstStyle/>
          <a:p>
            <a:pPr indent="0">
              <a:buNone/>
            </a:pPr>
            <a:endParaRPr lang="en-US" altLang="zh-TW" sz="4800" dirty="0" smtClean="0">
              <a:latin typeface="+mn-ea"/>
            </a:endParaRPr>
          </a:p>
          <a:p>
            <a:r>
              <a:rPr lang="zh-TW" altLang="en-US" sz="4800" b="1" dirty="0" smtClean="0">
                <a:latin typeface="+mn-ea"/>
              </a:rPr>
              <a:t>茂</a:t>
            </a:r>
            <a:r>
              <a:rPr lang="zh-TW" altLang="en-US" sz="4800" b="1" dirty="0">
                <a:latin typeface="+mn-ea"/>
              </a:rPr>
              <a:t>森碗粿</a:t>
            </a:r>
            <a:endParaRPr lang="zh-TW" altLang="en-US" sz="4800" dirty="0">
              <a:latin typeface="+mn-ea"/>
            </a:endParaRPr>
          </a:p>
          <a:p>
            <a:r>
              <a:rPr lang="zh-TW" altLang="en-US" sz="4800" dirty="0">
                <a:latin typeface="+mn-ea"/>
              </a:rPr>
              <a:t>山根</a:t>
            </a:r>
            <a:r>
              <a:rPr lang="zh-TW" altLang="en-US" sz="4800" dirty="0" smtClean="0">
                <a:latin typeface="+mn-ea"/>
              </a:rPr>
              <a:t>壽司</a:t>
            </a:r>
            <a:endParaRPr lang="en-US" altLang="zh-TW" sz="4800" dirty="0" smtClean="0">
              <a:latin typeface="+mn-ea"/>
            </a:endParaRPr>
          </a:p>
          <a:p>
            <a:r>
              <a:rPr lang="zh-TW" altLang="en-US" sz="4800" dirty="0">
                <a:latin typeface="+mn-ea"/>
              </a:rPr>
              <a:t>小南米糕</a:t>
            </a:r>
          </a:p>
        </p:txBody>
      </p:sp>
    </p:spTree>
    <p:extLst>
      <p:ext uri="{BB962C8B-B14F-4D97-AF65-F5344CB8AC3E}">
        <p14:creationId xmlns:p14="http://schemas.microsoft.com/office/powerpoint/2010/main" val="198524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5943"/>
            <a:ext cx="8964488" cy="7403943"/>
          </a:xfrm>
        </p:spPr>
      </p:pic>
      <p:sp>
        <p:nvSpPr>
          <p:cNvPr id="5" name="文字方塊 4"/>
          <p:cNvSpPr txBox="1"/>
          <p:nvPr/>
        </p:nvSpPr>
        <p:spPr>
          <a:xfrm>
            <a:off x="0" y="116997"/>
            <a:ext cx="38843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latin typeface="+mn-ea"/>
                <a:ea typeface="+mn-ea"/>
              </a:rPr>
              <a:t>茂森碗粿</a:t>
            </a:r>
            <a:endParaRPr lang="zh-TW" altLang="en-US" sz="7200" dirty="0">
              <a:latin typeface="+mn-ea"/>
              <a:ea typeface="+mn-ea"/>
            </a:endParaRPr>
          </a:p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076056" y="5805264"/>
            <a:ext cx="3853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zh-TW" altLang="en-US" sz="3600" dirty="0">
                <a:solidFill>
                  <a:srgbClr val="C00000"/>
                </a:solidFill>
                <a:latin typeface="+mn-ea"/>
                <a:ea typeface="+mn-ea"/>
              </a:rPr>
              <a:t>資料來源</a:t>
            </a:r>
            <a:r>
              <a:rPr lang="en-US" altLang="zh-TW" sz="3600" dirty="0">
                <a:solidFill>
                  <a:srgbClr val="C00000"/>
                </a:solidFill>
                <a:latin typeface="+mn-ea"/>
                <a:ea typeface="+mn-ea"/>
              </a:rPr>
              <a:t>:</a:t>
            </a:r>
            <a:r>
              <a:rPr lang="zh-TW" altLang="en-US" sz="3600" dirty="0">
                <a:solidFill>
                  <a:srgbClr val="C00000"/>
                </a:solidFill>
                <a:latin typeface="+mn-ea"/>
                <a:ea typeface="+mn-ea"/>
              </a:rPr>
              <a:t>痞客邦</a:t>
            </a:r>
            <a:r>
              <a:rPr lang="en-US" altLang="zh-TW" sz="3600" dirty="0">
                <a:solidFill>
                  <a:srgbClr val="C00000"/>
                </a:solidFill>
                <a:latin typeface="+mn-ea"/>
                <a:ea typeface="+mn-ea"/>
              </a:rPr>
              <a:t>)</a:t>
            </a:r>
            <a:endParaRPr lang="zh-TW" altLang="en-US" sz="36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383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1" y="0"/>
            <a:ext cx="6768752" cy="666936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128" y="-2345389"/>
            <a:ext cx="5184576" cy="920338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035702" y="5860681"/>
            <a:ext cx="541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zh-TW" altLang="en-US" sz="4800" dirty="0">
                <a:solidFill>
                  <a:srgbClr val="C00000"/>
                </a:solidFill>
                <a:latin typeface="+mn-ea"/>
                <a:ea typeface="+mn-ea"/>
              </a:rPr>
              <a:t>資料來源</a:t>
            </a:r>
            <a:r>
              <a:rPr lang="en-US" altLang="zh-TW" sz="4800" dirty="0">
                <a:solidFill>
                  <a:srgbClr val="C00000"/>
                </a:solidFill>
                <a:latin typeface="+mn-ea"/>
                <a:ea typeface="+mn-ea"/>
              </a:rPr>
              <a:t>:</a:t>
            </a:r>
            <a:r>
              <a:rPr lang="zh-TW" altLang="en-US" sz="4800" dirty="0">
                <a:solidFill>
                  <a:srgbClr val="C00000"/>
                </a:solidFill>
                <a:latin typeface="+mn-ea"/>
                <a:ea typeface="+mn-ea"/>
              </a:rPr>
              <a:t>痞客邦</a:t>
            </a:r>
            <a:r>
              <a:rPr lang="en-US" altLang="zh-TW" sz="4800" dirty="0">
                <a:solidFill>
                  <a:srgbClr val="C00000"/>
                </a:solidFill>
                <a:latin typeface="+mn-ea"/>
                <a:ea typeface="+mn-ea"/>
              </a:rPr>
              <a:t>)</a:t>
            </a:r>
            <a:endParaRPr lang="zh-TW" altLang="en-US" sz="4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959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0"/>
            <a:ext cx="9144000" cy="6665750"/>
          </a:xfrm>
        </p:spPr>
      </p:pic>
      <p:sp>
        <p:nvSpPr>
          <p:cNvPr id="5" name="文字方塊 4"/>
          <p:cNvSpPr txBox="1"/>
          <p:nvPr/>
        </p:nvSpPr>
        <p:spPr>
          <a:xfrm>
            <a:off x="4068572" y="5877272"/>
            <a:ext cx="5075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C00000"/>
                </a:solidFill>
              </a:rPr>
              <a:t>(</a:t>
            </a:r>
            <a:r>
              <a:rPr lang="zh-TW" altLang="en-US" sz="4800" dirty="0">
                <a:solidFill>
                  <a:srgbClr val="C00000"/>
                </a:solidFill>
                <a:latin typeface="+mn-ea"/>
                <a:ea typeface="+mn-ea"/>
              </a:rPr>
              <a:t>資料</a:t>
            </a:r>
            <a:r>
              <a:rPr lang="zh-TW" altLang="en-US" sz="4800" dirty="0">
                <a:solidFill>
                  <a:srgbClr val="C00000"/>
                </a:solidFill>
              </a:rPr>
              <a:t>來源</a:t>
            </a:r>
            <a:r>
              <a:rPr lang="en-US" altLang="zh-TW" sz="4800" dirty="0">
                <a:solidFill>
                  <a:srgbClr val="C00000"/>
                </a:solidFill>
              </a:rPr>
              <a:t>:</a:t>
            </a:r>
            <a:r>
              <a:rPr lang="zh-TW" altLang="en-US" sz="4800" dirty="0">
                <a:solidFill>
                  <a:srgbClr val="C00000"/>
                </a:solidFill>
              </a:rPr>
              <a:t>痞客邦</a:t>
            </a:r>
            <a:r>
              <a:rPr lang="en-US" altLang="zh-TW" sz="4800" dirty="0">
                <a:solidFill>
                  <a:srgbClr val="C00000"/>
                </a:solidFill>
              </a:rPr>
              <a:t>)</a:t>
            </a:r>
            <a:endParaRPr lang="zh-TW" alt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32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" y="-1323528"/>
            <a:ext cx="9138078" cy="8043067"/>
          </a:xfrm>
        </p:spPr>
      </p:pic>
      <p:sp>
        <p:nvSpPr>
          <p:cNvPr id="5" name="文字方塊 4"/>
          <p:cNvSpPr txBox="1"/>
          <p:nvPr/>
        </p:nvSpPr>
        <p:spPr>
          <a:xfrm>
            <a:off x="323528" y="692696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solidFill>
                  <a:srgbClr val="C00000"/>
                </a:solidFill>
                <a:latin typeface="+mn-ea"/>
                <a:ea typeface="+mn-ea"/>
              </a:rPr>
              <a:t>山根壽司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054030" y="5893821"/>
            <a:ext cx="541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zh-TW" altLang="en-US" sz="4800" dirty="0">
                <a:solidFill>
                  <a:srgbClr val="C00000"/>
                </a:solidFill>
                <a:latin typeface="+mn-ea"/>
                <a:ea typeface="+mn-ea"/>
              </a:rPr>
              <a:t>資料來源</a:t>
            </a:r>
            <a:r>
              <a:rPr lang="en-US" altLang="zh-TW" sz="4800" dirty="0">
                <a:solidFill>
                  <a:srgbClr val="C00000"/>
                </a:solidFill>
                <a:latin typeface="+mn-ea"/>
                <a:ea typeface="+mn-ea"/>
              </a:rPr>
              <a:t>:</a:t>
            </a:r>
            <a:r>
              <a:rPr lang="zh-TW" altLang="en-US" sz="4800" dirty="0">
                <a:solidFill>
                  <a:srgbClr val="C00000"/>
                </a:solidFill>
                <a:latin typeface="+mn-ea"/>
                <a:ea typeface="+mn-ea"/>
              </a:rPr>
              <a:t>痞客邦</a:t>
            </a:r>
            <a:r>
              <a:rPr lang="en-US" altLang="zh-TW" sz="4800" dirty="0">
                <a:solidFill>
                  <a:srgbClr val="C00000"/>
                </a:solidFill>
                <a:latin typeface="+mn-ea"/>
                <a:ea typeface="+mn-ea"/>
              </a:rPr>
              <a:t>)</a:t>
            </a:r>
            <a:endParaRPr lang="zh-TW" altLang="en-US" sz="4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9334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94" y="0"/>
            <a:ext cx="9144000" cy="6741368"/>
          </a:xfrm>
        </p:spPr>
      </p:pic>
      <p:sp>
        <p:nvSpPr>
          <p:cNvPr id="5" name="文字方塊 4"/>
          <p:cNvSpPr txBox="1"/>
          <p:nvPr/>
        </p:nvSpPr>
        <p:spPr>
          <a:xfrm>
            <a:off x="4054009" y="5906844"/>
            <a:ext cx="541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zh-TW" altLang="en-US" sz="4800" dirty="0">
                <a:solidFill>
                  <a:srgbClr val="C00000"/>
                </a:solidFill>
                <a:latin typeface="+mn-ea"/>
                <a:ea typeface="+mn-ea"/>
              </a:rPr>
              <a:t>資料來源</a:t>
            </a:r>
            <a:r>
              <a:rPr lang="en-US" altLang="zh-TW" sz="4800" dirty="0">
                <a:solidFill>
                  <a:srgbClr val="C00000"/>
                </a:solidFill>
                <a:latin typeface="+mn-ea"/>
                <a:ea typeface="+mn-ea"/>
              </a:rPr>
              <a:t>:</a:t>
            </a:r>
            <a:r>
              <a:rPr lang="zh-TW" altLang="en-US" sz="4800" dirty="0">
                <a:solidFill>
                  <a:srgbClr val="C00000"/>
                </a:solidFill>
                <a:latin typeface="+mn-ea"/>
                <a:ea typeface="+mn-ea"/>
              </a:rPr>
              <a:t>痞客邦</a:t>
            </a:r>
            <a:r>
              <a:rPr lang="en-US" altLang="zh-TW" sz="4800" dirty="0">
                <a:solidFill>
                  <a:srgbClr val="C00000"/>
                </a:solidFill>
                <a:latin typeface="+mn-ea"/>
                <a:ea typeface="+mn-ea"/>
              </a:rPr>
              <a:t>)</a:t>
            </a:r>
            <a:endParaRPr lang="zh-TW" altLang="en-US" sz="4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739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2" y="-286683"/>
            <a:ext cx="9128787" cy="7148293"/>
          </a:xfrm>
        </p:spPr>
      </p:pic>
      <p:sp>
        <p:nvSpPr>
          <p:cNvPr id="5" name="文字方塊 4"/>
          <p:cNvSpPr txBox="1"/>
          <p:nvPr/>
        </p:nvSpPr>
        <p:spPr>
          <a:xfrm>
            <a:off x="251520" y="118619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800" dirty="0">
                <a:latin typeface="+mn-ea"/>
                <a:ea typeface="+mn-ea"/>
              </a:rPr>
              <a:t>小南米糕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39952" y="5877272"/>
            <a:ext cx="541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zh-TW" altLang="en-US" sz="4800" dirty="0">
                <a:solidFill>
                  <a:srgbClr val="C00000"/>
                </a:solidFill>
                <a:latin typeface="+mn-ea"/>
                <a:ea typeface="+mn-ea"/>
              </a:rPr>
              <a:t>資料來源</a:t>
            </a:r>
            <a:r>
              <a:rPr lang="en-US" altLang="zh-TW" sz="4800" dirty="0">
                <a:solidFill>
                  <a:srgbClr val="C00000"/>
                </a:solidFill>
                <a:latin typeface="+mn-ea"/>
                <a:ea typeface="+mn-ea"/>
              </a:rPr>
              <a:t>:</a:t>
            </a:r>
            <a:r>
              <a:rPr lang="zh-TW" altLang="en-US" sz="4800" dirty="0">
                <a:solidFill>
                  <a:srgbClr val="C00000"/>
                </a:solidFill>
                <a:latin typeface="+mn-ea"/>
                <a:ea typeface="+mn-ea"/>
              </a:rPr>
              <a:t>痞客邦</a:t>
            </a:r>
            <a:r>
              <a:rPr lang="en-US" altLang="zh-TW" sz="4800" dirty="0">
                <a:solidFill>
                  <a:srgbClr val="C00000"/>
                </a:solidFill>
                <a:latin typeface="+mn-ea"/>
                <a:ea typeface="+mn-ea"/>
              </a:rPr>
              <a:t>)</a:t>
            </a:r>
            <a:endParaRPr lang="zh-TW" altLang="en-US" sz="4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0955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19" y="0"/>
            <a:ext cx="9040715" cy="6669360"/>
          </a:xfrm>
        </p:spPr>
      </p:pic>
      <p:sp>
        <p:nvSpPr>
          <p:cNvPr id="5" name="文字方塊 4"/>
          <p:cNvSpPr txBox="1"/>
          <p:nvPr/>
        </p:nvSpPr>
        <p:spPr>
          <a:xfrm>
            <a:off x="4068572" y="6027003"/>
            <a:ext cx="541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zh-TW" altLang="en-US" sz="4800" dirty="0">
                <a:solidFill>
                  <a:srgbClr val="C00000"/>
                </a:solidFill>
                <a:latin typeface="+mn-ea"/>
                <a:ea typeface="+mn-ea"/>
              </a:rPr>
              <a:t>資料來源</a:t>
            </a:r>
            <a:r>
              <a:rPr lang="en-US" altLang="zh-TW" sz="4800" dirty="0">
                <a:solidFill>
                  <a:srgbClr val="C00000"/>
                </a:solidFill>
                <a:latin typeface="+mn-ea"/>
                <a:ea typeface="+mn-ea"/>
              </a:rPr>
              <a:t>:</a:t>
            </a:r>
            <a:r>
              <a:rPr lang="zh-TW" altLang="en-US" sz="4800" dirty="0">
                <a:solidFill>
                  <a:srgbClr val="C00000"/>
                </a:solidFill>
                <a:latin typeface="+mn-ea"/>
                <a:ea typeface="+mn-ea"/>
              </a:rPr>
              <a:t>痞客邦</a:t>
            </a:r>
            <a:r>
              <a:rPr lang="en-US" altLang="zh-TW" sz="4800" dirty="0">
                <a:solidFill>
                  <a:srgbClr val="C00000"/>
                </a:solidFill>
                <a:latin typeface="+mn-ea"/>
                <a:ea typeface="+mn-ea"/>
              </a:rPr>
              <a:t>)</a:t>
            </a:r>
            <a:endParaRPr lang="zh-TW" altLang="en-US" sz="4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39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144000" cy="6669360"/>
          </a:xfrm>
        </p:spPr>
      </p:pic>
      <p:sp>
        <p:nvSpPr>
          <p:cNvPr id="5" name="文字方塊 4"/>
          <p:cNvSpPr txBox="1"/>
          <p:nvPr/>
        </p:nvSpPr>
        <p:spPr>
          <a:xfrm>
            <a:off x="4196438" y="5874349"/>
            <a:ext cx="5262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zh-TW" altLang="en-US" sz="4800" dirty="0">
                <a:solidFill>
                  <a:srgbClr val="C00000"/>
                </a:solidFill>
                <a:latin typeface="+mn-ea"/>
                <a:ea typeface="+mn-ea"/>
              </a:rPr>
              <a:t>資料來源</a:t>
            </a:r>
            <a:r>
              <a:rPr lang="en-US" altLang="zh-TW" sz="4800" dirty="0">
                <a:solidFill>
                  <a:srgbClr val="C00000"/>
                </a:solidFill>
                <a:latin typeface="+mn-ea"/>
                <a:ea typeface="+mn-ea"/>
              </a:rPr>
              <a:t>:</a:t>
            </a:r>
            <a:r>
              <a:rPr lang="zh-TW" altLang="en-US" sz="4800" dirty="0">
                <a:solidFill>
                  <a:srgbClr val="C00000"/>
                </a:solidFill>
                <a:latin typeface="+mn-ea"/>
                <a:ea typeface="+mn-ea"/>
              </a:rPr>
              <a:t>痞客邦</a:t>
            </a:r>
            <a:r>
              <a:rPr lang="en-US" altLang="zh-TW" dirty="0">
                <a:latin typeface="+mn-ea"/>
                <a:ea typeface="+mn-ea"/>
              </a:rPr>
              <a:t>)</a:t>
            </a:r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69911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10243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38950"/>
          </a:xfrm>
        </p:spPr>
      </p:pic>
      <p:sp>
        <p:nvSpPr>
          <p:cNvPr id="3" name="矩形 2"/>
          <p:cNvSpPr/>
          <p:nvPr/>
        </p:nvSpPr>
        <p:spPr>
          <a:xfrm>
            <a:off x="4788024" y="5949280"/>
            <a:ext cx="4118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C00000"/>
                </a:solidFill>
              </a:rPr>
              <a:t>(</a:t>
            </a:r>
            <a:r>
              <a:rPr lang="zh-TW" altLang="en-US" sz="4000" dirty="0">
                <a:solidFill>
                  <a:srgbClr val="C00000"/>
                </a:solidFill>
              </a:rPr>
              <a:t>資料來源</a:t>
            </a:r>
            <a:r>
              <a:rPr lang="en-US" altLang="zh-TW" sz="4000" dirty="0">
                <a:solidFill>
                  <a:srgbClr val="C00000"/>
                </a:solidFill>
              </a:rPr>
              <a:t>:</a:t>
            </a:r>
            <a:r>
              <a:rPr lang="en-US" altLang="zh-TW" sz="4000" dirty="0" err="1">
                <a:solidFill>
                  <a:srgbClr val="C00000"/>
                </a:solidFill>
              </a:rPr>
              <a:t>google</a:t>
            </a:r>
            <a:r>
              <a:rPr lang="en-US" altLang="zh-TW" sz="4000" dirty="0">
                <a:solidFill>
                  <a:srgbClr val="C00000"/>
                </a:solidFill>
              </a:rPr>
              <a:t>)</a:t>
            </a:r>
            <a:endParaRPr lang="zh-TW" alt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9979"/>
            <a:ext cx="9627736" cy="6840760"/>
          </a:xfrm>
        </p:spPr>
      </p:pic>
    </p:spTree>
    <p:extLst>
      <p:ext uri="{BB962C8B-B14F-4D97-AF65-F5344CB8AC3E}">
        <p14:creationId xmlns:p14="http://schemas.microsoft.com/office/powerpoint/2010/main" val="383020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1267" name="內容版面配置區 6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endParaRPr lang="zh-TW" alt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75" y="23813"/>
            <a:ext cx="92535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圓角矩形圖說文字 10"/>
          <p:cNvSpPr/>
          <p:nvPr/>
        </p:nvSpPr>
        <p:spPr>
          <a:xfrm flipH="1">
            <a:off x="1024854" y="1089025"/>
            <a:ext cx="4824412" cy="1141413"/>
          </a:xfrm>
          <a:prstGeom prst="wedgeRoundRectCallout">
            <a:avLst>
              <a:gd name="adj1" fmla="val -20277"/>
              <a:gd name="adj2" fmla="val 68814"/>
              <a:gd name="adj3" fmla="val 16667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赤崁樓就在這裡喔</a:t>
            </a:r>
            <a:r>
              <a:rPr lang="en-US" alt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!!!</a:t>
            </a:r>
            <a:endParaRPr lang="zh-TW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2000" y="5949280"/>
            <a:ext cx="4544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zh-TW" altLang="en-US" sz="4000" dirty="0">
                <a:solidFill>
                  <a:srgbClr val="C00000"/>
                </a:solidFill>
                <a:latin typeface="+mn-ea"/>
                <a:ea typeface="+mn-ea"/>
              </a:rPr>
              <a:t>資料來源</a:t>
            </a:r>
            <a:r>
              <a:rPr lang="en-US" altLang="zh-TW" sz="4000" dirty="0">
                <a:solidFill>
                  <a:srgbClr val="C00000"/>
                </a:solidFill>
                <a:latin typeface="+mn-ea"/>
                <a:ea typeface="+mn-ea"/>
              </a:rPr>
              <a:t>:</a:t>
            </a:r>
            <a:r>
              <a:rPr lang="en-US" altLang="zh-TW" sz="4000" dirty="0" err="1">
                <a:solidFill>
                  <a:srgbClr val="C00000"/>
                </a:solidFill>
                <a:latin typeface="+mn-ea"/>
                <a:ea typeface="+mn-ea"/>
              </a:rPr>
              <a:t>google</a:t>
            </a:r>
            <a:r>
              <a:rPr lang="en-US" altLang="zh-TW" sz="4000" dirty="0">
                <a:solidFill>
                  <a:srgbClr val="C00000"/>
                </a:solidFill>
                <a:latin typeface="+mn-ea"/>
                <a:ea typeface="+mn-ea"/>
              </a:rPr>
              <a:t>)</a:t>
            </a:r>
            <a:endParaRPr lang="zh-TW" altLang="en-US" sz="4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3" y="-1"/>
            <a:ext cx="9117427" cy="6838071"/>
          </a:xfrm>
        </p:spPr>
      </p:pic>
      <p:sp>
        <p:nvSpPr>
          <p:cNvPr id="8" name="矩形 7"/>
          <p:cNvSpPr/>
          <p:nvPr/>
        </p:nvSpPr>
        <p:spPr>
          <a:xfrm>
            <a:off x="4788024" y="6021288"/>
            <a:ext cx="4544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zh-TW" altLang="en-US" sz="4000" dirty="0">
                <a:solidFill>
                  <a:srgbClr val="C00000"/>
                </a:solidFill>
                <a:latin typeface="+mn-ea"/>
                <a:ea typeface="+mn-ea"/>
              </a:rPr>
              <a:t>資料來源</a:t>
            </a:r>
            <a:r>
              <a:rPr lang="en-US" altLang="zh-TW" sz="4000" dirty="0">
                <a:solidFill>
                  <a:srgbClr val="C00000"/>
                </a:solidFill>
                <a:latin typeface="+mn-ea"/>
                <a:ea typeface="+mn-ea"/>
              </a:rPr>
              <a:t>:</a:t>
            </a:r>
            <a:r>
              <a:rPr lang="en-US" altLang="zh-TW" sz="4000" dirty="0" err="1">
                <a:solidFill>
                  <a:srgbClr val="C00000"/>
                </a:solidFill>
                <a:latin typeface="+mn-ea"/>
                <a:ea typeface="+mn-ea"/>
              </a:rPr>
              <a:t>google</a:t>
            </a:r>
            <a:r>
              <a:rPr lang="en-US" altLang="zh-TW" sz="4000" dirty="0">
                <a:solidFill>
                  <a:srgbClr val="C00000"/>
                </a:solidFill>
                <a:latin typeface="+mn-ea"/>
                <a:ea typeface="+mn-ea"/>
              </a:rPr>
              <a:t>)</a:t>
            </a:r>
            <a:endParaRPr lang="zh-TW" altLang="en-US" sz="4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Autofit/>
          </a:bodyPr>
          <a:lstStyle/>
          <a:p>
            <a:r>
              <a:rPr lang="zh-TW" altLang="en-US" sz="8000" dirty="0">
                <a:latin typeface="華康魏碑體"/>
              </a:rPr>
              <a:t>由來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800" dirty="0" smtClean="0">
                <a:latin typeface="+mn-ea"/>
              </a:rPr>
              <a:t>1653</a:t>
            </a:r>
            <a:r>
              <a:rPr lang="zh-TW" altLang="en-US" sz="4800" dirty="0" smtClean="0">
                <a:latin typeface="+mn-ea"/>
              </a:rPr>
              <a:t>建造，</a:t>
            </a:r>
            <a:endParaRPr lang="en-US" altLang="zh-TW" sz="4800" dirty="0" smtClean="0">
              <a:latin typeface="+mn-ea"/>
            </a:endParaRPr>
          </a:p>
          <a:p>
            <a:pPr indent="0">
              <a:buNone/>
            </a:pPr>
            <a:r>
              <a:rPr lang="zh-TW" altLang="en-US" sz="4800" dirty="0">
                <a:latin typeface="+mn-ea"/>
              </a:rPr>
              <a:t>歷經不同政權管理。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427" y="691788"/>
            <a:ext cx="5583960" cy="564212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2080" y="6060866"/>
            <a:ext cx="4031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 smtClean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zh-TW" altLang="en-US" sz="4000" dirty="0" smtClean="0">
                <a:solidFill>
                  <a:srgbClr val="C00000"/>
                </a:solidFill>
                <a:latin typeface="+mn-ea"/>
                <a:ea typeface="+mn-ea"/>
              </a:rPr>
              <a:t>資料來源</a:t>
            </a:r>
            <a:r>
              <a:rPr lang="en-US" altLang="zh-TW" sz="4000" dirty="0" smtClean="0">
                <a:solidFill>
                  <a:srgbClr val="C00000"/>
                </a:solidFill>
                <a:latin typeface="+mn-ea"/>
                <a:ea typeface="+mn-ea"/>
              </a:rPr>
              <a:t>:</a:t>
            </a:r>
            <a:r>
              <a:rPr lang="zh-TW" altLang="en-US" sz="4000" dirty="0" smtClean="0">
                <a:solidFill>
                  <a:srgbClr val="C00000"/>
                </a:solidFill>
                <a:latin typeface="+mn-ea"/>
                <a:ea typeface="+mn-ea"/>
              </a:rPr>
              <a:t>維基</a:t>
            </a:r>
            <a:r>
              <a:rPr lang="en-US" altLang="zh-TW" sz="4000" dirty="0" smtClean="0">
                <a:solidFill>
                  <a:srgbClr val="C00000"/>
                </a:solidFill>
                <a:latin typeface="+mn-ea"/>
                <a:ea typeface="+mn-ea"/>
              </a:rPr>
              <a:t>)</a:t>
            </a:r>
            <a:endParaRPr lang="zh-TW" altLang="en-US" sz="4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476"/>
            <a:ext cx="4005178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78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995667" y="6136564"/>
            <a:ext cx="4118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C00000"/>
                </a:solidFill>
              </a:rPr>
              <a:t>(</a:t>
            </a:r>
            <a:r>
              <a:rPr lang="zh-TW" altLang="en-US" sz="4000" dirty="0">
                <a:solidFill>
                  <a:srgbClr val="C00000"/>
                </a:solidFill>
              </a:rPr>
              <a:t>資料來源</a:t>
            </a:r>
            <a:r>
              <a:rPr lang="en-US" altLang="zh-TW" sz="4000" dirty="0">
                <a:solidFill>
                  <a:srgbClr val="C00000"/>
                </a:solidFill>
              </a:rPr>
              <a:t>:</a:t>
            </a:r>
            <a:r>
              <a:rPr lang="en-US" altLang="zh-TW" sz="4000" dirty="0" err="1">
                <a:solidFill>
                  <a:srgbClr val="C00000"/>
                </a:solidFill>
              </a:rPr>
              <a:t>google</a:t>
            </a:r>
            <a:r>
              <a:rPr lang="en-US" altLang="zh-TW" sz="4000" dirty="0">
                <a:solidFill>
                  <a:srgbClr val="C00000"/>
                </a:solidFill>
              </a:rPr>
              <a:t>)</a:t>
            </a:r>
            <a:endParaRPr lang="zh-TW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-13550"/>
            <a:ext cx="5400600" cy="6858000"/>
          </a:xfrm>
          <a:prstGeom prst="rect">
            <a:avLst/>
          </a:prstGeom>
        </p:spPr>
      </p:pic>
      <p:pic>
        <p:nvPicPr>
          <p:cNvPr id="10" name="內容版面配置區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584" y="188640"/>
            <a:ext cx="799788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5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dirty="0">
                <a:latin typeface="+mn-ea"/>
                <a:ea typeface="+mn-ea"/>
              </a:rPr>
              <a:t>赤崁樓著名</a:t>
            </a:r>
            <a:r>
              <a:rPr lang="zh-TW" altLang="en-US" sz="5400" dirty="0" smtClean="0">
                <a:latin typeface="+mn-ea"/>
                <a:ea typeface="+mn-ea"/>
              </a:rPr>
              <a:t>的</a:t>
            </a:r>
            <a:r>
              <a:rPr lang="zh-TW" altLang="en-US" sz="5400" dirty="0">
                <a:latin typeface="+mn-ea"/>
                <a:ea typeface="+mn-ea"/>
              </a:rPr>
              <a:t>景點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2204864"/>
            <a:ext cx="6400800" cy="3048001"/>
          </a:xfrm>
        </p:spPr>
        <p:txBody>
          <a:bodyPr/>
          <a:lstStyle/>
          <a:p>
            <a:r>
              <a:rPr lang="zh-TW" altLang="en-US" sz="4800" dirty="0" smtClean="0">
                <a:latin typeface="+mn-ea"/>
              </a:rPr>
              <a:t>贔</a:t>
            </a:r>
            <a:r>
              <a:rPr lang="zh-TW" altLang="en-US" sz="4800" dirty="0">
                <a:latin typeface="+mn-ea"/>
              </a:rPr>
              <a:t>屭</a:t>
            </a:r>
            <a:r>
              <a:rPr lang="zh-TW" altLang="en-US" sz="4800" dirty="0" smtClean="0">
                <a:latin typeface="+mn-ea"/>
              </a:rPr>
              <a:t>碑</a:t>
            </a:r>
            <a:endParaRPr lang="en-US" altLang="zh-TW" sz="4800" dirty="0" smtClean="0">
              <a:latin typeface="+mn-ea"/>
            </a:endParaRPr>
          </a:p>
          <a:p>
            <a:r>
              <a:rPr lang="zh-TW" altLang="en-US" sz="4800" dirty="0">
                <a:latin typeface="+mn-ea"/>
              </a:rPr>
              <a:t>半月</a:t>
            </a:r>
            <a:r>
              <a:rPr lang="zh-TW" altLang="en-US" sz="4800" dirty="0" smtClean="0">
                <a:latin typeface="+mn-ea"/>
              </a:rPr>
              <a:t>井</a:t>
            </a:r>
            <a:endParaRPr lang="en-US" altLang="zh-TW" sz="4800" dirty="0" smtClean="0">
              <a:latin typeface="+mn-ea"/>
            </a:endParaRPr>
          </a:p>
          <a:p>
            <a:r>
              <a:rPr lang="zh-TW" altLang="en-US" sz="4800" dirty="0">
                <a:latin typeface="+mn-ea"/>
              </a:rPr>
              <a:t>前石馬</a:t>
            </a:r>
            <a:endParaRPr lang="en-US" altLang="zh-TW" sz="4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411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92" y="50182"/>
            <a:ext cx="9857743" cy="6841976"/>
          </a:xfrm>
        </p:spPr>
      </p:pic>
      <p:sp>
        <p:nvSpPr>
          <p:cNvPr id="5" name="矩形 4"/>
          <p:cNvSpPr/>
          <p:nvPr/>
        </p:nvSpPr>
        <p:spPr>
          <a:xfrm>
            <a:off x="107504" y="548680"/>
            <a:ext cx="6264696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TW" altLang="en-US" sz="8800" dirty="0">
                <a:solidFill>
                  <a:srgbClr val="C00000"/>
                </a:solidFill>
                <a:latin typeface="+mn-ea"/>
                <a:ea typeface="+mn-ea"/>
              </a:rPr>
              <a:t>贔屭</a:t>
            </a:r>
            <a:r>
              <a:rPr lang="zh-TW" altLang="en-US" sz="8800" dirty="0" smtClean="0">
                <a:solidFill>
                  <a:srgbClr val="C00000"/>
                </a:solidFill>
                <a:latin typeface="+mn-ea"/>
                <a:ea typeface="+mn-ea"/>
              </a:rPr>
              <a:t>碑</a:t>
            </a:r>
            <a:r>
              <a:rPr lang="en-US" altLang="zh-TW" sz="8800" dirty="0" smtClean="0">
                <a:solidFill>
                  <a:srgbClr val="C00000"/>
                </a:solidFill>
                <a:latin typeface="+mn-ea"/>
                <a:ea typeface="+mn-ea"/>
              </a:rPr>
              <a:t>~</a:t>
            </a:r>
            <a:endParaRPr lang="en-US" altLang="zh-TW" sz="8800" dirty="0">
              <a:solidFill>
                <a:srgbClr val="C00000"/>
              </a:solidFill>
              <a:latin typeface="+mn-ea"/>
              <a:ea typeface="+mn-ea"/>
            </a:endParaRPr>
          </a:p>
          <a:p>
            <a:pPr algn="ctr"/>
            <a:endParaRPr lang="zh-TW" alt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0545" y="5949280"/>
            <a:ext cx="4544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zh-TW" altLang="en-US" sz="4000" dirty="0">
                <a:solidFill>
                  <a:srgbClr val="C00000"/>
                </a:solidFill>
                <a:latin typeface="+mn-ea"/>
                <a:ea typeface="+mn-ea"/>
              </a:rPr>
              <a:t>資料來源</a:t>
            </a:r>
            <a:r>
              <a:rPr lang="en-US" altLang="zh-TW" sz="4000" dirty="0">
                <a:solidFill>
                  <a:srgbClr val="C00000"/>
                </a:solidFill>
                <a:latin typeface="+mn-ea"/>
                <a:ea typeface="+mn-ea"/>
              </a:rPr>
              <a:t>:</a:t>
            </a:r>
            <a:r>
              <a:rPr lang="en-US" altLang="zh-TW" sz="4000" dirty="0" err="1">
                <a:solidFill>
                  <a:srgbClr val="C00000"/>
                </a:solidFill>
                <a:latin typeface="+mn-ea"/>
                <a:ea typeface="+mn-ea"/>
              </a:rPr>
              <a:t>google</a:t>
            </a:r>
            <a:r>
              <a:rPr lang="en-US" altLang="zh-TW" sz="4000" dirty="0">
                <a:solidFill>
                  <a:srgbClr val="C00000"/>
                </a:solidFill>
                <a:latin typeface="+mn-ea"/>
                <a:ea typeface="+mn-ea"/>
              </a:rPr>
              <a:t>)</a:t>
            </a:r>
            <a:endParaRPr lang="zh-TW" altLang="en-US" sz="4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30296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618" y="0"/>
            <a:ext cx="9176617" cy="6873605"/>
          </a:xfrm>
        </p:spPr>
      </p:pic>
      <p:sp>
        <p:nvSpPr>
          <p:cNvPr id="5" name="文字方塊 4"/>
          <p:cNvSpPr txBox="1"/>
          <p:nvPr/>
        </p:nvSpPr>
        <p:spPr>
          <a:xfrm>
            <a:off x="395536" y="620688"/>
            <a:ext cx="4536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>
                <a:solidFill>
                  <a:srgbClr val="00B0F0"/>
                </a:solidFill>
                <a:latin typeface="+mn-ea"/>
                <a:ea typeface="+mn-ea"/>
              </a:rPr>
              <a:t>半月井</a:t>
            </a:r>
            <a:endParaRPr lang="zh-TW" altLang="en-US" sz="8800" dirty="0">
              <a:solidFill>
                <a:srgbClr val="00B0F0"/>
              </a:solidFill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32040" y="6150114"/>
            <a:ext cx="4544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zh-TW" altLang="en-US" sz="4000" dirty="0">
                <a:solidFill>
                  <a:srgbClr val="C00000"/>
                </a:solidFill>
                <a:latin typeface="+mn-ea"/>
                <a:ea typeface="+mn-ea"/>
              </a:rPr>
              <a:t>資料來源</a:t>
            </a:r>
            <a:r>
              <a:rPr lang="en-US" altLang="zh-TW" sz="4000" dirty="0">
                <a:solidFill>
                  <a:srgbClr val="C00000"/>
                </a:solidFill>
                <a:latin typeface="+mn-ea"/>
                <a:ea typeface="+mn-ea"/>
              </a:rPr>
              <a:t>:</a:t>
            </a:r>
            <a:r>
              <a:rPr lang="en-US" altLang="zh-TW" sz="4000" dirty="0" err="1">
                <a:solidFill>
                  <a:srgbClr val="C00000"/>
                </a:solidFill>
                <a:latin typeface="+mn-ea"/>
                <a:ea typeface="+mn-ea"/>
              </a:rPr>
              <a:t>google</a:t>
            </a:r>
            <a:r>
              <a:rPr lang="en-US" altLang="zh-TW" sz="4000" dirty="0">
                <a:solidFill>
                  <a:srgbClr val="C00000"/>
                </a:solidFill>
                <a:latin typeface="+mn-ea"/>
                <a:ea typeface="+mn-ea"/>
              </a:rPr>
              <a:t>)</a:t>
            </a:r>
            <a:endParaRPr lang="zh-TW" altLang="en-US" sz="4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28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時裝">
  <a:themeElements>
    <a:clrScheme name="時裝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時裝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209</TotalTime>
  <Words>190</Words>
  <Application>Microsoft Office PowerPoint</Application>
  <PresentationFormat>如螢幕大小 (4:3)</PresentationFormat>
  <Paragraphs>39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華康魏碑體</vt:lpstr>
      <vt:lpstr>新細明體</vt:lpstr>
      <vt:lpstr>標楷體</vt:lpstr>
      <vt:lpstr>Arial</vt:lpstr>
      <vt:lpstr>Garamond</vt:lpstr>
      <vt:lpstr>Times New Roman</vt:lpstr>
      <vt:lpstr>Wingdings</vt:lpstr>
      <vt:lpstr>時裝</vt:lpstr>
      <vt:lpstr>百年古蹟~赤崁樓</vt:lpstr>
      <vt:lpstr>PowerPoint 簡報</vt:lpstr>
      <vt:lpstr>PowerPoint 簡報</vt:lpstr>
      <vt:lpstr>PowerPoint 簡報</vt:lpstr>
      <vt:lpstr>由來</vt:lpstr>
      <vt:lpstr>PowerPoint 簡報</vt:lpstr>
      <vt:lpstr>赤崁樓著名的景點</vt:lpstr>
      <vt:lpstr>PowerPoint 簡報</vt:lpstr>
      <vt:lpstr>PowerPoint 簡報</vt:lpstr>
      <vt:lpstr>PowerPoint 簡報</vt:lpstr>
      <vt:lpstr>赤崁樓美食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百年古蹟~赤崁樓</dc:title>
  <dc:creator>lee</dc:creator>
  <cp:lastModifiedBy>panda</cp:lastModifiedBy>
  <cp:revision>22</cp:revision>
  <dcterms:created xsi:type="dcterms:W3CDTF">2016-05-11T11:32:56Z</dcterms:created>
  <dcterms:modified xsi:type="dcterms:W3CDTF">2016-06-07T17:03:06Z</dcterms:modified>
</cp:coreProperties>
</file>