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3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55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8827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219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484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299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976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592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571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29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154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935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05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221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39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422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835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455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白尾八哥的食物</a:t>
            </a:r>
          </a:p>
        </p:txBody>
      </p:sp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546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995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7652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536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202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77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940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4288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25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300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5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58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7864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2757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91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6012655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4"/>
            <a:ext cx="3290888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85800" y="1597823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4645032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4645032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597821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2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04792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2" y="1076328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792288" y="4025507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6012655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4"/>
            <a:ext cx="3290888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32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32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2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04791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2" y="1076328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4025505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  <a:endParaRPr lang="zh-TW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#slide=id.p25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#slide=id.p21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000" y="1467575"/>
            <a:ext cx="8700000" cy="2493900"/>
          </a:xfrm>
          <a:prstGeom prst="rect">
            <a:avLst/>
          </a:prstGeom>
          <a:noFill/>
          <a:ln w="76200" cap="flat" cmpd="sng">
            <a:solidFill>
              <a:srgbClr val="CC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9" name="Shape 209"/>
          <p:cNvSpPr txBox="1"/>
          <p:nvPr/>
        </p:nvSpPr>
        <p:spPr>
          <a:xfrm>
            <a:off x="1995025" y="4180375"/>
            <a:ext cx="5723700" cy="8061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 b="1">
                <a:solidFill>
                  <a:srgbClr val="4C1130"/>
                </a:solidFill>
                <a:latin typeface="DFKai-SB"/>
                <a:ea typeface="DFKai-SB"/>
                <a:cs typeface="DFKai-SB"/>
                <a:sym typeface="DFKai-SB"/>
              </a:rPr>
              <a:t>製作人：翁庭宇、張芷琳</a:t>
            </a:r>
          </a:p>
        </p:txBody>
      </p:sp>
      <p:sp>
        <p:nvSpPr>
          <p:cNvPr id="210" name="Shape 210"/>
          <p:cNvSpPr/>
          <p:nvPr/>
        </p:nvSpPr>
        <p:spPr>
          <a:xfrm>
            <a:off x="413875" y="164428"/>
            <a:ext cx="8191493" cy="10842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8761D"/>
                </a:solidFill>
                <a:latin typeface="Arial"/>
              </a:rPr>
              <a:t>台灣的八哥家族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0" y="1202025"/>
            <a:ext cx="3633900" cy="402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444444"/>
                </a:solidFill>
                <a:latin typeface="DFKai-SB"/>
                <a:ea typeface="DFKai-SB"/>
                <a:cs typeface="DFKai-SB"/>
                <a:sym typeface="DFKai-SB"/>
              </a:rPr>
              <a:t>*</a:t>
            </a:r>
            <a:r>
              <a:rPr lang="zh-TW" sz="3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1978</a:t>
            </a:r>
            <a:r>
              <a:rPr lang="zh-TW" sz="3000" b="1">
                <a:solidFill>
                  <a:srgbClr val="444444"/>
                </a:solidFill>
                <a:latin typeface="DFKai-SB"/>
                <a:ea typeface="DFKai-SB"/>
                <a:cs typeface="DFKai-SB"/>
                <a:sym typeface="DFKai-SB"/>
              </a:rPr>
              <a:t>年在臺灣野外 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444444"/>
                </a:solidFill>
                <a:latin typeface="DFKai-SB"/>
                <a:ea typeface="DFKai-SB"/>
                <a:cs typeface="DFKai-SB"/>
                <a:sym typeface="DFKai-SB"/>
              </a:rPr>
              <a:t> 便有紀錄，繁殖適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3000" b="1">
                <a:solidFill>
                  <a:srgbClr val="444444"/>
                </a:solidFill>
                <a:latin typeface="DFKai-SB"/>
                <a:ea typeface="DFKai-SB"/>
                <a:cs typeface="DFKai-SB"/>
                <a:sym typeface="DFKai-SB"/>
              </a:rPr>
              <a:t> 應良好。</a:t>
            </a:r>
          </a:p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444444"/>
                </a:solidFill>
                <a:latin typeface="DFKai-SB"/>
                <a:ea typeface="DFKai-SB"/>
                <a:cs typeface="DFKai-SB"/>
                <a:sym typeface="DFKai-SB"/>
              </a:rPr>
              <a:t>*廣泛分布</a:t>
            </a:r>
            <a:r>
              <a:rPr lang="zh-TW" sz="30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全臺</a:t>
            </a:r>
            <a:r>
              <a:rPr lang="zh-TW" sz="3000" b="1">
                <a:solidFill>
                  <a:srgbClr val="444444"/>
                </a:solidFill>
                <a:latin typeface="DFKai-SB"/>
                <a:ea typeface="DFKai-SB"/>
                <a:cs typeface="DFKai-SB"/>
                <a:sym typeface="DFKai-SB"/>
              </a:rPr>
              <a:t>及</a:t>
            </a:r>
            <a:r>
              <a:rPr lang="zh-TW" sz="30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金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30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門</a:t>
            </a:r>
            <a:r>
              <a:rPr lang="zh-TW" sz="3000" b="1">
                <a:solidFill>
                  <a:srgbClr val="444444"/>
                </a:solidFill>
                <a:latin typeface="DFKai-SB"/>
                <a:ea typeface="DFKai-SB"/>
                <a:cs typeface="DFKai-SB"/>
                <a:sym typeface="DFKai-SB"/>
              </a:rPr>
              <a:t>等外島。</a:t>
            </a:r>
          </a:p>
        </p:txBody>
      </p:sp>
      <p:pic>
        <p:nvPicPr>
          <p:cNvPr id="300" name="Shape 300" descr="三種八哥分布圖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" r="346"/>
          <a:stretch/>
        </p:blipFill>
        <p:spPr>
          <a:xfrm>
            <a:off x="3939874" y="21175"/>
            <a:ext cx="5204124" cy="5101149"/>
          </a:xfrm>
          <a:prstGeom prst="rect">
            <a:avLst/>
          </a:prstGeom>
          <a:noFill/>
          <a:ln w="76200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1" name="Shape 301"/>
          <p:cNvSpPr/>
          <p:nvPr/>
        </p:nvSpPr>
        <p:spPr>
          <a:xfrm>
            <a:off x="80225" y="161850"/>
            <a:ext cx="3493597" cy="12198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在台現況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5193320" y="0"/>
            <a:ext cx="3950681" cy="121932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家八哥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3053950" y="1151925"/>
            <a:ext cx="1125000" cy="1017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 txBox="1"/>
          <p:nvPr/>
        </p:nvSpPr>
        <p:spPr>
          <a:xfrm>
            <a:off x="3187900" y="3125400"/>
            <a:ext cx="134100" cy="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5037625" y="1081650"/>
            <a:ext cx="900000" cy="627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6093250" y="1038725"/>
            <a:ext cx="1899600" cy="37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眼後方橙黃色</a:t>
            </a:r>
          </a:p>
        </p:txBody>
      </p:sp>
      <p:sp>
        <p:nvSpPr>
          <p:cNvPr id="323" name="Shape 323"/>
          <p:cNvSpPr/>
          <p:nvPr/>
        </p:nvSpPr>
        <p:spPr>
          <a:xfrm>
            <a:off x="4637800" y="1245775"/>
            <a:ext cx="752400" cy="6660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24" name="Shape 324"/>
          <p:cNvCxnSpPr>
            <a:stCxn id="323" idx="6"/>
            <a:endCxn id="322" idx="1"/>
          </p:cNvCxnSpPr>
          <p:nvPr/>
        </p:nvCxnSpPr>
        <p:spPr>
          <a:xfrm rot="10800000" flipH="1">
            <a:off x="5390200" y="1225075"/>
            <a:ext cx="703200" cy="353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25" name="Shape 325"/>
          <p:cNvSpPr/>
          <p:nvPr/>
        </p:nvSpPr>
        <p:spPr>
          <a:xfrm>
            <a:off x="769275" y="108400"/>
            <a:ext cx="7961651" cy="8452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1C23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F6000"/>
                </a:solidFill>
                <a:latin typeface="Arial"/>
              </a:rPr>
              <a:t>家八哥的特徵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 descr="000000.png"/>
          <p:cNvPicPr preferRelativeResize="0"/>
          <p:nvPr/>
        </p:nvPicPr>
        <p:blipFill rotWithShape="1"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2050" y="0"/>
            <a:ext cx="4771950" cy="5221100"/>
          </a:xfrm>
          <a:prstGeom prst="rect">
            <a:avLst/>
          </a:prstGeom>
          <a:noFill/>
          <a:ln w="76200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31" name="Shape 3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37" y="1905499"/>
            <a:ext cx="3940575" cy="2625399"/>
          </a:xfrm>
          <a:prstGeom prst="rect">
            <a:avLst/>
          </a:prstGeom>
          <a:noFill/>
          <a:ln w="76200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32" name="Shape 332"/>
          <p:cNvSpPr/>
          <p:nvPr/>
        </p:nvSpPr>
        <p:spPr>
          <a:xfrm>
            <a:off x="235525" y="583575"/>
            <a:ext cx="3771794" cy="8431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4C113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5A6BD"/>
                </a:solidFill>
                <a:latin typeface="Arial"/>
              </a:rPr>
              <a:t>家八哥分布圖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5793200" y="4006525"/>
            <a:ext cx="3350700" cy="113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https://www.google.com.tw/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7131200" y="244050"/>
            <a:ext cx="1854300" cy="5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http://www.hakanfoods.com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 descr="ru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75" y="894525"/>
            <a:ext cx="8791449" cy="43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588050" y="60624"/>
            <a:ext cx="8190978" cy="83389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D96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34F5C"/>
                </a:solidFill>
                <a:latin typeface="Arial"/>
              </a:rPr>
              <a:t>八哥種類及特徵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hape 35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024" y="66575"/>
            <a:ext cx="5389975" cy="4042474"/>
          </a:xfrm>
          <a:prstGeom prst="rect">
            <a:avLst/>
          </a:prstGeom>
          <a:noFill/>
          <a:ln w="76200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57" name="Shape 35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0" y="3962974"/>
            <a:ext cx="3964000" cy="98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/>
          <p:nvPr/>
        </p:nvSpPr>
        <p:spPr>
          <a:xfrm>
            <a:off x="84100" y="928325"/>
            <a:ext cx="3632002" cy="15671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6FA8D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B5394"/>
                </a:solidFill>
                <a:latin typeface="Arial"/>
              </a:rPr>
              <a:t>冠八哥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181700" y="1152475"/>
            <a:ext cx="8847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b="1"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2008年將臺灣原生八哥列為</a:t>
            </a:r>
            <a:r>
              <a:rPr lang="zh-TW" sz="3000" b="1">
                <a:solidFill>
                  <a:srgbClr val="9900FF"/>
                </a:solidFill>
                <a:highlight>
                  <a:srgbClr val="FFFFFF"/>
                </a:highlight>
                <a:latin typeface="DFKai-SB"/>
                <a:ea typeface="DFKai-SB"/>
                <a:cs typeface="DFKai-SB"/>
                <a:sym typeface="DFKai-SB"/>
              </a:rPr>
              <a:t>第二級珍貴稀有的保育類動物</a:t>
            </a:r>
          </a:p>
        </p:txBody>
      </p:sp>
      <p:pic>
        <p:nvPicPr>
          <p:cNvPr id="364" name="Shape 364" descr="123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25" y="1859150"/>
            <a:ext cx="4541399" cy="3247500"/>
          </a:xfrm>
          <a:prstGeom prst="rect">
            <a:avLst/>
          </a:prstGeom>
          <a:noFill/>
          <a:ln w="76200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65" name="Shape 365"/>
          <p:cNvSpPr txBox="1"/>
          <p:nvPr/>
        </p:nvSpPr>
        <p:spPr>
          <a:xfrm>
            <a:off x="35650" y="4748450"/>
            <a:ext cx="3201599" cy="3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https://www.google.com.tw</a:t>
            </a:r>
          </a:p>
        </p:txBody>
      </p:sp>
      <p:sp>
        <p:nvSpPr>
          <p:cNvPr id="366" name="Shape 366"/>
          <p:cNvSpPr/>
          <p:nvPr/>
        </p:nvSpPr>
        <p:spPr>
          <a:xfrm>
            <a:off x="666234" y="0"/>
            <a:ext cx="6474731" cy="12192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FA8DC"/>
                </a:solidFill>
                <a:latin typeface="Arial"/>
              </a:rPr>
              <a:t>保育類動物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4038400" y="1134775"/>
            <a:ext cx="420900" cy="302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1961200" y="1134775"/>
            <a:ext cx="949800" cy="4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800" b="1">
                <a:latin typeface="DFKai-SB"/>
                <a:ea typeface="DFKai-SB"/>
                <a:cs typeface="DFKai-SB"/>
                <a:sym typeface="DFKai-SB"/>
              </a:rPr>
              <a:t>象牙白</a:t>
            </a:r>
          </a:p>
        </p:txBody>
      </p:sp>
      <p:cxnSp>
        <p:nvCxnSpPr>
          <p:cNvPr id="373" name="Shape 373"/>
          <p:cNvCxnSpPr>
            <a:stCxn id="372" idx="3"/>
            <a:endCxn id="371" idx="2"/>
          </p:cNvCxnSpPr>
          <p:nvPr/>
        </p:nvCxnSpPr>
        <p:spPr>
          <a:xfrm rot="10800000" flipH="1">
            <a:off x="2911000" y="1285975"/>
            <a:ext cx="1127400" cy="83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4" name="Shape 374"/>
          <p:cNvSpPr/>
          <p:nvPr/>
        </p:nvSpPr>
        <p:spPr>
          <a:xfrm>
            <a:off x="4635500" y="1190300"/>
            <a:ext cx="510300" cy="258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5994500" y="1193450"/>
            <a:ext cx="1480200" cy="35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800" b="1">
                <a:latin typeface="DFKai-SB"/>
                <a:ea typeface="DFKai-SB"/>
                <a:cs typeface="DFKai-SB"/>
                <a:sym typeface="DFKai-SB"/>
              </a:rPr>
              <a:t>虹膜橙黃色</a:t>
            </a:r>
          </a:p>
        </p:txBody>
      </p:sp>
      <p:cxnSp>
        <p:nvCxnSpPr>
          <p:cNvPr id="376" name="Shape 376"/>
          <p:cNvCxnSpPr>
            <a:stCxn id="374" idx="6"/>
            <a:endCxn id="375" idx="1"/>
          </p:cNvCxnSpPr>
          <p:nvPr/>
        </p:nvCxnSpPr>
        <p:spPr>
          <a:xfrm>
            <a:off x="5145800" y="1319750"/>
            <a:ext cx="848700" cy="52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77" name="Shape 377"/>
          <p:cNvSpPr/>
          <p:nvPr/>
        </p:nvSpPr>
        <p:spPr>
          <a:xfrm>
            <a:off x="7318750" y="3236050"/>
            <a:ext cx="1648500" cy="35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 b="1">
                <a:latin typeface="DFKai-SB"/>
                <a:ea typeface="DFKai-SB"/>
                <a:cs typeface="DFKai-SB"/>
                <a:sym typeface="DFKai-SB"/>
              </a:rPr>
              <a:t>尾巴黑白相間</a:t>
            </a:r>
          </a:p>
        </p:txBody>
      </p:sp>
      <p:sp>
        <p:nvSpPr>
          <p:cNvPr id="378" name="Shape 378"/>
          <p:cNvSpPr/>
          <p:nvPr/>
        </p:nvSpPr>
        <p:spPr>
          <a:xfrm rot="10800000" flipH="1">
            <a:off x="5392050" y="2569637"/>
            <a:ext cx="1229100" cy="1085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9" name="Shape 379"/>
          <p:cNvCxnSpPr>
            <a:stCxn id="378" idx="6"/>
            <a:endCxn id="377" idx="1"/>
          </p:cNvCxnSpPr>
          <p:nvPr/>
        </p:nvCxnSpPr>
        <p:spPr>
          <a:xfrm>
            <a:off x="6621150" y="3112487"/>
            <a:ext cx="697500" cy="302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0" name="Shape 380"/>
          <p:cNvSpPr/>
          <p:nvPr/>
        </p:nvSpPr>
        <p:spPr>
          <a:xfrm>
            <a:off x="1570850" y="579975"/>
            <a:ext cx="1142700" cy="35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 b="1">
                <a:latin typeface="DFKai-SB"/>
                <a:ea typeface="DFKai-SB"/>
                <a:cs typeface="DFKai-SB"/>
                <a:sym typeface="DFKai-SB"/>
              </a:rPr>
              <a:t>黑色羽冠</a:t>
            </a:r>
          </a:p>
        </p:txBody>
      </p:sp>
      <p:cxnSp>
        <p:nvCxnSpPr>
          <p:cNvPr id="381" name="Shape 381"/>
          <p:cNvCxnSpPr>
            <a:stCxn id="380" idx="3"/>
          </p:cNvCxnSpPr>
          <p:nvPr/>
        </p:nvCxnSpPr>
        <p:spPr>
          <a:xfrm>
            <a:off x="2713550" y="758775"/>
            <a:ext cx="1684200" cy="267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2" name="Shape 382"/>
          <p:cNvSpPr/>
          <p:nvPr/>
        </p:nvSpPr>
        <p:spPr>
          <a:xfrm>
            <a:off x="373773" y="3708950"/>
            <a:ext cx="5918303" cy="1218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51C75"/>
                </a:solidFill>
                <a:latin typeface="Arial"/>
              </a:rPr>
              <a:t>冠八哥的特徵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97850" y="276275"/>
            <a:ext cx="1006200" cy="646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螳螂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6012160" y="4404835"/>
            <a:ext cx="31317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5229075" y="249550"/>
            <a:ext cx="3855000" cy="13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b="1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240625" y="204975"/>
            <a:ext cx="855600" cy="549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>
                <a:latin typeface="DFKai-SB"/>
                <a:ea typeface="DFKai-SB"/>
                <a:cs typeface="DFKai-SB"/>
                <a:sym typeface="DFKai-SB"/>
              </a:rPr>
              <a:t>蝗蟲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/>
        </p:nvSpPr>
        <p:spPr>
          <a:xfrm>
            <a:off x="186075" y="1070925"/>
            <a:ext cx="3612600" cy="33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44444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30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sz="36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5-6月)</a:t>
            </a:r>
            <a:r>
              <a:rPr lang="zh-TW" sz="3600" b="1">
                <a:solidFill>
                  <a:srgbClr val="444444"/>
                </a:solidFill>
                <a:latin typeface="DFKai-SB"/>
                <a:ea typeface="DFKai-SB"/>
                <a:cs typeface="DFKai-SB"/>
                <a:sym typeface="DFKai-SB"/>
              </a:rPr>
              <a:t>築巢於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3600" b="1">
                <a:solidFill>
                  <a:srgbClr val="444444"/>
                </a:solidFill>
                <a:latin typeface="DFKai-SB"/>
                <a:ea typeface="DFKai-SB"/>
                <a:cs typeface="DFKai-SB"/>
                <a:sym typeface="DFKai-SB"/>
              </a:rPr>
              <a:t>樹、橋或牆上的洞，亦築於棕櫚科植物上，每窩2-5顆蛋。</a:t>
            </a:r>
          </a:p>
        </p:txBody>
      </p:sp>
      <p:pic>
        <p:nvPicPr>
          <p:cNvPr id="400" name="Shape 4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7325" y="427125"/>
            <a:ext cx="4897325" cy="4289235"/>
          </a:xfrm>
          <a:prstGeom prst="rect">
            <a:avLst/>
          </a:prstGeom>
          <a:noFill/>
          <a:ln w="114300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01" name="Shape 401"/>
          <p:cNvSpPr/>
          <p:nvPr/>
        </p:nvSpPr>
        <p:spPr>
          <a:xfrm>
            <a:off x="59650" y="108400"/>
            <a:ext cx="3683498" cy="1218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8761D"/>
                </a:solidFill>
                <a:latin typeface="Arial"/>
              </a:rPr>
              <a:t>生態特性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Shape 406" descr="123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00" y="0"/>
            <a:ext cx="7170000" cy="5143500"/>
          </a:xfrm>
          <a:prstGeom prst="rect">
            <a:avLst/>
          </a:prstGeom>
          <a:noFill/>
          <a:ln w="38100" cap="flat" cmpd="sng">
            <a:solidFill>
              <a:srgbClr val="6D9EEB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7066700" y="1356275"/>
            <a:ext cx="21015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zh-TW" sz="36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適應力強</a:t>
            </a:r>
            <a:r>
              <a:rPr lang="zh-TW" sz="3600" b="1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大</a:t>
            </a:r>
            <a:r>
              <a:rPr lang="zh-TW" sz="36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3600" b="1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只要</a:t>
            </a:r>
            <a:r>
              <a:rPr lang="zh-TW" sz="36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有洞</a:t>
            </a:r>
            <a:r>
              <a:rPr lang="zh-TW" sz="3600" b="1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的地方</a:t>
            </a:r>
            <a:r>
              <a:rPr lang="zh-TW" sz="36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就</a:t>
            </a:r>
            <a:r>
              <a:rPr lang="zh-TW" sz="3600" b="1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能</a:t>
            </a:r>
            <a:r>
              <a:rPr lang="zh-TW" sz="3600" b="1" i="0" u="none" strike="noStrike" cap="non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築巢</a:t>
            </a:r>
            <a:r>
              <a:rPr lang="zh-TW" sz="3600" b="1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</a:p>
        </p:txBody>
      </p:sp>
      <p:sp>
        <p:nvSpPr>
          <p:cNvPr id="408" name="Shape 408"/>
          <p:cNvSpPr/>
          <p:nvPr/>
        </p:nvSpPr>
        <p:spPr>
          <a:xfrm>
            <a:off x="76200" y="4772675"/>
            <a:ext cx="6816300" cy="37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</a:rPr>
              <a:t>http://p.udn.com.tw/upf/newmedia/2015_vist/08/20150813_bird_05/index.html</a:t>
            </a:r>
          </a:p>
        </p:txBody>
      </p:sp>
      <p:sp>
        <p:nvSpPr>
          <p:cNvPr id="409" name="Shape 409"/>
          <p:cNvSpPr/>
          <p:nvPr/>
        </p:nvSpPr>
        <p:spPr>
          <a:xfrm>
            <a:off x="7043449" y="179700"/>
            <a:ext cx="2148001" cy="12191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巢位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/>
        </p:nvSpPr>
        <p:spPr>
          <a:xfrm>
            <a:off x="371050" y="-357150"/>
            <a:ext cx="7956300" cy="58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674EA7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864"/>
          <a:stretch/>
        </p:blipFill>
        <p:spPr>
          <a:xfrm>
            <a:off x="-41275" y="481050"/>
            <a:ext cx="8762851" cy="372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x="5476000" y="481050"/>
            <a:ext cx="3609600" cy="112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000" b="1">
                <a:solidFill>
                  <a:srgbClr val="3D85C6"/>
                </a:solidFill>
                <a:latin typeface="DFKai-SB"/>
                <a:ea typeface="DFKai-SB"/>
                <a:cs typeface="DFKai-SB"/>
                <a:sym typeface="DFKai-SB"/>
              </a:rPr>
              <a:t>鳥類洗澡方式之一：</a:t>
            </a:r>
            <a:r>
              <a:rPr lang="zh-TW" sz="30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水浴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subTitle" idx="1"/>
          </p:nvPr>
        </p:nvSpPr>
        <p:spPr>
          <a:xfrm>
            <a:off x="123900" y="1299775"/>
            <a:ext cx="8896200" cy="365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zh-TW" sz="3200" b="1" i="0" u="none" strike="noStrike" cap="none">
                <a:solidFill>
                  <a:srgbClr val="38761D"/>
                </a:solidFill>
              </a:rPr>
              <a:t>下圖是什麼鳥?</a:t>
            </a:r>
          </a:p>
        </p:txBody>
      </p:sp>
      <p:pic>
        <p:nvPicPr>
          <p:cNvPr id="422" name="Shape 422" descr="00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00" y="2019475"/>
            <a:ext cx="4080600" cy="2756099"/>
          </a:xfrm>
          <a:prstGeom prst="rect">
            <a:avLst/>
          </a:prstGeom>
          <a:noFill/>
          <a:ln w="76200" cap="flat" cmpd="sng">
            <a:solidFill>
              <a:srgbClr val="3C78D8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23" name="Shape 423"/>
          <p:cNvSpPr txBox="1"/>
          <p:nvPr/>
        </p:nvSpPr>
        <p:spPr>
          <a:xfrm>
            <a:off x="4361450" y="1959775"/>
            <a:ext cx="4932900" cy="287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zh-TW" sz="3600" b="1" i="0" u="sng" strike="noStrike" cap="none">
                <a:solidFill>
                  <a:schemeClr val="hlink"/>
                </a:solidFill>
              </a:rPr>
              <a:t>1.白尾八哥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zh-TW" sz="3600" b="1" i="0" u="sng" strike="noStrike" cap="none">
                <a:solidFill>
                  <a:schemeClr val="hlink"/>
                </a:solidFill>
                <a:hlinkClick r:id="rId4"/>
              </a:rPr>
              <a:t>2.家</a:t>
            </a:r>
            <a:r>
              <a:rPr lang="zh-TW" sz="3600" b="1" i="0" u="sng" strike="noStrike" cap="none">
                <a:solidFill>
                  <a:schemeClr val="hlink"/>
                </a:solidFill>
                <a:hlinkClick r:id="rId4"/>
              </a:rPr>
              <a:t>八哥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zh-TW" sz="3800" b="1" u="sng">
                <a:solidFill>
                  <a:schemeClr val="hlink"/>
                </a:solidFill>
                <a:hlinkClick r:id="rId4"/>
              </a:rPr>
              <a:t>3.烏鴉</a:t>
            </a:r>
          </a:p>
        </p:txBody>
      </p:sp>
      <p:sp>
        <p:nvSpPr>
          <p:cNvPr id="424" name="Shape 424"/>
          <p:cNvSpPr/>
          <p:nvPr/>
        </p:nvSpPr>
        <p:spPr>
          <a:xfrm>
            <a:off x="1994710" y="80775"/>
            <a:ext cx="5154588" cy="12189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64D79"/>
                </a:solidFill>
                <a:latin typeface="Arial"/>
              </a:rPr>
              <a:t>測驗時間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/>
        </p:nvSpPr>
        <p:spPr>
          <a:xfrm>
            <a:off x="7138900" y="4191000"/>
            <a:ext cx="18413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zh-TW" sz="3600" b="1" i="0" strike="noStrike" cap="none"/>
              <a:t>Good</a:t>
            </a:r>
          </a:p>
        </p:txBody>
      </p:sp>
      <p:sp>
        <p:nvSpPr>
          <p:cNvPr id="430" name="Shape 430"/>
          <p:cNvSpPr/>
          <p:nvPr/>
        </p:nvSpPr>
        <p:spPr>
          <a:xfrm>
            <a:off x="2774850" y="1087300"/>
            <a:ext cx="3802573" cy="2085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7376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3C47D"/>
                </a:solidFill>
                <a:latin typeface="Arial"/>
              </a:rPr>
              <a:t>yes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503200" y="229000"/>
            <a:ext cx="1459552" cy="7214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特徵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/>
        </p:nvSpPr>
        <p:spPr>
          <a:xfrm>
            <a:off x="6223000" y="4021675"/>
            <a:ext cx="2264699" cy="792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zh-TW" sz="3600" b="1" i="0" u="sng" strike="noStrike" cap="none">
                <a:solidFill>
                  <a:schemeClr val="hlink"/>
                </a:solidFill>
                <a:hlinkClick r:id="rId3"/>
              </a:rPr>
              <a:t>Try again</a:t>
            </a:r>
          </a:p>
        </p:txBody>
      </p:sp>
      <p:sp>
        <p:nvSpPr>
          <p:cNvPr id="436" name="Shape 436"/>
          <p:cNvSpPr/>
          <p:nvPr/>
        </p:nvSpPr>
        <p:spPr>
          <a:xfrm>
            <a:off x="4454819" y="2417861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437" name="Shape 437"/>
          <p:cNvSpPr/>
          <p:nvPr/>
        </p:nvSpPr>
        <p:spPr>
          <a:xfrm>
            <a:off x="4454819" y="2417861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438" name="Shape 438"/>
          <p:cNvSpPr/>
          <p:nvPr/>
        </p:nvSpPr>
        <p:spPr>
          <a:xfrm>
            <a:off x="4454819" y="2417861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439" name="Shape 439"/>
          <p:cNvSpPr/>
          <p:nvPr/>
        </p:nvSpPr>
        <p:spPr>
          <a:xfrm>
            <a:off x="4454819" y="2417861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440" name="Shape 440"/>
          <p:cNvSpPr/>
          <p:nvPr/>
        </p:nvSpPr>
        <p:spPr>
          <a:xfrm>
            <a:off x="3595825" y="1176425"/>
            <a:ext cx="3070549" cy="2005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1C23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06666"/>
                </a:solidFill>
                <a:latin typeface="Arial"/>
              </a:rPr>
              <a:t>No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>
            <a:off x="6381200" y="4492800"/>
            <a:ext cx="2860800" cy="65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https://www.google.com.tw</a:t>
            </a:r>
          </a:p>
        </p:txBody>
      </p:sp>
      <p:sp>
        <p:nvSpPr>
          <p:cNvPr id="446" name="Shape 446"/>
          <p:cNvSpPr/>
          <p:nvPr/>
        </p:nvSpPr>
        <p:spPr>
          <a:xfrm>
            <a:off x="1963374" y="90575"/>
            <a:ext cx="5057059" cy="12194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93C47D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9900FF"/>
                </a:solidFill>
                <a:latin typeface="Arial"/>
              </a:rPr>
              <a:t>謝謝觀賞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ctrTitle"/>
          </p:nvPr>
        </p:nvSpPr>
        <p:spPr>
          <a:xfrm>
            <a:off x="5477430" y="744575"/>
            <a:ext cx="33549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Shape 227" descr="111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900" y="256000"/>
            <a:ext cx="6878700" cy="34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/>
          <p:nvPr/>
        </p:nvSpPr>
        <p:spPr>
          <a:xfrm>
            <a:off x="4355975" y="4620275"/>
            <a:ext cx="168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http://p.udn.com.tw</a:t>
            </a:r>
          </a:p>
        </p:txBody>
      </p:sp>
      <p:sp>
        <p:nvSpPr>
          <p:cNvPr id="229" name="Shape 229"/>
          <p:cNvSpPr/>
          <p:nvPr/>
        </p:nvSpPr>
        <p:spPr>
          <a:xfrm>
            <a:off x="1033900" y="3796125"/>
            <a:ext cx="7701600" cy="13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2800" b="1">
                <a:solidFill>
                  <a:srgbClr val="6D9EEB"/>
                </a:solidFill>
                <a:latin typeface="DFKai-SB"/>
                <a:ea typeface="DFKai-SB"/>
                <a:cs typeface="DFKai-SB"/>
                <a:sym typeface="DFKai-SB"/>
              </a:rPr>
              <a:t>外來(</a:t>
            </a:r>
            <a:r>
              <a:rPr lang="zh-TW" sz="2800" b="1" i="0" u="none" strike="noStrike" cap="none">
                <a:solidFill>
                  <a:srgbClr val="6D9EEB"/>
                </a:solidFill>
                <a:latin typeface="DFKai-SB"/>
                <a:ea typeface="DFKai-SB"/>
                <a:cs typeface="DFKai-SB"/>
                <a:sym typeface="DFKai-SB"/>
              </a:rPr>
              <a:t>八哥和白尾八哥)的</a:t>
            </a:r>
            <a:r>
              <a:rPr lang="zh-TW" sz="2800" b="1" i="0" u="none" strike="noStrike" cap="none">
                <a:solidFill>
                  <a:srgbClr val="274E13"/>
                </a:solidFill>
                <a:latin typeface="DFKai-SB"/>
                <a:ea typeface="DFKai-SB"/>
                <a:cs typeface="DFKai-SB"/>
                <a:sym typeface="DFKai-SB"/>
              </a:rPr>
              <a:t>嘴巴是黃色的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2800" b="1" i="0" u="none" strike="noStrike" cap="none">
                <a:solidFill>
                  <a:srgbClr val="6D9EEB"/>
                </a:solidFill>
                <a:latin typeface="DFKai-SB"/>
                <a:ea typeface="DFKai-SB"/>
                <a:cs typeface="DFKai-SB"/>
                <a:sym typeface="DFKai-SB"/>
              </a:rPr>
              <a:t>原生種</a:t>
            </a:r>
            <a:r>
              <a:rPr lang="zh-TW" sz="2800" b="1">
                <a:solidFill>
                  <a:srgbClr val="6D9EEB"/>
                </a:solidFill>
                <a:latin typeface="DFKai-SB"/>
                <a:ea typeface="DFKai-SB"/>
                <a:cs typeface="DFKai-SB"/>
                <a:sym typeface="DFKai-SB"/>
              </a:rPr>
              <a:t>(冠)</a:t>
            </a:r>
            <a:r>
              <a:rPr lang="zh-TW" sz="2800" b="1" i="0" u="none" strike="noStrike" cap="none">
                <a:solidFill>
                  <a:srgbClr val="6D9EEB"/>
                </a:solidFill>
                <a:latin typeface="DFKai-SB"/>
                <a:ea typeface="DFKai-SB"/>
                <a:cs typeface="DFKai-SB"/>
                <a:sym typeface="DFKai-SB"/>
              </a:rPr>
              <a:t>八哥的</a:t>
            </a:r>
            <a:r>
              <a:rPr lang="zh-TW" sz="2800" b="1" i="0" u="none" strike="noStrike" cap="none">
                <a:solidFill>
                  <a:srgbClr val="274E13"/>
                </a:solidFill>
                <a:latin typeface="DFKai-SB"/>
                <a:ea typeface="DFKai-SB"/>
                <a:cs typeface="DFKai-SB"/>
                <a:sym typeface="DFKai-SB"/>
              </a:rPr>
              <a:t>嘴巴是象牙白色</a:t>
            </a:r>
          </a:p>
        </p:txBody>
      </p:sp>
      <p:sp>
        <p:nvSpPr>
          <p:cNvPr id="230" name="Shape 230"/>
          <p:cNvSpPr/>
          <p:nvPr/>
        </p:nvSpPr>
        <p:spPr>
          <a:xfrm>
            <a:off x="3466275" y="950050"/>
            <a:ext cx="525000" cy="523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4964975" y="1117200"/>
            <a:ext cx="468600" cy="369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550" y="996250"/>
            <a:ext cx="3242624" cy="35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2323300" y="2128125"/>
            <a:ext cx="468600" cy="369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97625" y="3990625"/>
            <a:ext cx="1082100" cy="652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9" name="Shape 239" descr="timthumb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700" y="1037237"/>
            <a:ext cx="4058125" cy="350599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0" name="Shape 240"/>
          <p:cNvSpPr/>
          <p:nvPr/>
        </p:nvSpPr>
        <p:spPr>
          <a:xfrm>
            <a:off x="5677125" y="1336850"/>
            <a:ext cx="468600" cy="369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6833325" y="3503000"/>
            <a:ext cx="1306500" cy="999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476325" y="178235"/>
            <a:ext cx="8191360" cy="7051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76A5A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74EA7"/>
                </a:solidFill>
                <a:latin typeface="Arial"/>
              </a:rPr>
              <a:t>白尾及家八哥如何分辨？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 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311700" y="944700"/>
            <a:ext cx="8209500" cy="38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 baseline="30000">
              <a:solidFill>
                <a:srgbClr val="073763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200" y="990600"/>
            <a:ext cx="316230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92" r="-85813" b="-4558"/>
          <a:stretch/>
        </p:blipFill>
        <p:spPr>
          <a:xfrm>
            <a:off x="573050" y="1041750"/>
            <a:ext cx="7884250" cy="3583525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1" name="Shape 251"/>
          <p:cNvSpPr/>
          <p:nvPr/>
        </p:nvSpPr>
        <p:spPr>
          <a:xfrm>
            <a:off x="5467250" y="1323025"/>
            <a:ext cx="490200" cy="4932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2201350" y="1957700"/>
            <a:ext cx="490200" cy="4932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7316975" y="2977075"/>
            <a:ext cx="1140300" cy="9498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3092475" y="3083650"/>
            <a:ext cx="709200" cy="746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55" name="Shape 255"/>
          <p:cNvCxnSpPr/>
          <p:nvPr/>
        </p:nvCxnSpPr>
        <p:spPr>
          <a:xfrm flipH="1">
            <a:off x="5846450" y="3157650"/>
            <a:ext cx="382500" cy="949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6" name="Shape 256"/>
          <p:cNvSpPr txBox="1"/>
          <p:nvPr/>
        </p:nvSpPr>
        <p:spPr>
          <a:xfrm>
            <a:off x="5303875" y="4107450"/>
            <a:ext cx="15132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 b="1"/>
              <a:t>家</a:t>
            </a:r>
            <a:r>
              <a:rPr lang="zh-TW" sz="2500" b="1"/>
              <a:t>八哥</a:t>
            </a:r>
          </a:p>
        </p:txBody>
      </p:sp>
      <p:cxnSp>
        <p:nvCxnSpPr>
          <p:cNvPr id="257" name="Shape 257"/>
          <p:cNvCxnSpPr/>
          <p:nvPr/>
        </p:nvCxnSpPr>
        <p:spPr>
          <a:xfrm flipH="1">
            <a:off x="1455450" y="3058975"/>
            <a:ext cx="1060800" cy="1233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8" name="Shape 258"/>
          <p:cNvSpPr txBox="1"/>
          <p:nvPr/>
        </p:nvSpPr>
        <p:spPr>
          <a:xfrm>
            <a:off x="1253100" y="4554375"/>
            <a:ext cx="18393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500" b="1"/>
              <a:t>白尾八哥</a:t>
            </a:r>
          </a:p>
        </p:txBody>
      </p:sp>
      <p:sp>
        <p:nvSpPr>
          <p:cNvPr id="259" name="Shape 259"/>
          <p:cNvSpPr/>
          <p:nvPr/>
        </p:nvSpPr>
        <p:spPr>
          <a:xfrm>
            <a:off x="320662" y="214179"/>
            <a:ext cx="8191562" cy="4730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4CC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D85C6"/>
                </a:solidFill>
                <a:latin typeface="Arial"/>
              </a:rPr>
              <a:t>要分辨八哥，需要先觀察鳥的體色喔！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Shape 264"/>
          <p:cNvCxnSpPr>
            <a:stCxn id="265" idx="3"/>
          </p:cNvCxnSpPr>
          <p:nvPr/>
        </p:nvCxnSpPr>
        <p:spPr>
          <a:xfrm rot="10800000" flipH="1">
            <a:off x="2419550" y="1026600"/>
            <a:ext cx="2218200" cy="12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5" name="Shape 265"/>
          <p:cNvSpPr/>
          <p:nvPr/>
        </p:nvSpPr>
        <p:spPr>
          <a:xfrm>
            <a:off x="974450" y="853650"/>
            <a:ext cx="1445100" cy="36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羽冠短</a:t>
            </a:r>
          </a:p>
        </p:txBody>
      </p:sp>
      <p:sp>
        <p:nvSpPr>
          <p:cNvPr id="266" name="Shape 266"/>
          <p:cNvSpPr/>
          <p:nvPr/>
        </p:nvSpPr>
        <p:spPr>
          <a:xfrm>
            <a:off x="1930975" y="2223887"/>
            <a:ext cx="1287000" cy="695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67" name="Shape 267"/>
          <p:cNvCxnSpPr/>
          <p:nvPr/>
        </p:nvCxnSpPr>
        <p:spPr>
          <a:xfrm flipH="1">
            <a:off x="2673350" y="2886325"/>
            <a:ext cx="18600" cy="170220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68" name="Shape 268"/>
          <p:cNvCxnSpPr/>
          <p:nvPr/>
        </p:nvCxnSpPr>
        <p:spPr>
          <a:xfrm flipH="1">
            <a:off x="4913850" y="1113750"/>
            <a:ext cx="101400" cy="162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9" name="Shape 269"/>
          <p:cNvSpPr/>
          <p:nvPr/>
        </p:nvSpPr>
        <p:spPr>
          <a:xfrm>
            <a:off x="864500" y="4307050"/>
            <a:ext cx="2685600" cy="36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尾羽未端白色</a:t>
            </a:r>
          </a:p>
        </p:txBody>
      </p:sp>
      <p:cxnSp>
        <p:nvCxnSpPr>
          <p:cNvPr id="270" name="Shape 270"/>
          <p:cNvCxnSpPr/>
          <p:nvPr/>
        </p:nvCxnSpPr>
        <p:spPr>
          <a:xfrm>
            <a:off x="345350" y="3899925"/>
            <a:ext cx="579300" cy="285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1" name="Shape 271"/>
          <p:cNvSpPr txBox="1"/>
          <p:nvPr/>
        </p:nvSpPr>
        <p:spPr>
          <a:xfrm>
            <a:off x="5865750" y="2281500"/>
            <a:ext cx="243000" cy="10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5525775" y="72550"/>
            <a:ext cx="7345200" cy="8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4637775" y="3009625"/>
            <a:ext cx="888000" cy="3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4440425" y="3094625"/>
            <a:ext cx="986700" cy="61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b="1">
                <a:latin typeface="DFKai-SB"/>
                <a:ea typeface="DFKai-SB"/>
                <a:cs typeface="DFKai-SB"/>
                <a:sym typeface="DFKai-SB"/>
              </a:rPr>
              <a:t>黑色</a:t>
            </a:r>
          </a:p>
        </p:txBody>
      </p:sp>
      <p:sp>
        <p:nvSpPr>
          <p:cNvPr id="275" name="Shape 275"/>
          <p:cNvSpPr/>
          <p:nvPr/>
        </p:nvSpPr>
        <p:spPr>
          <a:xfrm>
            <a:off x="175725" y="-18924"/>
            <a:ext cx="8792556" cy="856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DFKai-SB"/>
              </a:rPr>
              <a:t>白尾八哥的特徵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4762500" y="72150"/>
            <a:ext cx="4863900" cy="71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b="1">
              <a:solidFill>
                <a:srgbClr val="6AA84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3000" b="1">
                <a:solidFill>
                  <a:srgbClr val="444444"/>
                </a:solidFill>
                <a:latin typeface="DFKai-SB"/>
                <a:ea typeface="DFKai-SB"/>
                <a:cs typeface="DFKai-SB"/>
                <a:sym typeface="DFKai-SB"/>
              </a:rPr>
              <a:t>印尼的爪哇島和峇里島</a:t>
            </a:r>
          </a:p>
        </p:txBody>
      </p:sp>
      <p:pic>
        <p:nvPicPr>
          <p:cNvPr id="281" name="Shape 281" descr="678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500" y="785249"/>
            <a:ext cx="6549500" cy="4147800"/>
          </a:xfrm>
          <a:prstGeom prst="rect">
            <a:avLst/>
          </a:prstGeom>
          <a:noFill/>
          <a:ln w="76200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2" name="Shape 282"/>
          <p:cNvSpPr/>
          <p:nvPr/>
        </p:nvSpPr>
        <p:spPr>
          <a:xfrm>
            <a:off x="3601675" y="3728150"/>
            <a:ext cx="2022900" cy="1020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484450" y="72150"/>
            <a:ext cx="3588475" cy="6500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8E7CC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B5394"/>
                </a:solidFill>
                <a:latin typeface="Arial"/>
              </a:rPr>
              <a:t>原產地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 descr="678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425" y="79075"/>
            <a:ext cx="5452375" cy="4988225"/>
          </a:xfrm>
          <a:prstGeom prst="rect">
            <a:avLst/>
          </a:prstGeom>
          <a:noFill/>
          <a:ln w="114300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9" name="Shape 289"/>
          <p:cNvSpPr txBox="1"/>
          <p:nvPr/>
        </p:nvSpPr>
        <p:spPr>
          <a:xfrm>
            <a:off x="0" y="1161200"/>
            <a:ext cx="3702300" cy="398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600" b="1">
                <a:solidFill>
                  <a:srgbClr val="444444"/>
                </a:solidFill>
                <a:latin typeface="DFKai-SB"/>
                <a:ea typeface="DFKai-SB"/>
                <a:cs typeface="DFKai-SB"/>
                <a:sym typeface="DFKai-SB"/>
              </a:rPr>
              <a:t>入侵範圍：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3600" b="1">
                <a:solidFill>
                  <a:srgbClr val="444444"/>
                </a:solidFill>
                <a:latin typeface="DFKai-SB"/>
                <a:ea typeface="DFKai-SB"/>
                <a:cs typeface="DFKai-SB"/>
                <a:sym typeface="DFKai-SB"/>
              </a:rPr>
              <a:t>日本、泰國、寮國、新加坡、馬來西亞、印尼。</a:t>
            </a:r>
          </a:p>
          <a:p>
            <a:pPr lvl="0" rtl="0">
              <a:spcBef>
                <a:spcPts val="0"/>
              </a:spcBef>
              <a:buNone/>
            </a:pPr>
            <a:endParaRPr sz="3600" b="1">
              <a:solidFill>
                <a:srgbClr val="444444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lvl="0" rtl="0">
              <a:spcBef>
                <a:spcPts val="0"/>
              </a:spcBef>
              <a:buNone/>
            </a:pPr>
            <a:endParaRPr sz="3600" b="1"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290" name="Shape 290" descr="111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5525" y="3568450"/>
            <a:ext cx="809400" cy="70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Shape 291"/>
          <p:cNvCxnSpPr/>
          <p:nvPr/>
        </p:nvCxnSpPr>
        <p:spPr>
          <a:xfrm rot="10800000">
            <a:off x="4975650" y="1705125"/>
            <a:ext cx="1411800" cy="1845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2" name="Shape 292"/>
          <p:cNvCxnSpPr>
            <a:stCxn id="290" idx="3"/>
          </p:cNvCxnSpPr>
          <p:nvPr/>
        </p:nvCxnSpPr>
        <p:spPr>
          <a:xfrm rot="10800000" flipH="1">
            <a:off x="7154925" y="3382450"/>
            <a:ext cx="1622700" cy="540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3" name="Shape 293"/>
          <p:cNvCxnSpPr>
            <a:stCxn id="290" idx="0"/>
          </p:cNvCxnSpPr>
          <p:nvPr/>
        </p:nvCxnSpPr>
        <p:spPr>
          <a:xfrm rot="10800000">
            <a:off x="4696125" y="950350"/>
            <a:ext cx="2054100" cy="2618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94" name="Shape 294"/>
          <p:cNvSpPr/>
          <p:nvPr/>
        </p:nvSpPr>
        <p:spPr>
          <a:xfrm>
            <a:off x="388575" y="188600"/>
            <a:ext cx="2538628" cy="12188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危害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如螢幕大小 (16:9)</PresentationFormat>
  <Paragraphs>70</Paragraphs>
  <Slides>31</Slides>
  <Notes>31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31</vt:i4>
      </vt:variant>
    </vt:vector>
  </HeadingPairs>
  <TitlesOfParts>
    <vt:vector size="37" baseType="lpstr">
      <vt:lpstr>DFKai-SB</vt:lpstr>
      <vt:lpstr>Arial</vt:lpstr>
      <vt:lpstr>Calibri</vt:lpstr>
      <vt:lpstr>Office 佈景主題</vt:lpstr>
      <vt:lpstr>1_Office 佈景主題</vt:lpstr>
      <vt:lpstr>simple-light-2</vt:lpstr>
      <vt:lpstr>PowerPoint 簡報</vt:lpstr>
      <vt:lpstr>PowerPoint 簡報</vt:lpstr>
      <vt:lpstr>PowerPoint 簡報</vt:lpstr>
      <vt:lpstr>  </vt:lpstr>
      <vt:lpstr>PowerPoint 簡報</vt:lpstr>
      <vt:lpstr>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panda</cp:lastModifiedBy>
  <cp:revision>1</cp:revision>
  <dcterms:modified xsi:type="dcterms:W3CDTF">2017-06-07T15:22:06Z</dcterms:modified>
</cp:coreProperties>
</file>