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8" r:id="rId2"/>
    <p:sldId id="279" r:id="rId3"/>
    <p:sldId id="263" r:id="rId4"/>
    <p:sldId id="292" r:id="rId5"/>
    <p:sldId id="290" r:id="rId6"/>
    <p:sldId id="287" r:id="rId7"/>
    <p:sldId id="291" r:id="rId8"/>
    <p:sldId id="284" r:id="rId9"/>
    <p:sldId id="283" r:id="rId10"/>
    <p:sldId id="285" r:id="rId11"/>
    <p:sldId id="289" r:id="rId12"/>
    <p:sldId id="294" r:id="rId13"/>
    <p:sldId id="282" r:id="rId14"/>
    <p:sldId id="293" r:id="rId15"/>
    <p:sldId id="259" r:id="rId16"/>
    <p:sldId id="268" r:id="rId17"/>
    <p:sldId id="269" r:id="rId18"/>
    <p:sldId id="271" r:id="rId19"/>
    <p:sldId id="272" r:id="rId20"/>
    <p:sldId id="273" r:id="rId21"/>
    <p:sldId id="281" r:id="rId22"/>
    <p:sldId id="275" r:id="rId2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306995C8-664A-4C86-956F-1D37ED6A78DD}">
          <p14:sldIdLst>
            <p14:sldId id="288"/>
            <p14:sldId id="279"/>
            <p14:sldId id="263"/>
            <p14:sldId id="292"/>
            <p14:sldId id="290"/>
            <p14:sldId id="287"/>
            <p14:sldId id="291"/>
            <p14:sldId id="284"/>
            <p14:sldId id="283"/>
            <p14:sldId id="285"/>
            <p14:sldId id="289"/>
            <p14:sldId id="294"/>
            <p14:sldId id="282"/>
            <p14:sldId id="293"/>
            <p14:sldId id="259"/>
            <p14:sldId id="268"/>
            <p14:sldId id="269"/>
            <p14:sldId id="271"/>
            <p14:sldId id="272"/>
            <p14:sldId id="273"/>
            <p14:sldId id="281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BFB"/>
    <a:srgbClr val="4D41ED"/>
    <a:srgbClr val="AD2EC2"/>
    <a:srgbClr val="F648D1"/>
    <a:srgbClr val="FBECE5"/>
    <a:srgbClr val="EFE1FE"/>
    <a:srgbClr val="E5490B"/>
    <a:srgbClr val="3D17DF"/>
    <a:srgbClr val="F5CBA0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52" autoAdjust="0"/>
  </p:normalViewPr>
  <p:slideViewPr>
    <p:cSldViewPr snapToGrid="0">
      <p:cViewPr varScale="1">
        <p:scale>
          <a:sx n="62" d="100"/>
          <a:sy n="62" d="100"/>
        </p:scale>
        <p:origin x="36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1D381-99D4-44EF-A0E1-B3E873992872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0B194-8681-4914-A54E-FF25B1F4F5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2140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0B194-8681-4914-A54E-FF25B1F4F5F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9382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0B194-8681-4914-A54E-FF25B1F4F5F5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040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E4BE-B059-48B2-9DD1-5727B2B54666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9585758-209C-4CAA-9636-7CC7FCDE4F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632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E4BE-B059-48B2-9DD1-5727B2B54666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9585758-209C-4CAA-9636-7CC7FCDE4F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25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E4BE-B059-48B2-9DD1-5727B2B54666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9585758-209C-4CAA-9636-7CC7FCDE4FB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1836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E4BE-B059-48B2-9DD1-5727B2B54666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9585758-209C-4CAA-9636-7CC7FCDE4F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240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E4BE-B059-48B2-9DD1-5727B2B54666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9585758-209C-4CAA-9636-7CC7FCDE4FB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142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E4BE-B059-48B2-9DD1-5727B2B54666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9585758-209C-4CAA-9636-7CC7FCDE4F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217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E4BE-B059-48B2-9DD1-5727B2B54666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85758-209C-4CAA-9636-7CC7FCDE4F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6160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E4BE-B059-48B2-9DD1-5727B2B54666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85758-209C-4CAA-9636-7CC7FCDE4F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0101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E4BE-B059-48B2-9DD1-5727B2B54666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85758-209C-4CAA-9636-7CC7FCDE4F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262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E4BE-B059-48B2-9DD1-5727B2B54666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9585758-209C-4CAA-9636-7CC7FCDE4F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711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E4BE-B059-48B2-9DD1-5727B2B54666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9585758-209C-4CAA-9636-7CC7FCDE4F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697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E4BE-B059-48B2-9DD1-5727B2B54666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9585758-209C-4CAA-9636-7CC7FCDE4F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9820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E4BE-B059-48B2-9DD1-5727B2B54666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85758-209C-4CAA-9636-7CC7FCDE4F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966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E4BE-B059-48B2-9DD1-5727B2B54666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85758-209C-4CAA-9636-7CC7FCDE4F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270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E4BE-B059-48B2-9DD1-5727B2B54666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85758-209C-4CAA-9636-7CC7FCDE4F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743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E4BE-B059-48B2-9DD1-5727B2B54666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9585758-209C-4CAA-9636-7CC7FCDE4F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420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3E4BE-B059-48B2-9DD1-5727B2B54666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9585758-209C-4CAA-9636-7CC7FCDE4F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487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27.jpeg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929" y="-484094"/>
            <a:ext cx="12209929" cy="7342094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雲朵形 4"/>
          <p:cNvSpPr/>
          <p:nvPr/>
        </p:nvSpPr>
        <p:spPr>
          <a:xfrm>
            <a:off x="8875552" y="5368954"/>
            <a:ext cx="3316447" cy="1551963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指導老師</a:t>
            </a:r>
            <a:r>
              <a:rPr lang="en-US" altLang="zh-TW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姜明雄</a:t>
            </a:r>
            <a:r>
              <a:rPr lang="en-US" altLang="zh-TW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</a:t>
            </a:r>
            <a:r>
              <a:rPr lang="en-US" altLang="zh-TW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336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6411"/>
            <a:ext cx="13234737" cy="715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4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雲朵形 9"/>
          <p:cNvSpPr/>
          <p:nvPr/>
        </p:nvSpPr>
        <p:spPr>
          <a:xfrm>
            <a:off x="3157980" y="537327"/>
            <a:ext cx="4223208" cy="1866509"/>
          </a:xfrm>
          <a:prstGeom prst="cloud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33CBFB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zh-TW" altLang="en-US" sz="4000" b="1" dirty="0" smtClean="0">
                <a:ln w="0"/>
                <a:solidFill>
                  <a:srgbClr val="1A10E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食物之一</a:t>
            </a:r>
            <a:r>
              <a:rPr lang="en-US" altLang="zh-TW" sz="4000" b="1" dirty="0" smtClean="0">
                <a:ln w="0"/>
                <a:solidFill>
                  <a:srgbClr val="1A10E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algn="ctr"/>
            <a:r>
              <a:rPr lang="zh-TW" altLang="en-US" sz="6000" b="1" spc="600" dirty="0" smtClean="0">
                <a:ln w="22225">
                  <a:solidFill>
                    <a:srgbClr val="4D41ED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飛蛾</a:t>
            </a:r>
            <a:endParaRPr lang="zh-TW" altLang="en-US" sz="6000" b="1" spc="600" dirty="0">
              <a:ln w="22225">
                <a:solidFill>
                  <a:srgbClr val="4D41ED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8088198" y="6171050"/>
            <a:ext cx="6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0059" y="0"/>
            <a:ext cx="12994547" cy="718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3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2300">
              <a:srgbClr val="EEF3E0"/>
            </a:gs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805"/>
          <a:stretch/>
        </p:blipFill>
        <p:spPr>
          <a:xfrm>
            <a:off x="7752780" y="1182456"/>
            <a:ext cx="4325118" cy="4783756"/>
          </a:xfrm>
          <a:prstGeom prst="rect">
            <a:avLst/>
          </a:prstGeom>
          <a:solidFill>
            <a:srgbClr val="EFE1FE"/>
          </a:solidFill>
          <a:ln w="76200"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1" name="雲朵形 20"/>
          <p:cNvSpPr/>
          <p:nvPr/>
        </p:nvSpPr>
        <p:spPr>
          <a:xfrm>
            <a:off x="7159651" y="66674"/>
            <a:ext cx="3914775" cy="1300213"/>
          </a:xfrm>
          <a:prstGeom prst="cloud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4D41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70556" y="3947781"/>
            <a:ext cx="89770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當然</a:t>
            </a:r>
            <a:r>
              <a:rPr lang="en-US" altLang="zh-TW" sz="6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  <a:p>
            <a:pPr algn="ctr"/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三十六計～</a:t>
            </a:r>
            <a:endParaRPr lang="en-US" altLang="zh-TW" sz="4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4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飛</a:t>
            </a:r>
            <a:r>
              <a:rPr lang="en-US" altLang="zh-TW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上策</a:t>
            </a:r>
            <a:endParaRPr lang="zh-TW" altLang="en-US" sz="4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橢圓形圖說文字 6"/>
          <p:cNvSpPr/>
          <p:nvPr/>
        </p:nvSpPr>
        <p:spPr>
          <a:xfrm>
            <a:off x="7939160" y="4749209"/>
            <a:ext cx="2701546" cy="1224752"/>
          </a:xfrm>
          <a:prstGeom prst="wedgeEllipseCallout">
            <a:avLst>
              <a:gd name="adj1" fmla="val 18933"/>
              <a:gd name="adj2" fmla="val -766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好怕怕啊</a:t>
            </a:r>
            <a:r>
              <a:rPr lang="en-US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好膽緊走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774" y="816046"/>
            <a:ext cx="3844007" cy="4064975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橢圓形圖說文字 5"/>
          <p:cNvSpPr/>
          <p:nvPr/>
        </p:nvSpPr>
        <p:spPr>
          <a:xfrm>
            <a:off x="3120272" y="544237"/>
            <a:ext cx="3169329" cy="1225118"/>
          </a:xfrm>
          <a:prstGeom prst="wedgeEllipseCallout">
            <a:avLst>
              <a:gd name="adj1" fmla="val -72963"/>
              <a:gd name="adj2" fmla="val 1327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我要吃你</a:t>
            </a:r>
            <a:endParaRPr lang="en-US" altLang="zh-TW" sz="32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097424" y="339526"/>
            <a:ext cx="425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避敵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方式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525409" y="4592144"/>
            <a:ext cx="2442463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灰面鵟</a:t>
            </a:r>
            <a:r>
              <a:rPr lang="zh-TW" altLang="en-US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鷹</a:t>
            </a:r>
          </a:p>
        </p:txBody>
      </p:sp>
    </p:spTree>
    <p:extLst>
      <p:ext uri="{BB962C8B-B14F-4D97-AF65-F5344CB8AC3E}">
        <p14:creationId xmlns:p14="http://schemas.microsoft.com/office/powerpoint/2010/main" val="50883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小雨燕  聲音 世界鳥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99144" y="2184180"/>
            <a:ext cx="2048786" cy="2048786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099144" y="795130"/>
            <a:ext cx="7148223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zh-TW" altLang="en-US" sz="5400" dirty="0">
                <a:solidFill>
                  <a:srgbClr val="F648D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小雨</a:t>
            </a:r>
            <a:r>
              <a:rPr lang="zh-TW" altLang="en-US" sz="5400" dirty="0" smtClean="0">
                <a:solidFill>
                  <a:srgbClr val="F648D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燕美妙悅耳</a:t>
            </a:r>
            <a:r>
              <a:rPr lang="zh-TW" altLang="en-US" sz="5400" dirty="0">
                <a:solidFill>
                  <a:srgbClr val="F648D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5400" dirty="0" smtClean="0">
                <a:solidFill>
                  <a:srgbClr val="F648D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叫聲</a:t>
            </a:r>
            <a:endParaRPr lang="zh-TW" altLang="en-US" sz="5400" dirty="0">
              <a:solidFill>
                <a:srgbClr val="F648D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914" y="2184180"/>
            <a:ext cx="6031840" cy="3638816"/>
          </a:xfrm>
          <a:prstGeom prst="rect">
            <a:avLst/>
          </a:prstGeom>
          <a:ln>
            <a:solidFill>
              <a:srgbClr val="1418BC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矩形 6"/>
          <p:cNvSpPr/>
          <p:nvPr/>
        </p:nvSpPr>
        <p:spPr>
          <a:xfrm>
            <a:off x="1365676" y="5238221"/>
            <a:ext cx="35157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2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資料來源</a:t>
            </a:r>
            <a:r>
              <a:rPr lang="en-US" altLang="zh-TW" sz="32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r>
              <a:rPr lang="zh-TW" altLang="en-US" sz="28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世界</a:t>
            </a:r>
            <a:r>
              <a:rPr lang="zh-TW" altLang="en-US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鳥音</a:t>
            </a:r>
            <a:endParaRPr lang="zh-TW" altLang="en-US" sz="28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860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0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9313" y="313026"/>
            <a:ext cx="9336446" cy="1280890"/>
          </a:xfrm>
        </p:spPr>
        <p:txBody>
          <a:bodyPr>
            <a:noAutofit/>
          </a:bodyPr>
          <a:lstStyle/>
          <a:p>
            <a:pPr algn="ctr"/>
            <a:r>
              <a:rPr lang="zh-TW" altLang="en-US" sz="8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長安國小校園出沒處</a:t>
            </a:r>
            <a:endParaRPr lang="zh-TW" altLang="en-US" sz="80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16188" y="1593916"/>
            <a:ext cx="61427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648D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ejaVu Sans" panose="020B0603030804020204" pitchFamily="34" charset="0"/>
              </a:rPr>
              <a:t>2:</a:t>
            </a:r>
            <a:r>
              <a:rPr lang="zh-TW" alt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648D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ejaVu Sans" panose="020B0603030804020204" pitchFamily="34" charset="0"/>
              </a:rPr>
              <a:t>校園外的人行道</a:t>
            </a:r>
            <a:endParaRPr lang="zh-TW" alt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648D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DejaVu Sans" panose="020B0603030804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90582" y="1593916"/>
            <a:ext cx="41922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648D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ejaVu Sans" panose="020B0603030804020204" pitchFamily="34" charset="0"/>
              </a:rPr>
              <a:t>1:</a:t>
            </a:r>
            <a:r>
              <a:rPr lang="zh-TW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648D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ejaVu Sans" panose="020B0603030804020204" pitchFamily="34" charset="0"/>
              </a:rPr>
              <a:t>操場</a:t>
            </a:r>
            <a:endParaRPr lang="en-US" altLang="zh-TW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648D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DejaVu Sans" panose="020B0603030804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3" b="-2"/>
          <a:stretch/>
        </p:blipFill>
        <p:spPr>
          <a:xfrm>
            <a:off x="217683" y="2517246"/>
            <a:ext cx="5458141" cy="4340754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8825" y="2517246"/>
            <a:ext cx="5790076" cy="4340754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2982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974659" y="3675576"/>
            <a:ext cx="37745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9600" dirty="0">
                <a:solidFill>
                  <a:srgbClr val="1418BC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Q &amp; A</a:t>
            </a:r>
            <a:endParaRPr lang="zh-TW" altLang="en-US" sz="9600" dirty="0">
              <a:solidFill>
                <a:srgbClr val="1418BC"/>
              </a:solidFill>
              <a:latin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96025" y="1622065"/>
            <a:ext cx="461376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648D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小雨燕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69140" y="293566"/>
            <a:ext cx="11504612" cy="1137036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測驗時間來囉</a:t>
            </a:r>
            <a:r>
              <a:rPr lang="en-US" altLang="zh-TW" sz="72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7200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9789" y="1744854"/>
            <a:ext cx="6062912" cy="4043204"/>
          </a:xfrm>
          <a:prstGeom prst="rect">
            <a:avLst/>
          </a:prstGeom>
          <a:effectLst>
            <a:glow rad="228600">
              <a:srgbClr val="FFFF00">
                <a:alpha val="79000"/>
              </a:srgbClr>
            </a:glow>
          </a:effectLst>
        </p:spPr>
      </p:pic>
      <p:sp>
        <p:nvSpPr>
          <p:cNvPr id="6" name="矩形 5"/>
          <p:cNvSpPr/>
          <p:nvPr/>
        </p:nvSpPr>
        <p:spPr>
          <a:xfrm>
            <a:off x="7410028" y="6102310"/>
            <a:ext cx="32624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資料來源</a:t>
            </a:r>
            <a:r>
              <a:rPr lang="en-US" altLang="zh-TW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痞客邦</a:t>
            </a:r>
            <a:endParaRPr lang="zh-TW" alt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859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1137036" y="572493"/>
            <a:ext cx="10249232" cy="3355451"/>
          </a:xfrm>
          <a:prstGeom prst="roundRect">
            <a:avLst>
              <a:gd name="adj" fmla="val 28041"/>
            </a:avLst>
          </a:prstGeom>
          <a:solidFill>
            <a:srgbClr val="1418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第一題</a:t>
            </a:r>
            <a:r>
              <a:rPr lang="en-US" altLang="zh-TW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algn="ctr"/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小雨燕有甚麼特徵</a:t>
            </a:r>
            <a:r>
              <a:rPr lang="en-US" altLang="zh-TW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橢圓 3">
            <a:hlinkClick r:id="rId2" action="ppaction://hlinksldjump"/>
          </p:cNvPr>
          <p:cNvSpPr/>
          <p:nvPr/>
        </p:nvSpPr>
        <p:spPr>
          <a:xfrm>
            <a:off x="4452729" y="4753548"/>
            <a:ext cx="3331597" cy="12960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2:</a:t>
            </a:r>
          </a:p>
          <a:p>
            <a:pPr algn="ctr"/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尾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羽不分岔</a:t>
            </a:r>
          </a:p>
        </p:txBody>
      </p:sp>
      <p:sp>
        <p:nvSpPr>
          <p:cNvPr id="19" name="橢圓 18">
            <a:hlinkClick r:id="rId3" action="ppaction://hlinksldjump"/>
          </p:cNvPr>
          <p:cNvSpPr/>
          <p:nvPr/>
        </p:nvSpPr>
        <p:spPr>
          <a:xfrm>
            <a:off x="1025717" y="4753549"/>
            <a:ext cx="3291841" cy="129606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1:</a:t>
            </a:r>
          </a:p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腰是黑色的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橢圓 22">
            <a:hlinkClick r:id="rId3" action="ppaction://hlinksldjump"/>
          </p:cNvPr>
          <p:cNvSpPr/>
          <p:nvPr/>
        </p:nvSpPr>
        <p:spPr>
          <a:xfrm>
            <a:off x="8523799" y="4753548"/>
            <a:ext cx="2862470" cy="129606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3:</a:t>
            </a:r>
          </a:p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體型巨大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518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1137036" y="453224"/>
            <a:ext cx="10249232" cy="335545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第二題</a:t>
            </a:r>
            <a:r>
              <a:rPr lang="en-US" altLang="zh-TW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algn="ctr"/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小雨燕的食物是甚麼</a:t>
            </a:r>
            <a:r>
              <a:rPr lang="en-US" altLang="zh-TW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橢圓 5">
            <a:hlinkClick r:id="rId2" action="ppaction://hlinksldjump"/>
          </p:cNvPr>
          <p:cNvSpPr/>
          <p:nvPr/>
        </p:nvSpPr>
        <p:spPr>
          <a:xfrm>
            <a:off x="2910176" y="4780053"/>
            <a:ext cx="1510748" cy="12960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1:</a:t>
            </a:r>
          </a:p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昆蟲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橢圓 7">
            <a:hlinkClick r:id="rId3" action="ppaction://hlinksldjump"/>
          </p:cNvPr>
          <p:cNvSpPr/>
          <p:nvPr/>
        </p:nvSpPr>
        <p:spPr>
          <a:xfrm>
            <a:off x="8102380" y="4780054"/>
            <a:ext cx="1510748" cy="1296063"/>
          </a:xfrm>
          <a:prstGeom prst="ellipse">
            <a:avLst/>
          </a:prstGeom>
          <a:solidFill>
            <a:srgbClr val="0FA0A7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3:</a:t>
            </a:r>
          </a:p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石子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橢圓 8">
            <a:hlinkClick r:id="rId3" action="ppaction://hlinksldjump"/>
          </p:cNvPr>
          <p:cNvSpPr/>
          <p:nvPr/>
        </p:nvSpPr>
        <p:spPr>
          <a:xfrm>
            <a:off x="5506278" y="4780056"/>
            <a:ext cx="1510748" cy="1296063"/>
          </a:xfrm>
          <a:prstGeom prst="ellipse">
            <a:avLst/>
          </a:prstGeom>
          <a:solidFill>
            <a:srgbClr val="F648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2:</a:t>
            </a: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花蜜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64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向右箭號 5">
            <a:hlinkClick r:id="rId3" action="ppaction://hlinksldjump"/>
          </p:cNvPr>
          <p:cNvSpPr/>
          <p:nvPr/>
        </p:nvSpPr>
        <p:spPr>
          <a:xfrm>
            <a:off x="10273085" y="5526156"/>
            <a:ext cx="1447137" cy="1184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下一題</a:t>
            </a:r>
            <a:endParaRPr lang="zh-TW" altLang="en-US" dirty="0"/>
          </a:p>
        </p:txBody>
      </p:sp>
      <p:sp>
        <p:nvSpPr>
          <p:cNvPr id="7" name="雙波浪線 6"/>
          <p:cNvSpPr/>
          <p:nvPr/>
        </p:nvSpPr>
        <p:spPr>
          <a:xfrm>
            <a:off x="6866092" y="2408145"/>
            <a:ext cx="5011870" cy="2550354"/>
          </a:xfrm>
          <a:prstGeom prst="doubleWave">
            <a:avLst/>
          </a:prstGeom>
          <a:solidFill>
            <a:srgbClr val="FFFF00"/>
          </a:solidFill>
          <a:ln w="38100">
            <a:solidFill>
              <a:srgbClr val="F648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恭喜您</a:t>
            </a:r>
            <a:r>
              <a:rPr lang="en-US" altLang="zh-TW" sz="4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4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答對了</a:t>
            </a:r>
            <a:r>
              <a:rPr lang="en-US" altLang="zh-TW" sz="4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4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97" y="914400"/>
            <a:ext cx="6427703" cy="5109329"/>
          </a:xfrm>
          <a:prstGeom prst="ellipse">
            <a:avLst/>
          </a:prstGeom>
          <a:ln w="76200" cap="rnd">
            <a:solidFill>
              <a:srgbClr val="F648D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3490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applause.wav"/>
          </p:stSnd>
        </p:sndAc>
      </p:transition>
    </mc:Choice>
    <mc:Fallback xmlns="">
      <p:transition>
        <p:cut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雙波浪線 2"/>
          <p:cNvSpPr/>
          <p:nvPr/>
        </p:nvSpPr>
        <p:spPr>
          <a:xfrm>
            <a:off x="7070186" y="2053453"/>
            <a:ext cx="4651513" cy="2542335"/>
          </a:xfrm>
          <a:prstGeom prst="doubleWave">
            <a:avLst/>
          </a:prstGeom>
          <a:solidFill>
            <a:srgbClr val="FF0000"/>
          </a:solid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答錯了</a:t>
            </a:r>
            <a:r>
              <a:rPr lang="en-US" altLang="zh-TW" sz="4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</a:p>
          <a:p>
            <a:pPr algn="ctr"/>
            <a:r>
              <a:rPr lang="zh-TW" altLang="en-US" sz="4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再加油</a:t>
            </a:r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吧</a:t>
            </a:r>
            <a:r>
              <a:rPr lang="en-US" altLang="zh-TW" sz="4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4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橢圓 4">
            <a:hlinkClick r:id="rId3" action="ppaction://hlinksldjump"/>
          </p:cNvPr>
          <p:cNvSpPr/>
          <p:nvPr/>
        </p:nvSpPr>
        <p:spPr>
          <a:xfrm>
            <a:off x="7070101" y="5425346"/>
            <a:ext cx="2277516" cy="1400805"/>
          </a:xfrm>
          <a:prstGeom prst="ellipse">
            <a:avLst/>
          </a:prstGeom>
          <a:solidFill>
            <a:srgbClr val="0FA0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再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一次第一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題</a:t>
            </a:r>
          </a:p>
        </p:txBody>
      </p:sp>
      <p:sp>
        <p:nvSpPr>
          <p:cNvPr id="7" name="橢圓 6">
            <a:hlinkClick r:id="rId4" action="ppaction://hlinksldjump"/>
          </p:cNvPr>
          <p:cNvSpPr/>
          <p:nvPr/>
        </p:nvSpPr>
        <p:spPr>
          <a:xfrm>
            <a:off x="9783164" y="5477007"/>
            <a:ext cx="2408836" cy="1349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再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一次第二題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570" y="575521"/>
            <a:ext cx="6393450" cy="5549057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71944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6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66" y="0"/>
            <a:ext cx="1200743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4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雙波浪線 4"/>
          <p:cNvSpPr/>
          <p:nvPr/>
        </p:nvSpPr>
        <p:spPr>
          <a:xfrm>
            <a:off x="7314376" y="2661223"/>
            <a:ext cx="4643562" cy="2542335"/>
          </a:xfrm>
          <a:prstGeom prst="doubleWave">
            <a:avLst/>
          </a:prstGeom>
          <a:solidFill>
            <a:srgbClr val="FFFF00"/>
          </a:solidFill>
          <a:ln w="38100">
            <a:solidFill>
              <a:srgbClr val="F648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恭喜您</a:t>
            </a:r>
            <a:r>
              <a:rPr lang="en-US" altLang="zh-TW" sz="4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4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答對了</a:t>
            </a:r>
            <a:r>
              <a:rPr lang="en-US" altLang="zh-TW" sz="4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4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97" y="914400"/>
            <a:ext cx="6427703" cy="5109329"/>
          </a:xfrm>
          <a:prstGeom prst="ellipse">
            <a:avLst/>
          </a:prstGeom>
          <a:ln w="76200" cap="rnd">
            <a:solidFill>
              <a:srgbClr val="F648D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2836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applause.wav"/>
          </p:stSnd>
        </p:sndAc>
      </p:transition>
    </mc:Choice>
    <mc:Fallback xmlns="">
      <p:transition>
        <p:cut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033670" y="3524435"/>
            <a:ext cx="10470942" cy="2947926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資料來源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TW" sz="3600" dirty="0" smtClean="0">
              <a:solidFill>
                <a:srgbClr val="337AB7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http://www.xeno-canto.org/</a:t>
            </a:r>
          </a:p>
          <a:p>
            <a:r>
              <a:rPr lang="en-US" altLang="zh-TW" sz="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http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://student.kkes.tc.edu.tw/~birdgallery</a:t>
            </a:r>
            <a:r>
              <a:rPr lang="en-US" altLang="zh-TW" sz="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</a:p>
          <a:p>
            <a:pPr marL="0" indent="0">
              <a:buNone/>
            </a:pPr>
            <a:r>
              <a:rPr lang="en-US" altLang="zh-TW" sz="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en-US" altLang="zh-TW" sz="2800" dirty="0" err="1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index.php</a:t>
            </a:r>
            <a:endParaRPr lang="en-US" altLang="zh-TW" sz="28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http</a:t>
            </a:r>
            <a:r>
              <a:rPr lang="en-US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://</a:t>
            </a:r>
            <a:r>
              <a:rPr lang="en-US" altLang="zh-TW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queen516zz.pixnet.net/blog/post/20284692</a:t>
            </a:r>
          </a:p>
          <a:p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感謝吳志典老師</a:t>
            </a:r>
            <a:r>
              <a:rPr lang="en-US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~~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提供圖片</a:t>
            </a:r>
            <a:r>
              <a:rPr lang="en-US" altLang="zh-TW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~~</a:t>
            </a:r>
          </a:p>
          <a:p>
            <a:endParaRPr lang="zh-TW" altLang="en-US" sz="32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2210463" y="5057030"/>
            <a:ext cx="9294149" cy="958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US" altLang="zh-TW" sz="48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8682" y="99639"/>
            <a:ext cx="5096436" cy="3208337"/>
          </a:xfrm>
          <a:prstGeom prst="rect">
            <a:avLst/>
          </a:prstGeom>
          <a:ln w="228600" cap="sq" cmpd="thickThin">
            <a:solidFill>
              <a:srgbClr val="AD2EC2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282" y="99639"/>
            <a:ext cx="6341460" cy="3424796"/>
          </a:xfrm>
          <a:prstGeom prst="ellipse">
            <a:avLst/>
          </a:prstGeom>
          <a:ln w="76200" cap="rnd"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9577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414" y="672907"/>
            <a:ext cx="11294379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      </a:t>
            </a:r>
            <a:r>
              <a:rPr lang="en-US" altLang="zh-TW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The</a:t>
            </a:r>
            <a:r>
              <a:rPr lang="zh-TW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  </a:t>
            </a:r>
            <a:r>
              <a:rPr lang="en-US" altLang="zh-TW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End</a:t>
            </a:r>
          </a:p>
          <a:p>
            <a:endParaRPr lang="en-US" altLang="zh-TW" sz="9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zh-TW" alt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endParaRPr lang="en-US" altLang="zh-TW" sz="9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zh-TW" alt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418B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謝謝</a:t>
            </a:r>
            <a:r>
              <a:rPr lang="zh-TW" alt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418B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觀賞</a:t>
            </a:r>
            <a:endParaRPr lang="zh-TW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1418B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" y="-24063"/>
            <a:ext cx="12191405" cy="68583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0812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56" y="0"/>
            <a:ext cx="12031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6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87" y="106135"/>
            <a:ext cx="11837619" cy="68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2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目前顯示的是「image_mh1496317339969.jpg」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4" descr="目前顯示的是「image_mh1496317339969.jpg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6" descr="目前顯示的是「image_mh1496317339969.jpg」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3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0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5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8247" y="-76186"/>
            <a:ext cx="10717381" cy="934346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54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54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仔細瞧</a:t>
            </a:r>
            <a:r>
              <a:rPr lang="zh-TW" altLang="en-US" sz="54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瞧</a:t>
            </a:r>
            <a:r>
              <a:rPr lang="en-US" altLang="zh-TW" sz="5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5400" dirty="0" smtClean="0">
                <a:solidFill>
                  <a:srgbClr val="F648D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彼此不同之處</a:t>
            </a:r>
            <a:r>
              <a:rPr lang="en-US" altLang="zh-TW" sz="5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54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唷</a:t>
            </a:r>
            <a:r>
              <a:rPr lang="en-US" altLang="zh-TW" sz="54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54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814" y="942681"/>
            <a:ext cx="5373021" cy="3237895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020" y="3924300"/>
            <a:ext cx="5086033" cy="2914269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圖片 4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7835" y="942681"/>
            <a:ext cx="5958989" cy="3460224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6938" y="4039340"/>
            <a:ext cx="5880689" cy="2795222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文字方塊 7"/>
          <p:cNvSpPr txBox="1"/>
          <p:nvPr/>
        </p:nvSpPr>
        <p:spPr>
          <a:xfrm>
            <a:off x="-658015" y="3050764"/>
            <a:ext cx="4433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srgbClr val="F648D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家燕</a:t>
            </a:r>
            <a:endParaRPr lang="zh-TW" altLang="en-US" sz="4000" dirty="0">
              <a:solidFill>
                <a:srgbClr val="F648D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737282" y="4117101"/>
            <a:ext cx="4433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rgbClr val="F648D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洋</a:t>
            </a:r>
            <a:r>
              <a:rPr lang="zh-TW" altLang="en-US" sz="4000" dirty="0" smtClean="0">
                <a:solidFill>
                  <a:srgbClr val="F648D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燕</a:t>
            </a:r>
            <a:endParaRPr lang="zh-TW" altLang="en-US" sz="4000" dirty="0">
              <a:solidFill>
                <a:srgbClr val="F648D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635601" y="5921703"/>
            <a:ext cx="4433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srgbClr val="F648D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赤</a:t>
            </a:r>
            <a:r>
              <a:rPr lang="zh-TW" altLang="en-US" sz="4000" dirty="0">
                <a:solidFill>
                  <a:srgbClr val="F648D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腰</a:t>
            </a:r>
            <a:r>
              <a:rPr lang="zh-TW" altLang="en-US" sz="4000" dirty="0" smtClean="0">
                <a:solidFill>
                  <a:srgbClr val="F648D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燕</a:t>
            </a:r>
            <a:endParaRPr lang="zh-TW" altLang="en-US" sz="4000" dirty="0">
              <a:solidFill>
                <a:srgbClr val="F648D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112840" y="3120503"/>
            <a:ext cx="4433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srgbClr val="F648D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r>
              <a:rPr lang="zh-TW" altLang="en-US" sz="4000" dirty="0">
                <a:solidFill>
                  <a:srgbClr val="F648D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雨</a:t>
            </a:r>
            <a:r>
              <a:rPr lang="zh-TW" altLang="en-US" sz="4000" dirty="0" smtClean="0">
                <a:solidFill>
                  <a:srgbClr val="F648D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燕</a:t>
            </a:r>
            <a:endParaRPr lang="zh-TW" altLang="en-US" sz="4000" dirty="0">
              <a:solidFill>
                <a:srgbClr val="F648D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橢圓 2"/>
          <p:cNvSpPr/>
          <p:nvPr/>
        </p:nvSpPr>
        <p:spPr>
          <a:xfrm>
            <a:off x="3823294" y="1560901"/>
            <a:ext cx="1654209" cy="185152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9185935" y="5387992"/>
            <a:ext cx="1732001" cy="124159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10023420" y="1395185"/>
            <a:ext cx="1654208" cy="133887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553758" y="4860843"/>
            <a:ext cx="1649946" cy="134793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73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爆炸 1 2"/>
          <p:cNvSpPr/>
          <p:nvPr/>
        </p:nvSpPr>
        <p:spPr>
          <a:xfrm>
            <a:off x="1744102" y="0"/>
            <a:ext cx="1027673" cy="1410671"/>
          </a:xfrm>
          <a:prstGeom prst="irregularSeal1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322206" cy="7182082"/>
          </a:xfrm>
          <a:prstGeom prst="rect">
            <a:avLst/>
          </a:prstGeom>
          <a:gradFill>
            <a:gsLst>
              <a:gs pos="57800">
                <a:srgbClr val="EDF2DD"/>
              </a:gs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  <a:ln w="38100" cap="rnd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1" y="231638"/>
            <a:ext cx="10793348" cy="997087"/>
          </a:xfrm>
          <a:solidFill>
            <a:srgbClr val="FBECE5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zh-TW" altLang="en-US" sz="5600" dirty="0" smtClean="0">
                <a:solidFill>
                  <a:srgbClr val="AD2EC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是用</a:t>
            </a:r>
            <a:r>
              <a:rPr lang="zh-TW" altLang="en-US" sz="5600" dirty="0" smtClean="0">
                <a:solidFill>
                  <a:srgbClr val="33CBF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唾液</a:t>
            </a:r>
            <a:r>
              <a:rPr lang="zh-TW" altLang="en-US" sz="5600" dirty="0" smtClean="0">
                <a:solidFill>
                  <a:srgbClr val="AD2EC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sz="5600" dirty="0" smtClean="0">
                <a:solidFill>
                  <a:srgbClr val="33CBF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乾禾草片</a:t>
            </a:r>
            <a:r>
              <a:rPr lang="zh-TW" altLang="en-US" sz="5600" dirty="0" smtClean="0">
                <a:solidFill>
                  <a:srgbClr val="AD2EC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所做成的。</a:t>
            </a:r>
            <a:endParaRPr lang="zh-TW" altLang="en-US" sz="5600" dirty="0">
              <a:solidFill>
                <a:srgbClr val="AD2EC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爆炸 1 3"/>
          <p:cNvSpPr/>
          <p:nvPr/>
        </p:nvSpPr>
        <p:spPr>
          <a:xfrm>
            <a:off x="843989" y="-104775"/>
            <a:ext cx="1813486" cy="215264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巢</a:t>
            </a:r>
          </a:p>
        </p:txBody>
      </p:sp>
    </p:spTree>
    <p:extLst>
      <p:ext uri="{BB962C8B-B14F-4D97-AF65-F5344CB8AC3E}">
        <p14:creationId xmlns:p14="http://schemas.microsoft.com/office/powerpoint/2010/main" val="379470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83743" y="468830"/>
            <a:ext cx="10286999" cy="1325563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4D41E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春夏集體在橋墩、涵洞、大樓等建物上繁殖</a:t>
            </a:r>
            <a:r>
              <a:rPr lang="zh-TW" altLang="en-US" dirty="0" smtClean="0">
                <a:solidFill>
                  <a:srgbClr val="4D41E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solidFill>
                  <a:srgbClr val="4D41E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4D41E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rgbClr val="4D41E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繁殖期間</a:t>
            </a:r>
            <a:r>
              <a:rPr lang="en-US" altLang="zh-TW" dirty="0" smtClean="0">
                <a:solidFill>
                  <a:srgbClr val="4D41E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(3-6</a:t>
            </a:r>
            <a:r>
              <a:rPr lang="zh-TW" altLang="en-US" dirty="0" smtClean="0">
                <a:solidFill>
                  <a:srgbClr val="4D41E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solidFill>
                  <a:srgbClr val="4D41E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solidFill>
                  <a:srgbClr val="4D41E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solidFill>
                  <a:srgbClr val="4D41E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巢</a:t>
            </a:r>
            <a:r>
              <a:rPr lang="zh-TW" altLang="en-US" dirty="0" smtClean="0">
                <a:solidFill>
                  <a:srgbClr val="4D41E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區很吵</a:t>
            </a:r>
            <a:r>
              <a:rPr lang="en-US" altLang="zh-TW" dirty="0" smtClean="0">
                <a:solidFill>
                  <a:srgbClr val="4D41E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~~~~</a:t>
            </a:r>
            <a:endParaRPr lang="zh-TW" altLang="en-US" dirty="0">
              <a:solidFill>
                <a:srgbClr val="4D41E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079" y="2075935"/>
            <a:ext cx="6022313" cy="4516735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361" y="2075935"/>
            <a:ext cx="5646655" cy="4516736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0019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1463</TotalTime>
  <Words>241</Words>
  <Application>Microsoft Office PowerPoint</Application>
  <PresentationFormat>寬螢幕</PresentationFormat>
  <Paragraphs>63</Paragraphs>
  <Slides>22</Slides>
  <Notes>2</Notes>
  <HiddenSlides>0</HiddenSlides>
  <MMClips>1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3" baseType="lpstr">
      <vt:lpstr>Meiryo</vt:lpstr>
      <vt:lpstr>Segoe UI Black</vt:lpstr>
      <vt:lpstr>微軟正黑體</vt:lpstr>
      <vt:lpstr>新細明體</vt:lpstr>
      <vt:lpstr>標楷體</vt:lpstr>
      <vt:lpstr>Arial</vt:lpstr>
      <vt:lpstr>Calibri</vt:lpstr>
      <vt:lpstr>Century Gothic</vt:lpstr>
      <vt:lpstr>DejaVu Sans</vt:lpstr>
      <vt:lpstr>Wingdings 3</vt:lpstr>
      <vt:lpstr>絲縷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 請仔細瞧瞧『彼此不同之處』唷!</vt:lpstr>
      <vt:lpstr>      是用唾液和乾禾草片所做成的。</vt:lpstr>
      <vt:lpstr>春夏集體在橋墩、涵洞、大樓等建物上繁殖， 繁殖期間(3-6月)，巢區很吵~~~~</vt:lpstr>
      <vt:lpstr>PowerPoint 簡報</vt:lpstr>
      <vt:lpstr>PowerPoint 簡報</vt:lpstr>
      <vt:lpstr>PowerPoint 簡報</vt:lpstr>
      <vt:lpstr>PowerPoint 簡報</vt:lpstr>
      <vt:lpstr>長安國小校園出沒處</vt:lpstr>
      <vt:lpstr>測驗時間來囉!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panda</cp:lastModifiedBy>
  <cp:revision>144</cp:revision>
  <dcterms:created xsi:type="dcterms:W3CDTF">2017-05-01T09:51:22Z</dcterms:created>
  <dcterms:modified xsi:type="dcterms:W3CDTF">2017-06-07T15:20:38Z</dcterms:modified>
</cp:coreProperties>
</file>